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9"/>
  </p:handoutMasterIdLst>
  <p:sldIdLst>
    <p:sldId id="256" r:id="rId3"/>
    <p:sldId id="261" r:id="rId5"/>
    <p:sldId id="262" r:id="rId6"/>
    <p:sldId id="263" r:id="rId7"/>
    <p:sldId id="28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2" r:id="rId25"/>
    <p:sldId id="283" r:id="rId26"/>
    <p:sldId id="281" r:id="rId27"/>
    <p:sldId id="285" r:id="rId2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FF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handoutMaster" Target="handoutMasters/handoutMaster1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7890" name="页眉占位符 3788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sz="1200" dirty="0"/>
              <a:t>绿色圃中小学教育网http://www.Lspjy.com</a:t>
            </a:r>
            <a:endParaRPr lang="zh-CN" altLang="en-US" sz="1200" dirty="0"/>
          </a:p>
        </p:txBody>
      </p:sp>
      <p:sp>
        <p:nvSpPr>
          <p:cNvPr id="37891" name="日期占位符 3789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7892" name="页脚占位符 3789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sz="1200" dirty="0"/>
              <a:t>绿色圃中小学教育网http://www.Lspjy.com</a:t>
            </a:r>
            <a:endParaRPr lang="zh-CN" altLang="en-US" sz="1200" dirty="0"/>
          </a:p>
        </p:txBody>
      </p:sp>
      <p:sp>
        <p:nvSpPr>
          <p:cNvPr id="37893" name="灯片编号占位符 3789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 eaLnBrk="1" hangingPunct="1"/>
            <a:r>
              <a:rPr lang="zh-CN" altLang="en-US" sz="1200" dirty="0">
                <a:latin typeface="Calibri" pitchFamily="34" charset="0"/>
              </a:rPr>
              <a:t>绿色圃中小学教育网http://www.Lspjy.com</a:t>
            </a:r>
            <a:endParaRPr lang="zh-CN" altLang="en-US" sz="1200" dirty="0">
              <a:latin typeface="Calibri" pitchFamily="34" charset="0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91B5A41-BAF1-4046-BFEC-3BC8C97A0B76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eaLnBrk="1" hangingPunct="1"/>
            <a:r>
              <a:rPr lang="zh-CN" altLang="en-US" sz="1200" dirty="0">
                <a:latin typeface="Calibri" pitchFamily="34" charset="0"/>
              </a:rPr>
              <a:t>绿色圃中小学教育网http://www.Lspjy.com</a:t>
            </a:r>
            <a:endParaRPr lang="zh-CN" altLang="en-US" sz="1200" dirty="0">
              <a:latin typeface="Calibri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0603D4-80F4-437F-AE00-C19E4DCBA0C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幻灯片图像占位符 36865"/>
          <p:cNvSpPr>
            <a:spLocks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6867" name="文本占位符 36866"/>
          <p:cNvSpPr/>
          <p:nvPr>
            <p:ph type="body" idx="1"/>
          </p:nvPr>
        </p:nvSpPr>
        <p:spPr>
          <a:noFill/>
          <a:ln>
            <a:noFill/>
          </a:ln>
        </p:spPr>
        <p:txBody>
          <a:bodyPr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064896" cy="2016224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fld id="{CE9E30E4-F9C3-4517-9AA0-698535A13FCE}" type="datetime1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ctr" eaLnBrk="1" hangingPunct="1"/>
            <a:r>
              <a:rPr lang="zh-CN" altLang="en-US" sz="1200" dirty="0">
                <a:solidFill>
                  <a:srgbClr val="898989"/>
                </a:solidFill>
                <a:latin typeface="Calibri" pitchFamily="34" charset="0"/>
              </a:rPr>
              <a:t>绿色圃中小学教育网http://www.Lspjy.com</a:t>
            </a:r>
            <a:endParaRPr lang="zh-CN" alt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EC743C4-ECE0-4371-9C81-017DEC47E7B9}" type="slidenum">
              <a:rPr kumimoji="0" lang="zh-CN" altLang="en-US" b="0" i="0" kern="1200" cap="none" spc="0" normalizeH="0" baseline="0" noProof="0">
                <a:latin typeface="Calibri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b="0" i="0" kern="1200" cap="none" spc="0" normalizeH="0" baseline="0" noProof="0">
              <a:latin typeface="Calibri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704856" cy="778098"/>
          </a:xfrm>
        </p:spPr>
        <p:txBody>
          <a:bodyPr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120F0F-2774-458E-B9D0-0FCDC4AFD2E6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hangingPunct="1"/>
            <a:r>
              <a:rPr lang="zh-CN" altLang="en-US" sz="1200" dirty="0">
                <a:solidFill>
                  <a:srgbClr val="898989"/>
                </a:solidFill>
                <a:latin typeface="Calibri" pitchFamily="34" charset="0"/>
              </a:rPr>
              <a:t>绿色圃中小学教育网http://www.Lspjy.com</a:t>
            </a:r>
            <a:endParaRPr lang="zh-CN" alt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B7F066-2C02-4DA8-A1EF-8A4F399067C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775575" cy="9223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120F0F-2774-458E-B9D0-0FCDC4AFD2E6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hangingPunct="1"/>
            <a:r>
              <a:rPr lang="zh-CN" altLang="en-US" sz="1200" dirty="0">
                <a:solidFill>
                  <a:srgbClr val="898989"/>
                </a:solidFill>
                <a:latin typeface="Calibri" pitchFamily="34" charset="0"/>
              </a:rPr>
              <a:t>绿色圃中小学教育网http://www.Lspjy.com</a:t>
            </a:r>
            <a:endParaRPr lang="zh-CN" alt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B7F066-2C02-4DA8-A1EF-8A4F399067C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120F0F-2774-458E-B9D0-0FCDC4AFD2E6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hangingPunct="1"/>
            <a:r>
              <a:rPr lang="zh-CN" altLang="en-US" sz="1200" dirty="0">
                <a:solidFill>
                  <a:srgbClr val="898989"/>
                </a:solidFill>
                <a:latin typeface="Calibri" pitchFamily="34" charset="0"/>
              </a:rPr>
              <a:t>绿色圃中小学教育网http://www.Lspjy.com</a:t>
            </a:r>
            <a:endParaRPr lang="zh-CN" alt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B7F066-2C02-4DA8-A1EF-8A4F399067C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775575" cy="9223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120F0F-2774-458E-B9D0-0FCDC4AFD2E6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hangingPunct="1"/>
            <a:r>
              <a:rPr lang="zh-CN" altLang="en-US" sz="1200" dirty="0">
                <a:solidFill>
                  <a:srgbClr val="898989"/>
                </a:solidFill>
                <a:latin typeface="Calibri" pitchFamily="34" charset="0"/>
              </a:rPr>
              <a:t>绿色圃中小学教育网http://www.Lspjy.com</a:t>
            </a:r>
            <a:endParaRPr lang="zh-CN" alt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B7F066-2C02-4DA8-A1EF-8A4F399067C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775575" cy="9223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120F0F-2774-458E-B9D0-0FCDC4AFD2E6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lvl="0" algn="ctr" eaLnBrk="1" hangingPunct="1"/>
            <a:r>
              <a:rPr lang="zh-CN" altLang="en-US" sz="1200" dirty="0">
                <a:solidFill>
                  <a:srgbClr val="898989"/>
                </a:solidFill>
                <a:latin typeface="Calibri" pitchFamily="34" charset="0"/>
              </a:rPr>
              <a:t>绿色圃中小学教育网http://www.Lspjy.com</a:t>
            </a:r>
            <a:endParaRPr lang="zh-CN" alt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B7F066-2C02-4DA8-A1EF-8A4F399067C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1" name="图片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audio1.wav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hyperlink" Target="file:///G:\&#25968;&#23398;\&#38271;&#26041;&#20307;&#30340;&#35748;&#35782;\&#38271;&#26041;&#20307;&#30340;&#35748;&#35782;.sw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3563938" y="1341438"/>
            <a:ext cx="5256212" cy="3095625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/>
              <a:t>长方体的认识</a:t>
            </a:r>
            <a:endParaRPr lang="zh-CN" altLang="en-US" b="1" dirty="0"/>
          </a:p>
        </p:txBody>
      </p:sp>
      <p:sp>
        <p:nvSpPr>
          <p:cNvPr id="4100" name="Text Box 5"/>
          <p:cNvSpPr txBox="1"/>
          <p:nvPr/>
        </p:nvSpPr>
        <p:spPr>
          <a:xfrm>
            <a:off x="107950" y="369888"/>
            <a:ext cx="770572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第三单元  长方体和正方体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4102" name="矩形 4101"/>
          <p:cNvSpPr/>
          <p:nvPr/>
        </p:nvSpPr>
        <p:spPr>
          <a:xfrm>
            <a:off x="539750" y="55102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3" name="矩形 4102"/>
          <p:cNvSpPr/>
          <p:nvPr/>
        </p:nvSpPr>
        <p:spPr>
          <a:xfrm>
            <a:off x="755650" y="57261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Freeform 2"/>
          <p:cNvSpPr/>
          <p:nvPr/>
        </p:nvSpPr>
        <p:spPr>
          <a:xfrm>
            <a:off x="2514600" y="1447800"/>
            <a:ext cx="762000" cy="3048000"/>
          </a:xfrm>
          <a:custGeom>
            <a:avLst/>
            <a:gdLst>
              <a:gd name="txL" fmla="*/ 0 w 480"/>
              <a:gd name="txT" fmla="*/ 0 h 1920"/>
              <a:gd name="txR" fmla="*/ 480 w 480"/>
              <a:gd name="txB" fmla="*/ 1920 h 1920"/>
            </a:gdLst>
            <a:ahLst/>
            <a:cxnLst>
              <a:cxn ang="0">
                <a:pos x="2147483646" y="0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480" h="1920">
                <a:moveTo>
                  <a:pt x="480" y="0"/>
                </a:moveTo>
                <a:lnTo>
                  <a:pt x="0" y="480"/>
                </a:lnTo>
                <a:lnTo>
                  <a:pt x="0" y="1920"/>
                </a:lnTo>
                <a:lnTo>
                  <a:pt x="480" y="1440"/>
                </a:lnTo>
                <a:lnTo>
                  <a:pt x="480" y="0"/>
                </a:lnTo>
                <a:close/>
              </a:path>
            </a:pathLst>
          </a:custGeom>
          <a:solidFill>
            <a:srgbClr val="00FF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4339" name="Group 3"/>
          <p:cNvGrpSpPr/>
          <p:nvPr/>
        </p:nvGrpSpPr>
        <p:grpSpPr>
          <a:xfrm>
            <a:off x="2514600" y="1447800"/>
            <a:ext cx="4495800" cy="3048000"/>
            <a:chOff x="1584" y="912"/>
            <a:chExt cx="2832" cy="1920"/>
          </a:xfrm>
        </p:grpSpPr>
        <p:sp>
          <p:nvSpPr>
            <p:cNvPr id="14342" name="Line 4"/>
            <p:cNvSpPr/>
            <p:nvPr/>
          </p:nvSpPr>
          <p:spPr>
            <a:xfrm>
              <a:off x="2064" y="912"/>
              <a:ext cx="0" cy="14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4343" name="Line 5"/>
            <p:cNvSpPr/>
            <p:nvPr/>
          </p:nvSpPr>
          <p:spPr>
            <a:xfrm flipV="1">
              <a:off x="1584" y="2352"/>
              <a:ext cx="480" cy="4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4344" name="Line 6"/>
            <p:cNvSpPr/>
            <p:nvPr/>
          </p:nvSpPr>
          <p:spPr>
            <a:xfrm>
              <a:off x="2064" y="2352"/>
              <a:ext cx="2352" cy="0"/>
            </a:xfrm>
            <a:prstGeom prst="line">
              <a:avLst/>
            </a:prstGeom>
            <a:ln w="952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4345" name="AutoShape 7"/>
            <p:cNvSpPr/>
            <p:nvPr/>
          </p:nvSpPr>
          <p:spPr>
            <a:xfrm>
              <a:off x="1584" y="912"/>
              <a:ext cx="2832" cy="1920"/>
            </a:xfrm>
            <a:prstGeom prst="cube">
              <a:avLst>
                <a:gd name="adj" fmla="val 25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14340" name="Freeform 8"/>
          <p:cNvSpPr/>
          <p:nvPr/>
        </p:nvSpPr>
        <p:spPr>
          <a:xfrm>
            <a:off x="6248400" y="1447800"/>
            <a:ext cx="762000" cy="3048000"/>
          </a:xfrm>
          <a:custGeom>
            <a:avLst/>
            <a:gdLst>
              <a:gd name="txL" fmla="*/ 0 w 480"/>
              <a:gd name="txT" fmla="*/ 0 h 1920"/>
              <a:gd name="txR" fmla="*/ 480 w 480"/>
              <a:gd name="txB" fmla="*/ 1920 h 1920"/>
            </a:gdLst>
            <a:ahLst/>
            <a:cxnLst>
              <a:cxn ang="0">
                <a:pos x="2147483646" y="0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480" h="1920">
                <a:moveTo>
                  <a:pt x="480" y="0"/>
                </a:moveTo>
                <a:lnTo>
                  <a:pt x="0" y="480"/>
                </a:lnTo>
                <a:lnTo>
                  <a:pt x="0" y="1920"/>
                </a:lnTo>
                <a:lnTo>
                  <a:pt x="480" y="1440"/>
                </a:lnTo>
                <a:lnTo>
                  <a:pt x="480" y="0"/>
                </a:lnTo>
                <a:close/>
              </a:path>
            </a:pathLst>
          </a:custGeom>
          <a:solidFill>
            <a:srgbClr val="00FF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1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3.33333E-6 L 0.40642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42 -3.33333E-6 L 0.00121 -3.33333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/>
          <p:nvPr/>
        </p:nvSpPr>
        <p:spPr>
          <a:xfrm>
            <a:off x="3276600" y="1447800"/>
            <a:ext cx="3733800" cy="2286000"/>
          </a:xfrm>
          <a:prstGeom prst="rect">
            <a:avLst/>
          </a:prstGeom>
          <a:solidFill>
            <a:srgbClr val="00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/>
          <p:nvPr/>
        </p:nvSpPr>
        <p:spPr>
          <a:xfrm>
            <a:off x="2501900" y="2195513"/>
            <a:ext cx="3733800" cy="2286000"/>
          </a:xfrm>
          <a:prstGeom prst="rect">
            <a:avLst/>
          </a:prstGeom>
          <a:solidFill>
            <a:srgbClr val="00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grpSp>
        <p:nvGrpSpPr>
          <p:cNvPr id="15364" name="Group 4"/>
          <p:cNvGrpSpPr/>
          <p:nvPr/>
        </p:nvGrpSpPr>
        <p:grpSpPr>
          <a:xfrm>
            <a:off x="2514600" y="1447800"/>
            <a:ext cx="4495800" cy="3048000"/>
            <a:chOff x="1584" y="912"/>
            <a:chExt cx="2832" cy="1920"/>
          </a:xfrm>
        </p:grpSpPr>
        <p:sp>
          <p:nvSpPr>
            <p:cNvPr id="15367" name="Line 5"/>
            <p:cNvSpPr/>
            <p:nvPr/>
          </p:nvSpPr>
          <p:spPr>
            <a:xfrm>
              <a:off x="2064" y="912"/>
              <a:ext cx="0" cy="14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5368" name="Line 6"/>
            <p:cNvSpPr/>
            <p:nvPr/>
          </p:nvSpPr>
          <p:spPr>
            <a:xfrm flipV="1">
              <a:off x="1584" y="2352"/>
              <a:ext cx="480" cy="4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5369" name="Line 7"/>
            <p:cNvSpPr/>
            <p:nvPr/>
          </p:nvSpPr>
          <p:spPr>
            <a:xfrm>
              <a:off x="2064" y="2352"/>
              <a:ext cx="2352" cy="0"/>
            </a:xfrm>
            <a:prstGeom prst="line">
              <a:avLst/>
            </a:prstGeom>
            <a:ln w="952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5370" name="AutoShape 8"/>
            <p:cNvSpPr/>
            <p:nvPr/>
          </p:nvSpPr>
          <p:spPr>
            <a:xfrm>
              <a:off x="1584" y="912"/>
              <a:ext cx="2832" cy="1920"/>
            </a:xfrm>
            <a:prstGeom prst="cube">
              <a:avLst>
                <a:gd name="adj" fmla="val 25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18441" name="Text Box 9"/>
          <p:cNvSpPr txBox="1"/>
          <p:nvPr/>
        </p:nvSpPr>
        <p:spPr>
          <a:xfrm>
            <a:off x="1600200" y="4953000"/>
            <a:ext cx="3403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相对的面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完全相同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5366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208 L 0.08368 -0.111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-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98 -0.10486 L 0.00052 0.0046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5" grpId="1" animBg="1"/>
      <p:bldP spid="184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3534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这两个长方体有什么不同吗，你有什么发现？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9459" name="Text Box 3"/>
          <p:cNvSpPr txBox="1"/>
          <p:nvPr/>
        </p:nvSpPr>
        <p:spPr>
          <a:xfrm>
            <a:off x="538163" y="4329113"/>
            <a:ext cx="3241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Arial" panose="020B0604020202020204" pitchFamily="34" charset="0"/>
              </a:rPr>
              <a:t>个面都是长方形。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6388" name="Text Box 4"/>
          <p:cNvSpPr txBox="1"/>
          <p:nvPr/>
        </p:nvSpPr>
        <p:spPr>
          <a:xfrm>
            <a:off x="1042988" y="34290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9461" name="Text Box 5"/>
          <p:cNvSpPr txBox="1"/>
          <p:nvPr/>
        </p:nvSpPr>
        <p:spPr>
          <a:xfrm>
            <a:off x="4356100" y="4076700"/>
            <a:ext cx="3960813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zh-CN" altLang="en-US" sz="2800" dirty="0">
                <a:latin typeface="Arial" panose="020B0604020202020204" pitchFamily="34" charset="0"/>
              </a:rPr>
              <a:t>个面是长方形，有两个相对的面是正方形。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pic>
        <p:nvPicPr>
          <p:cNvPr id="16390" name="Picture 6" descr="untit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2288" y="2060575"/>
            <a:ext cx="7264400" cy="1762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1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AutoShape 2"/>
          <p:cNvSpPr/>
          <p:nvPr/>
        </p:nvSpPr>
        <p:spPr>
          <a:xfrm>
            <a:off x="1676400" y="1857375"/>
            <a:ext cx="5410200" cy="3124200"/>
          </a:xfrm>
          <a:prstGeom prst="cube">
            <a:avLst>
              <a:gd name="adj" fmla="val 25000"/>
            </a:avLst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7411" name="Line 3"/>
          <p:cNvSpPr/>
          <p:nvPr/>
        </p:nvSpPr>
        <p:spPr>
          <a:xfrm>
            <a:off x="2484438" y="4178300"/>
            <a:ext cx="46085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7412" name="Line 4"/>
          <p:cNvSpPr/>
          <p:nvPr/>
        </p:nvSpPr>
        <p:spPr>
          <a:xfrm>
            <a:off x="2484438" y="1873250"/>
            <a:ext cx="0" cy="230505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7413" name="Line 5"/>
          <p:cNvSpPr/>
          <p:nvPr/>
        </p:nvSpPr>
        <p:spPr>
          <a:xfrm flipH="1">
            <a:off x="1692275" y="4178300"/>
            <a:ext cx="792163" cy="792163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0486" name="Line 6"/>
          <p:cNvSpPr/>
          <p:nvPr/>
        </p:nvSpPr>
        <p:spPr>
          <a:xfrm>
            <a:off x="1692275" y="2593975"/>
            <a:ext cx="0" cy="2376488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7" name="Line 7"/>
          <p:cNvSpPr/>
          <p:nvPr/>
        </p:nvSpPr>
        <p:spPr>
          <a:xfrm>
            <a:off x="7092950" y="1873250"/>
            <a:ext cx="0" cy="2376488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8" name="Line 8"/>
          <p:cNvSpPr/>
          <p:nvPr/>
        </p:nvSpPr>
        <p:spPr>
          <a:xfrm>
            <a:off x="2484438" y="1873250"/>
            <a:ext cx="0" cy="230505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9" name="Line 9"/>
          <p:cNvSpPr/>
          <p:nvPr/>
        </p:nvSpPr>
        <p:spPr>
          <a:xfrm>
            <a:off x="1692275" y="2593975"/>
            <a:ext cx="4608513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0" name="Line 10"/>
          <p:cNvSpPr/>
          <p:nvPr/>
        </p:nvSpPr>
        <p:spPr>
          <a:xfrm>
            <a:off x="1692275" y="4970463"/>
            <a:ext cx="4608513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1" name="Line 11"/>
          <p:cNvSpPr/>
          <p:nvPr/>
        </p:nvSpPr>
        <p:spPr>
          <a:xfrm>
            <a:off x="2484438" y="4178300"/>
            <a:ext cx="4608512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2" name="Line 12"/>
          <p:cNvSpPr/>
          <p:nvPr/>
        </p:nvSpPr>
        <p:spPr>
          <a:xfrm>
            <a:off x="2484438" y="1873250"/>
            <a:ext cx="4608512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3" name="Line 13"/>
          <p:cNvSpPr/>
          <p:nvPr/>
        </p:nvSpPr>
        <p:spPr>
          <a:xfrm>
            <a:off x="6300788" y="2593975"/>
            <a:ext cx="0" cy="2376488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4" name="Line 14"/>
          <p:cNvSpPr/>
          <p:nvPr/>
        </p:nvSpPr>
        <p:spPr>
          <a:xfrm flipH="1">
            <a:off x="1692275" y="1873250"/>
            <a:ext cx="792163" cy="720725"/>
          </a:xfrm>
          <a:prstGeom prst="line">
            <a:avLst/>
          </a:prstGeom>
          <a:ln w="762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5" name="Line 15"/>
          <p:cNvSpPr/>
          <p:nvPr/>
        </p:nvSpPr>
        <p:spPr>
          <a:xfrm flipH="1">
            <a:off x="1692275" y="4178300"/>
            <a:ext cx="792163" cy="792163"/>
          </a:xfrm>
          <a:prstGeom prst="line">
            <a:avLst/>
          </a:prstGeom>
          <a:ln w="5715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6" name="Line 16"/>
          <p:cNvSpPr/>
          <p:nvPr/>
        </p:nvSpPr>
        <p:spPr>
          <a:xfrm flipH="1">
            <a:off x="6300788" y="4178300"/>
            <a:ext cx="792162" cy="792163"/>
          </a:xfrm>
          <a:prstGeom prst="line">
            <a:avLst/>
          </a:prstGeom>
          <a:ln w="5715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7" name="Line 17"/>
          <p:cNvSpPr/>
          <p:nvPr/>
        </p:nvSpPr>
        <p:spPr>
          <a:xfrm flipH="1">
            <a:off x="6300788" y="1873250"/>
            <a:ext cx="792162" cy="720725"/>
          </a:xfrm>
          <a:prstGeom prst="line">
            <a:avLst/>
          </a:prstGeom>
          <a:ln w="762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" name="文本框 1"/>
          <p:cNvSpPr txBox="1"/>
          <p:nvPr/>
        </p:nvSpPr>
        <p:spPr>
          <a:xfrm>
            <a:off x="3344863" y="5353050"/>
            <a:ext cx="130333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80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zh-CN" altLang="en-US" sz="2800" dirty="0">
                <a:latin typeface="Arial" panose="020B0604020202020204" pitchFamily="34" charset="0"/>
              </a:rPr>
              <a:t>条棱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7427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Line 2"/>
          <p:cNvSpPr/>
          <p:nvPr/>
        </p:nvSpPr>
        <p:spPr>
          <a:xfrm flipH="1">
            <a:off x="2987675" y="3851275"/>
            <a:ext cx="39624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8435" name="Line 3"/>
          <p:cNvSpPr/>
          <p:nvPr/>
        </p:nvSpPr>
        <p:spPr>
          <a:xfrm flipV="1">
            <a:off x="2195513" y="3851275"/>
            <a:ext cx="792162" cy="762000"/>
          </a:xfrm>
          <a:prstGeom prst="line">
            <a:avLst/>
          </a:prstGeom>
          <a:ln w="2540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8436" name="Line 4"/>
          <p:cNvSpPr/>
          <p:nvPr/>
        </p:nvSpPr>
        <p:spPr>
          <a:xfrm flipV="1">
            <a:off x="2990850" y="1566863"/>
            <a:ext cx="0" cy="2286000"/>
          </a:xfrm>
          <a:prstGeom prst="line">
            <a:avLst/>
          </a:prstGeom>
          <a:ln w="2540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1509" name="Line 5"/>
          <p:cNvSpPr/>
          <p:nvPr/>
        </p:nvSpPr>
        <p:spPr>
          <a:xfrm flipH="1">
            <a:off x="2987675" y="3851275"/>
            <a:ext cx="3962400" cy="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38" name="AutoShape 6"/>
          <p:cNvSpPr/>
          <p:nvPr/>
        </p:nvSpPr>
        <p:spPr>
          <a:xfrm>
            <a:off x="2209800" y="1546225"/>
            <a:ext cx="4738688" cy="3087688"/>
          </a:xfrm>
          <a:prstGeom prst="cube">
            <a:avLst>
              <a:gd name="adj" fmla="val 25000"/>
            </a:avLst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1511" name="Line 7"/>
          <p:cNvSpPr/>
          <p:nvPr/>
        </p:nvSpPr>
        <p:spPr>
          <a:xfrm flipH="1">
            <a:off x="2195513" y="4643438"/>
            <a:ext cx="3962400" cy="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2" name="Line 8"/>
          <p:cNvSpPr/>
          <p:nvPr/>
        </p:nvSpPr>
        <p:spPr>
          <a:xfrm flipV="1">
            <a:off x="2987675" y="1546225"/>
            <a:ext cx="0" cy="22860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3" name="Line 9"/>
          <p:cNvSpPr/>
          <p:nvPr/>
        </p:nvSpPr>
        <p:spPr>
          <a:xfrm flipV="1">
            <a:off x="2195513" y="2276475"/>
            <a:ext cx="0" cy="2376488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4" name="Line 10"/>
          <p:cNvSpPr/>
          <p:nvPr/>
        </p:nvSpPr>
        <p:spPr>
          <a:xfrm flipV="1">
            <a:off x="6156325" y="2266950"/>
            <a:ext cx="0" cy="2376488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5" name="Line 11"/>
          <p:cNvSpPr/>
          <p:nvPr/>
        </p:nvSpPr>
        <p:spPr>
          <a:xfrm flipV="1">
            <a:off x="6948488" y="1546225"/>
            <a:ext cx="0" cy="22860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6" name="Line 12"/>
          <p:cNvSpPr/>
          <p:nvPr/>
        </p:nvSpPr>
        <p:spPr>
          <a:xfrm flipH="1">
            <a:off x="2195513" y="2293938"/>
            <a:ext cx="4032250" cy="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7" name="Line 13"/>
          <p:cNvSpPr/>
          <p:nvPr/>
        </p:nvSpPr>
        <p:spPr>
          <a:xfrm flipH="1">
            <a:off x="2987675" y="1511300"/>
            <a:ext cx="3962400" cy="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8" name="Line 14"/>
          <p:cNvSpPr/>
          <p:nvPr/>
        </p:nvSpPr>
        <p:spPr>
          <a:xfrm flipV="1">
            <a:off x="2195513" y="1501775"/>
            <a:ext cx="792162" cy="792163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9" name="Line 15"/>
          <p:cNvSpPr/>
          <p:nvPr/>
        </p:nvSpPr>
        <p:spPr>
          <a:xfrm flipV="1">
            <a:off x="2209800" y="3813175"/>
            <a:ext cx="792163" cy="792163"/>
          </a:xfrm>
          <a:prstGeom prst="line">
            <a:avLst/>
          </a:prstGeom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0" name="Line 16"/>
          <p:cNvSpPr/>
          <p:nvPr/>
        </p:nvSpPr>
        <p:spPr>
          <a:xfrm flipV="1">
            <a:off x="6156325" y="3851275"/>
            <a:ext cx="792163" cy="792163"/>
          </a:xfrm>
          <a:prstGeom prst="line">
            <a:avLst/>
          </a:prstGeom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1" name="Line 17"/>
          <p:cNvSpPr/>
          <p:nvPr/>
        </p:nvSpPr>
        <p:spPr>
          <a:xfrm flipV="1">
            <a:off x="6227763" y="1546225"/>
            <a:ext cx="720725" cy="720725"/>
          </a:xfrm>
          <a:prstGeom prst="line">
            <a:avLst/>
          </a:prstGeom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" name="文本框 2"/>
          <p:cNvSpPr txBox="1"/>
          <p:nvPr/>
        </p:nvSpPr>
        <p:spPr>
          <a:xfrm>
            <a:off x="1116013" y="5164138"/>
            <a:ext cx="75660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 dirty="0">
                <a:latin typeface="Arial" panose="020B0604020202020204" pitchFamily="34" charset="0"/>
              </a:rPr>
              <a:t>棱可以分为三组，每组的</a:t>
            </a:r>
            <a:r>
              <a:rPr lang="en-US" altLang="zh-CN" sz="280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zh-CN" altLang="en-US" sz="2800" dirty="0">
                <a:latin typeface="Arial" panose="020B0604020202020204" pitchFamily="34" charset="0"/>
              </a:rPr>
              <a:t>条是相对且平行的。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114425" y="5786438"/>
            <a:ext cx="3416300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 dirty="0">
                <a:latin typeface="Arial" panose="020B0604020202020204" pitchFamily="34" charset="0"/>
              </a:rPr>
              <a:t>相对的棱长度相等。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8452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18454" name="矩形 18453"/>
          <p:cNvSpPr/>
          <p:nvPr/>
        </p:nvSpPr>
        <p:spPr>
          <a:xfrm>
            <a:off x="539750" y="55102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5" name="矩形 18454"/>
          <p:cNvSpPr/>
          <p:nvPr/>
        </p:nvSpPr>
        <p:spPr>
          <a:xfrm>
            <a:off x="755650" y="57261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43316 0.00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08663 -0.111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71521E-6 L -0.43316 0.0013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139 L -0.08663 0.1129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-0.00399 0.3460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01248E-6 L 0.08663 -0.11535 " pathEditMode="relative" ptsTypes="AA">
                                      <p:cBhvr>
                                        <p:cTn id="57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2.77778E-7 -0.341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-0.08281 0.1141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0157 0.3370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43177 0.0002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08E-6 L -3.61111E-6 -0.3335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-0.43716 -0.0013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2"/>
          <p:cNvSpPr txBox="1"/>
          <p:nvPr/>
        </p:nvSpPr>
        <p:spPr>
          <a:xfrm>
            <a:off x="2484438" y="5141913"/>
            <a:ext cx="39449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dirty="0">
                <a:latin typeface="宋体" panose="02010600030101010101" pitchFamily="2" charset="-122"/>
              </a:rPr>
              <a:t>长方体有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zh-CN" altLang="en-US" sz="2800" dirty="0">
                <a:latin typeface="宋体" panose="02010600030101010101" pitchFamily="2" charset="-122"/>
              </a:rPr>
              <a:t>个顶点。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grpSp>
        <p:nvGrpSpPr>
          <p:cNvPr id="19459" name="Group 3"/>
          <p:cNvGrpSpPr/>
          <p:nvPr/>
        </p:nvGrpSpPr>
        <p:grpSpPr>
          <a:xfrm>
            <a:off x="2514600" y="1447800"/>
            <a:ext cx="4495800" cy="3048000"/>
            <a:chOff x="1584" y="912"/>
            <a:chExt cx="2832" cy="1920"/>
          </a:xfrm>
        </p:grpSpPr>
        <p:sp>
          <p:nvSpPr>
            <p:cNvPr id="19478" name="Line 4"/>
            <p:cNvSpPr/>
            <p:nvPr/>
          </p:nvSpPr>
          <p:spPr>
            <a:xfrm>
              <a:off x="2064" y="912"/>
              <a:ext cx="0" cy="1440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9479" name="Line 5"/>
            <p:cNvSpPr/>
            <p:nvPr/>
          </p:nvSpPr>
          <p:spPr>
            <a:xfrm flipV="1">
              <a:off x="1584" y="2352"/>
              <a:ext cx="480" cy="480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9480" name="Line 6"/>
            <p:cNvSpPr/>
            <p:nvPr/>
          </p:nvSpPr>
          <p:spPr>
            <a:xfrm>
              <a:off x="2064" y="2352"/>
              <a:ext cx="2352" cy="0"/>
            </a:xfrm>
            <a:prstGeom prst="line">
              <a:avLst/>
            </a:prstGeom>
            <a:ln w="3492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9481" name="AutoShape 7"/>
            <p:cNvSpPr/>
            <p:nvPr/>
          </p:nvSpPr>
          <p:spPr>
            <a:xfrm>
              <a:off x="1584" y="912"/>
              <a:ext cx="2832" cy="1920"/>
            </a:xfrm>
            <a:prstGeom prst="cube">
              <a:avLst>
                <a:gd name="adj" fmla="val 25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2536" name="Oval 8"/>
          <p:cNvSpPr/>
          <p:nvPr/>
        </p:nvSpPr>
        <p:spPr>
          <a:xfrm>
            <a:off x="2438400" y="2133600"/>
            <a:ext cx="152400" cy="152400"/>
          </a:xfrm>
          <a:prstGeom prst="ellipse">
            <a:avLst/>
          </a:prstGeom>
          <a:solidFill>
            <a:srgbClr val="FF5050"/>
          </a:solidFill>
          <a:ln w="9525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7" name="Oval 9"/>
          <p:cNvSpPr/>
          <p:nvPr/>
        </p:nvSpPr>
        <p:spPr>
          <a:xfrm>
            <a:off x="3200400" y="3657600"/>
            <a:ext cx="152400" cy="152400"/>
          </a:xfrm>
          <a:prstGeom prst="ellipse">
            <a:avLst/>
          </a:prstGeom>
          <a:solidFill>
            <a:srgbClr val="FF5050"/>
          </a:solidFill>
          <a:ln w="9525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8" name="Oval 10"/>
          <p:cNvSpPr/>
          <p:nvPr/>
        </p:nvSpPr>
        <p:spPr>
          <a:xfrm>
            <a:off x="6172200" y="2133600"/>
            <a:ext cx="152400" cy="152400"/>
          </a:xfrm>
          <a:prstGeom prst="ellipse">
            <a:avLst/>
          </a:prstGeom>
          <a:solidFill>
            <a:srgbClr val="FF5050"/>
          </a:solidFill>
          <a:ln w="9525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9" name="Oval 11"/>
          <p:cNvSpPr/>
          <p:nvPr/>
        </p:nvSpPr>
        <p:spPr>
          <a:xfrm>
            <a:off x="6934200" y="1371600"/>
            <a:ext cx="152400" cy="152400"/>
          </a:xfrm>
          <a:prstGeom prst="ellipse">
            <a:avLst/>
          </a:prstGeom>
          <a:solidFill>
            <a:srgbClr val="FF5050"/>
          </a:solidFill>
          <a:ln w="9525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0" name="Oval 12"/>
          <p:cNvSpPr/>
          <p:nvPr/>
        </p:nvSpPr>
        <p:spPr>
          <a:xfrm>
            <a:off x="3200400" y="1371600"/>
            <a:ext cx="152400" cy="152400"/>
          </a:xfrm>
          <a:prstGeom prst="ellipse">
            <a:avLst/>
          </a:prstGeom>
          <a:solidFill>
            <a:srgbClr val="FF5050"/>
          </a:solidFill>
          <a:ln w="9525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1" name="Oval 13"/>
          <p:cNvSpPr/>
          <p:nvPr/>
        </p:nvSpPr>
        <p:spPr>
          <a:xfrm>
            <a:off x="2438400" y="4419600"/>
            <a:ext cx="152400" cy="152400"/>
          </a:xfrm>
          <a:prstGeom prst="ellipse">
            <a:avLst/>
          </a:prstGeom>
          <a:solidFill>
            <a:srgbClr val="FF5050"/>
          </a:solidFill>
          <a:ln w="9525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2" name="Oval 14"/>
          <p:cNvSpPr/>
          <p:nvPr/>
        </p:nvSpPr>
        <p:spPr>
          <a:xfrm>
            <a:off x="6172200" y="4419600"/>
            <a:ext cx="152400" cy="152400"/>
          </a:xfrm>
          <a:prstGeom prst="ellipse">
            <a:avLst/>
          </a:prstGeom>
          <a:solidFill>
            <a:srgbClr val="FF5050"/>
          </a:solidFill>
          <a:ln w="9525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3" name="Oval 15"/>
          <p:cNvSpPr/>
          <p:nvPr/>
        </p:nvSpPr>
        <p:spPr>
          <a:xfrm>
            <a:off x="6934200" y="3657600"/>
            <a:ext cx="152400" cy="152400"/>
          </a:xfrm>
          <a:prstGeom prst="ellipse">
            <a:avLst/>
          </a:prstGeom>
          <a:solidFill>
            <a:srgbClr val="FF5050"/>
          </a:solidFill>
          <a:ln w="9525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16"/>
          <p:cNvGrpSpPr/>
          <p:nvPr/>
        </p:nvGrpSpPr>
        <p:grpSpPr>
          <a:xfrm>
            <a:off x="2438400" y="1371600"/>
            <a:ext cx="4648200" cy="3200400"/>
            <a:chOff x="1536" y="864"/>
            <a:chExt cx="2928" cy="2016"/>
          </a:xfrm>
        </p:grpSpPr>
        <p:sp>
          <p:nvSpPr>
            <p:cNvPr id="19470" name="Oval 17"/>
            <p:cNvSpPr/>
            <p:nvPr/>
          </p:nvSpPr>
          <p:spPr>
            <a:xfrm>
              <a:off x="1536" y="1344"/>
              <a:ext cx="96" cy="9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505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1" name="Oval 18"/>
            <p:cNvSpPr/>
            <p:nvPr/>
          </p:nvSpPr>
          <p:spPr>
            <a:xfrm>
              <a:off x="2016" y="2304"/>
              <a:ext cx="96" cy="9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505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2" name="Oval 19"/>
            <p:cNvSpPr/>
            <p:nvPr/>
          </p:nvSpPr>
          <p:spPr>
            <a:xfrm>
              <a:off x="3888" y="1344"/>
              <a:ext cx="96" cy="9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505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3" name="Oval 20"/>
            <p:cNvSpPr/>
            <p:nvPr/>
          </p:nvSpPr>
          <p:spPr>
            <a:xfrm>
              <a:off x="4368" y="864"/>
              <a:ext cx="96" cy="9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505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4" name="Oval 21"/>
            <p:cNvSpPr/>
            <p:nvPr/>
          </p:nvSpPr>
          <p:spPr>
            <a:xfrm>
              <a:off x="2016" y="864"/>
              <a:ext cx="96" cy="9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505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5" name="Oval 22"/>
            <p:cNvSpPr/>
            <p:nvPr/>
          </p:nvSpPr>
          <p:spPr>
            <a:xfrm>
              <a:off x="1536" y="2784"/>
              <a:ext cx="96" cy="9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505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6" name="Oval 23"/>
            <p:cNvSpPr/>
            <p:nvPr/>
          </p:nvSpPr>
          <p:spPr>
            <a:xfrm>
              <a:off x="3888" y="2784"/>
              <a:ext cx="96" cy="9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505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7" name="Oval 24"/>
            <p:cNvSpPr/>
            <p:nvPr/>
          </p:nvSpPr>
          <p:spPr>
            <a:xfrm>
              <a:off x="4368" y="2304"/>
              <a:ext cx="96" cy="9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505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9469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3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1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Picture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875" y="1285875"/>
            <a:ext cx="8929688" cy="3343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0" name="Text Box 4"/>
          <p:cNvSpPr txBox="1"/>
          <p:nvPr/>
        </p:nvSpPr>
        <p:spPr>
          <a:xfrm>
            <a:off x="2643188" y="1398588"/>
            <a:ext cx="4937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81" name="Rectangle 5"/>
          <p:cNvSpPr/>
          <p:nvPr/>
        </p:nvSpPr>
        <p:spPr>
          <a:xfrm>
            <a:off x="1044575" y="2671763"/>
            <a:ext cx="11033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长方形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24582" name="Rectangle 6"/>
          <p:cNvSpPr/>
          <p:nvPr/>
        </p:nvSpPr>
        <p:spPr>
          <a:xfrm>
            <a:off x="2197100" y="2671763"/>
            <a:ext cx="17160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（正方形）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24583" name="Rectangle 7"/>
          <p:cNvSpPr/>
          <p:nvPr/>
        </p:nvSpPr>
        <p:spPr>
          <a:xfrm>
            <a:off x="1357313" y="3824288"/>
            <a:ext cx="16129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相对的面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24584" name="Rectangle 8"/>
          <p:cNvSpPr/>
          <p:nvPr/>
        </p:nvSpPr>
        <p:spPr>
          <a:xfrm>
            <a:off x="5437188" y="2622550"/>
            <a:ext cx="1612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相对的棱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24585" name="Rectangle 9"/>
          <p:cNvSpPr/>
          <p:nvPr/>
        </p:nvSpPr>
        <p:spPr>
          <a:xfrm>
            <a:off x="6715125" y="1414463"/>
            <a:ext cx="54768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86" name="Rectangle 10"/>
          <p:cNvSpPr/>
          <p:nvPr/>
        </p:nvSpPr>
        <p:spPr>
          <a:xfrm>
            <a:off x="6850063" y="3271838"/>
            <a:ext cx="3651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90" name="Rectangle 14"/>
          <p:cNvSpPr/>
          <p:nvPr/>
        </p:nvSpPr>
        <p:spPr>
          <a:xfrm>
            <a:off x="285750" y="4722813"/>
            <a:ext cx="8572500" cy="17732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宋体" panose="02010600030101010101" pitchFamily="2" charset="-122"/>
              </a:rPr>
              <a:t>　　长方体就是由</a:t>
            </a:r>
            <a:r>
              <a: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宋体" panose="02010600030101010101" pitchFamily="2" charset="-122"/>
              </a:rPr>
              <a:t>个长方形（特殊情况下有两个相对的面是正方形）围成的立体图形。在一个长方体中，相对的面完全相同，相对的棱长度相等。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1515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3" grpId="0"/>
      <p:bldP spid="24584" grpId="0"/>
      <p:bldP spid="24585" grpId="0"/>
      <p:bldP spid="24586" grpId="0"/>
      <p:bldP spid="245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225425" y="1125538"/>
            <a:ext cx="3082925" cy="922337"/>
          </a:xfrm>
          <a:ln/>
        </p:spPr>
        <p:txBody>
          <a:bodyPr vert="horz" wrap="square" lIns="91440" tIns="45720" rIns="91440" bIns="45720" anchor="ctr"/>
          <a:p>
            <a:pPr algn="l"/>
            <a:r>
              <a:rPr lang="zh-CN" altLang="en-US" sz="2800" dirty="0"/>
              <a:t>请你判断对错。</a:t>
            </a:r>
            <a:endParaRPr lang="zh-CN" altLang="en-US" sz="2800" dirty="0"/>
          </a:p>
        </p:txBody>
      </p:sp>
      <p:sp>
        <p:nvSpPr>
          <p:cNvPr id="25603" name="Rectangle 3"/>
          <p:cNvSpPr>
            <a:spLocks noGrp="1"/>
          </p:cNvSpPr>
          <p:nvPr>
            <p:ph type="body" sz="half" idx="1"/>
          </p:nvPr>
        </p:nvSpPr>
        <p:spPr>
          <a:xfrm>
            <a:off x="331788" y="2090738"/>
            <a:ext cx="9144000" cy="762000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．</a:t>
            </a:r>
            <a:r>
              <a:rPr lang="zh-CN" altLang="en-US" sz="2800" dirty="0"/>
              <a:t>长方体有</a:t>
            </a:r>
            <a:r>
              <a: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zh-CN" altLang="en-US" sz="2800" dirty="0"/>
              <a:t>个面、</a:t>
            </a:r>
            <a:r>
              <a: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zh-CN" altLang="en-US" sz="2800" dirty="0"/>
              <a:t>条棱和</a:t>
            </a:r>
            <a:r>
              <a: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zh-CN" altLang="en-US" sz="2800" dirty="0"/>
              <a:t>个顶点。（        ）</a:t>
            </a:r>
            <a:endParaRPr lang="zh-CN" altLang="en-US" sz="2800" dirty="0"/>
          </a:p>
          <a:p>
            <a:pPr>
              <a:buNone/>
            </a:pPr>
            <a:endParaRPr lang="zh-CN" altLang="en-US" sz="2800" dirty="0"/>
          </a:p>
        </p:txBody>
      </p:sp>
      <p:sp>
        <p:nvSpPr>
          <p:cNvPr id="22532" name="Rectangle 4"/>
          <p:cNvSpPr/>
          <p:nvPr/>
        </p:nvSpPr>
        <p:spPr>
          <a:xfrm>
            <a:off x="0" y="2895600"/>
            <a:ext cx="83820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None/>
            </a:pP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25605" name="Rectangle 5"/>
          <p:cNvSpPr/>
          <p:nvPr/>
        </p:nvSpPr>
        <p:spPr>
          <a:xfrm>
            <a:off x="368300" y="3216275"/>
            <a:ext cx="8915400" cy="107473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</a:rPr>
              <a:t>．相对的</a:t>
            </a:r>
            <a:r>
              <a:rPr lang="en-US" altLang="zh-CN" sz="2800" dirty="0">
                <a:latin typeface="Times New Roman" panose="02020603050405020304" pitchFamily="18" charset="0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</a:rPr>
              <a:t>条棱的长度都相等的物体一定是长方体。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                                                                               （       ）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22534" name="Rectangle 6"/>
          <p:cNvSpPr/>
          <p:nvPr/>
        </p:nvSpPr>
        <p:spPr>
          <a:xfrm>
            <a:off x="381000" y="5410200"/>
            <a:ext cx="8458200" cy="53022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04813" y="4508500"/>
            <a:ext cx="8856663" cy="954088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．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长方体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相交于同一顶点的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条棱的长度相等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                                      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（   ）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</p:txBody>
      </p:sp>
      <p:sp>
        <p:nvSpPr>
          <p:cNvPr id="25608" name="Text Box 8"/>
          <p:cNvSpPr txBox="1"/>
          <p:nvPr/>
        </p:nvSpPr>
        <p:spPr>
          <a:xfrm>
            <a:off x="7037388" y="1962150"/>
            <a:ext cx="9906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  <a:endParaRPr lang="zh-CN" altLang="en-US" sz="4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9" name="Text Box 9"/>
          <p:cNvSpPr txBox="1"/>
          <p:nvPr/>
        </p:nvSpPr>
        <p:spPr>
          <a:xfrm>
            <a:off x="7740650" y="3716338"/>
            <a:ext cx="820738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× </a:t>
            </a:r>
            <a:endParaRPr lang="en-US" altLang="zh-CN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0" name="Text Box 10"/>
          <p:cNvSpPr txBox="1"/>
          <p:nvPr/>
        </p:nvSpPr>
        <p:spPr>
          <a:xfrm>
            <a:off x="7667625" y="4887913"/>
            <a:ext cx="827088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× </a:t>
            </a:r>
            <a:endParaRPr lang="en-US" altLang="zh-CN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9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5" grpId="0"/>
      <p:bldP spid="25607" grpId="0"/>
      <p:bldP spid="25608" grpId="0"/>
      <p:bldP spid="25609" grpId="0"/>
      <p:bldP spid="256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554" name="Group 2"/>
          <p:cNvGrpSpPr/>
          <p:nvPr/>
        </p:nvGrpSpPr>
        <p:grpSpPr>
          <a:xfrm>
            <a:off x="6324600" y="1597025"/>
            <a:ext cx="1600200" cy="2971800"/>
            <a:chOff x="3840" y="288"/>
            <a:chExt cx="1008" cy="1872"/>
          </a:xfrm>
        </p:grpSpPr>
        <p:grpSp>
          <p:nvGrpSpPr>
            <p:cNvPr id="23576" name="Group 3"/>
            <p:cNvGrpSpPr/>
            <p:nvPr/>
          </p:nvGrpSpPr>
          <p:grpSpPr>
            <a:xfrm>
              <a:off x="3840" y="288"/>
              <a:ext cx="1008" cy="1824"/>
              <a:chOff x="3936" y="288"/>
              <a:chExt cx="1008" cy="1824"/>
            </a:xfrm>
          </p:grpSpPr>
          <p:sp>
            <p:nvSpPr>
              <p:cNvPr id="23578" name="AutoShape 4"/>
              <p:cNvSpPr/>
              <p:nvPr/>
            </p:nvSpPr>
            <p:spPr>
              <a:xfrm>
                <a:off x="3936" y="288"/>
                <a:ext cx="1008" cy="1824"/>
              </a:xfrm>
              <a:prstGeom prst="cube">
                <a:avLst>
                  <a:gd name="adj" fmla="val 25000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23579" name="Group 5"/>
              <p:cNvGrpSpPr/>
              <p:nvPr/>
            </p:nvGrpSpPr>
            <p:grpSpPr>
              <a:xfrm>
                <a:off x="3936" y="336"/>
                <a:ext cx="1008" cy="1776"/>
                <a:chOff x="3936" y="336"/>
                <a:chExt cx="1008" cy="1776"/>
              </a:xfrm>
            </p:grpSpPr>
            <p:sp>
              <p:nvSpPr>
                <p:cNvPr id="23580" name="Line 6"/>
                <p:cNvSpPr/>
                <p:nvPr/>
              </p:nvSpPr>
              <p:spPr>
                <a:xfrm>
                  <a:off x="4704" y="528"/>
                  <a:ext cx="0" cy="1584"/>
                </a:xfrm>
                <a:prstGeom prst="line">
                  <a:avLst/>
                </a:prstGeom>
                <a:ln w="50800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3581" name="Line 7"/>
                <p:cNvSpPr/>
                <p:nvPr/>
              </p:nvSpPr>
              <p:spPr>
                <a:xfrm>
                  <a:off x="3936" y="2112"/>
                  <a:ext cx="768" cy="0"/>
                </a:xfrm>
                <a:prstGeom prst="line">
                  <a:avLst/>
                </a:prstGeom>
                <a:ln w="50800" cap="flat" cmpd="sng">
                  <a:solidFill>
                    <a:srgbClr val="0000F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3582" name="Line 8"/>
                <p:cNvSpPr/>
                <p:nvPr/>
              </p:nvSpPr>
              <p:spPr>
                <a:xfrm>
                  <a:off x="4176" y="336"/>
                  <a:ext cx="0" cy="1584"/>
                </a:xfrm>
                <a:prstGeom prst="line">
                  <a:avLst/>
                </a:prstGeom>
                <a:ln w="9525" cap="rnd" cmpd="sng">
                  <a:solidFill>
                    <a:schemeClr val="tx1"/>
                  </a:solidFill>
                  <a:prstDash val="sysDot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3583" name="Line 9"/>
                <p:cNvSpPr/>
                <p:nvPr/>
              </p:nvSpPr>
              <p:spPr>
                <a:xfrm>
                  <a:off x="4176" y="1872"/>
                  <a:ext cx="768" cy="0"/>
                </a:xfrm>
                <a:prstGeom prst="line">
                  <a:avLst/>
                </a:prstGeom>
                <a:ln w="9525" cap="rnd" cmpd="sng">
                  <a:solidFill>
                    <a:schemeClr val="tx1"/>
                  </a:solidFill>
                  <a:prstDash val="sysDot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3584" name="Line 10"/>
                <p:cNvSpPr/>
                <p:nvPr/>
              </p:nvSpPr>
              <p:spPr>
                <a:xfrm flipV="1">
                  <a:off x="4704" y="1872"/>
                  <a:ext cx="240" cy="240"/>
                </a:xfrm>
                <a:prstGeom prst="line">
                  <a:avLst/>
                </a:prstGeom>
                <a:ln w="50800" cap="flat" cmpd="sng">
                  <a:solidFill>
                    <a:srgbClr val="00CC66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3585" name="Line 11"/>
                <p:cNvSpPr/>
                <p:nvPr/>
              </p:nvSpPr>
              <p:spPr>
                <a:xfrm flipV="1">
                  <a:off x="3936" y="1872"/>
                  <a:ext cx="240" cy="24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ysDot"/>
                  <a:miter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23577" name="Oval 12"/>
            <p:cNvSpPr/>
            <p:nvPr/>
          </p:nvSpPr>
          <p:spPr>
            <a:xfrm>
              <a:off x="4560" y="2064"/>
              <a:ext cx="96" cy="96"/>
            </a:xfrm>
            <a:prstGeom prst="ellips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3555" name="Group 13"/>
          <p:cNvGrpSpPr/>
          <p:nvPr/>
        </p:nvGrpSpPr>
        <p:grpSpPr>
          <a:xfrm>
            <a:off x="990600" y="2130425"/>
            <a:ext cx="3895725" cy="1981200"/>
            <a:chOff x="570" y="624"/>
            <a:chExt cx="2454" cy="1248"/>
          </a:xfrm>
        </p:grpSpPr>
        <p:grpSp>
          <p:nvGrpSpPr>
            <p:cNvPr id="23566" name="Group 14"/>
            <p:cNvGrpSpPr/>
            <p:nvPr/>
          </p:nvGrpSpPr>
          <p:grpSpPr>
            <a:xfrm>
              <a:off x="570" y="624"/>
              <a:ext cx="2454" cy="1203"/>
              <a:chOff x="576" y="624"/>
              <a:chExt cx="2454" cy="1203"/>
            </a:xfrm>
          </p:grpSpPr>
          <p:sp>
            <p:nvSpPr>
              <p:cNvPr id="23568" name="AutoShape 15"/>
              <p:cNvSpPr/>
              <p:nvPr/>
            </p:nvSpPr>
            <p:spPr>
              <a:xfrm>
                <a:off x="576" y="624"/>
                <a:ext cx="2454" cy="1203"/>
              </a:xfrm>
              <a:prstGeom prst="cube">
                <a:avLst>
                  <a:gd name="adj" fmla="val 25000"/>
                </a:avLst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23569" name="Group 16"/>
              <p:cNvGrpSpPr/>
              <p:nvPr/>
            </p:nvGrpSpPr>
            <p:grpSpPr>
              <a:xfrm>
                <a:off x="624" y="672"/>
                <a:ext cx="2352" cy="1128"/>
                <a:chOff x="864" y="432"/>
                <a:chExt cx="2352" cy="1128"/>
              </a:xfrm>
            </p:grpSpPr>
            <p:sp>
              <p:nvSpPr>
                <p:cNvPr id="23573" name="Line 17"/>
                <p:cNvSpPr/>
                <p:nvPr/>
              </p:nvSpPr>
              <p:spPr>
                <a:xfrm>
                  <a:off x="1104" y="1296"/>
                  <a:ext cx="2112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  <p:sp>
              <p:nvSpPr>
                <p:cNvPr id="23574" name="Line 18"/>
                <p:cNvSpPr/>
                <p:nvPr/>
              </p:nvSpPr>
              <p:spPr>
                <a:xfrm>
                  <a:off x="1104" y="432"/>
                  <a:ext cx="0" cy="891"/>
                </a:xfrm>
                <a:prstGeom prst="line">
                  <a:avLst/>
                </a:prstGeom>
                <a:ln w="9525" cap="rnd" cmpd="sng">
                  <a:solidFill>
                    <a:schemeClr val="tx1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  <p:sp>
              <p:nvSpPr>
                <p:cNvPr id="23575" name="Line 19"/>
                <p:cNvSpPr/>
                <p:nvPr/>
              </p:nvSpPr>
              <p:spPr>
                <a:xfrm flipV="1">
                  <a:off x="864" y="1248"/>
                  <a:ext cx="291" cy="312"/>
                </a:xfrm>
                <a:prstGeom prst="line">
                  <a:avLst/>
                </a:prstGeom>
                <a:ln w="9525" cap="rnd" cmpd="sng">
                  <a:solidFill>
                    <a:schemeClr val="tx1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3570" name="Line 20"/>
              <p:cNvSpPr/>
              <p:nvPr/>
            </p:nvSpPr>
            <p:spPr>
              <a:xfrm>
                <a:off x="576" y="1824"/>
                <a:ext cx="2163" cy="0"/>
              </a:xfrm>
              <a:prstGeom prst="line">
                <a:avLst/>
              </a:prstGeom>
              <a:ln w="539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1" name="Line 21"/>
              <p:cNvSpPr/>
              <p:nvPr/>
            </p:nvSpPr>
            <p:spPr>
              <a:xfrm>
                <a:off x="2739" y="936"/>
                <a:ext cx="0" cy="891"/>
              </a:xfrm>
              <a:prstGeom prst="line">
                <a:avLst/>
              </a:prstGeom>
              <a:ln w="508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2" name="Line 22"/>
              <p:cNvSpPr/>
              <p:nvPr/>
            </p:nvSpPr>
            <p:spPr>
              <a:xfrm flipV="1">
                <a:off x="2739" y="1515"/>
                <a:ext cx="291" cy="312"/>
              </a:xfrm>
              <a:prstGeom prst="line">
                <a:avLst/>
              </a:prstGeom>
              <a:ln w="50800" cap="flat" cmpd="sng">
                <a:solidFill>
                  <a:srgbClr val="00CC66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3567" name="Oval 23"/>
            <p:cNvSpPr/>
            <p:nvPr/>
          </p:nvSpPr>
          <p:spPr>
            <a:xfrm>
              <a:off x="2698" y="1783"/>
              <a:ext cx="83" cy="89"/>
            </a:xfrm>
            <a:prstGeom prst="ellips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6648" name="Text Box 24"/>
          <p:cNvSpPr txBox="1"/>
          <p:nvPr/>
        </p:nvSpPr>
        <p:spPr>
          <a:xfrm>
            <a:off x="2438400" y="4013200"/>
            <a:ext cx="914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长</a:t>
            </a:r>
            <a:endParaRPr lang="zh-CN" altLang="en-US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6649" name="Text Box 25"/>
          <p:cNvSpPr txBox="1"/>
          <p:nvPr/>
        </p:nvSpPr>
        <p:spPr>
          <a:xfrm>
            <a:off x="4652963" y="3636963"/>
            <a:ext cx="990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宽</a:t>
            </a:r>
            <a:endParaRPr lang="zh-CN" altLang="en-US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6650" name="Text Box 26"/>
          <p:cNvSpPr txBox="1"/>
          <p:nvPr/>
        </p:nvSpPr>
        <p:spPr>
          <a:xfrm>
            <a:off x="3805238" y="2892425"/>
            <a:ext cx="838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高</a:t>
            </a:r>
            <a:endParaRPr lang="zh-CN" altLang="en-US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457200" y="4625975"/>
            <a:ext cx="5410200" cy="1160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相交于同一顶点的三条棱的长度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分别叫做长方体的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长、宽、高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0030101010101" pitchFamily="49" charset="-122"/>
                <a:cs typeface="+mn-cs"/>
              </a:rPr>
              <a:t>。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0030101010101" pitchFamily="49" charset="-122"/>
              <a:cs typeface="+mn-cs"/>
            </a:endParaRPr>
          </a:p>
        </p:txBody>
      </p:sp>
      <p:sp>
        <p:nvSpPr>
          <p:cNvPr id="26652" name="Text Box 28"/>
          <p:cNvSpPr txBox="1"/>
          <p:nvPr/>
        </p:nvSpPr>
        <p:spPr>
          <a:xfrm>
            <a:off x="6629400" y="4513263"/>
            <a:ext cx="914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长</a:t>
            </a:r>
            <a:endParaRPr lang="zh-CN" altLang="en-US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6653" name="Rectangle 29"/>
          <p:cNvSpPr/>
          <p:nvPr/>
        </p:nvSpPr>
        <p:spPr>
          <a:xfrm>
            <a:off x="7740650" y="4211638"/>
            <a:ext cx="596900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宽</a:t>
            </a:r>
            <a:endParaRPr lang="zh-CN" altLang="en-US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6654" name="Rectangle 30"/>
          <p:cNvSpPr/>
          <p:nvPr/>
        </p:nvSpPr>
        <p:spPr>
          <a:xfrm>
            <a:off x="6913563" y="2844800"/>
            <a:ext cx="6826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高</a:t>
            </a:r>
            <a:endParaRPr lang="zh-CN" altLang="en-US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23563" name="Text Box 31"/>
          <p:cNvSpPr txBox="1"/>
          <p:nvPr/>
        </p:nvSpPr>
        <p:spPr>
          <a:xfrm>
            <a:off x="250825" y="1254125"/>
            <a:ext cx="64643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dirty="0">
                <a:latin typeface="Arial" panose="020B0604020202020204" pitchFamily="34" charset="0"/>
              </a:rPr>
              <a:t>相交于同一顶点的</a:t>
            </a:r>
            <a:r>
              <a: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Arial" panose="020B0604020202020204" pitchFamily="34" charset="0"/>
              </a:rPr>
              <a:t>条棱的长度相等吗？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6656" name="Text Box 32"/>
          <p:cNvSpPr txBox="1"/>
          <p:nvPr/>
        </p:nvSpPr>
        <p:spPr>
          <a:xfrm>
            <a:off x="457200" y="5922963"/>
            <a:ext cx="8382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dirty="0">
                <a:latin typeface="Arial" panose="020B0604020202020204" pitchFamily="34" charset="0"/>
              </a:rPr>
              <a:t>长方体的长、宽、高的位置不是固定不变的。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3565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/>
      <p:bldP spid="26649" grpId="0"/>
      <p:bldP spid="26650" grpId="0"/>
      <p:bldP spid="26651" grpId="0"/>
      <p:bldP spid="26652" grpId="0"/>
      <p:bldP spid="26653" grpId="0"/>
      <p:bldP spid="26654" grpId="0"/>
      <p:bldP spid="266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AutoShape 2"/>
          <p:cNvSpPr/>
          <p:nvPr/>
        </p:nvSpPr>
        <p:spPr>
          <a:xfrm>
            <a:off x="1828800" y="1728788"/>
            <a:ext cx="5410200" cy="3124200"/>
          </a:xfrm>
          <a:prstGeom prst="cube">
            <a:avLst>
              <a:gd name="adj" fmla="val 25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4579" name="Line 3"/>
          <p:cNvSpPr/>
          <p:nvPr/>
        </p:nvSpPr>
        <p:spPr>
          <a:xfrm>
            <a:off x="2590800" y="1728788"/>
            <a:ext cx="0" cy="2362200"/>
          </a:xfrm>
          <a:prstGeom prst="line">
            <a:avLst/>
          </a:prstGeom>
          <a:ln w="9525" cap="rnd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4580" name="Line 4"/>
          <p:cNvSpPr/>
          <p:nvPr/>
        </p:nvSpPr>
        <p:spPr>
          <a:xfrm>
            <a:off x="2590800" y="4090988"/>
            <a:ext cx="4648200" cy="0"/>
          </a:xfrm>
          <a:prstGeom prst="line">
            <a:avLst/>
          </a:prstGeom>
          <a:ln w="9525" cap="rnd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4581" name="Line 5"/>
          <p:cNvSpPr/>
          <p:nvPr/>
        </p:nvSpPr>
        <p:spPr>
          <a:xfrm flipH="1">
            <a:off x="1828800" y="4090988"/>
            <a:ext cx="762000" cy="762000"/>
          </a:xfrm>
          <a:prstGeom prst="line">
            <a:avLst/>
          </a:prstGeom>
          <a:ln w="9525" cap="rnd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4582" name="Oval 6"/>
          <p:cNvSpPr/>
          <p:nvPr/>
        </p:nvSpPr>
        <p:spPr>
          <a:xfrm>
            <a:off x="2514600" y="165258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4583" name="Oval 7"/>
          <p:cNvSpPr/>
          <p:nvPr/>
        </p:nvSpPr>
        <p:spPr>
          <a:xfrm>
            <a:off x="7162800" y="165258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4584" name="Oval 8"/>
          <p:cNvSpPr/>
          <p:nvPr/>
        </p:nvSpPr>
        <p:spPr>
          <a:xfrm>
            <a:off x="1752600" y="241458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4585" name="Oval 9"/>
          <p:cNvSpPr/>
          <p:nvPr/>
        </p:nvSpPr>
        <p:spPr>
          <a:xfrm>
            <a:off x="6400800" y="241458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4586" name="Oval 10"/>
          <p:cNvSpPr/>
          <p:nvPr/>
        </p:nvSpPr>
        <p:spPr>
          <a:xfrm>
            <a:off x="1752600" y="477678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4587" name="Oval 11"/>
          <p:cNvSpPr/>
          <p:nvPr/>
        </p:nvSpPr>
        <p:spPr>
          <a:xfrm>
            <a:off x="2514600" y="401478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4588" name="Oval 12"/>
          <p:cNvSpPr/>
          <p:nvPr/>
        </p:nvSpPr>
        <p:spPr>
          <a:xfrm>
            <a:off x="7162800" y="401478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4589" name="Oval 13"/>
          <p:cNvSpPr/>
          <p:nvPr/>
        </p:nvSpPr>
        <p:spPr>
          <a:xfrm>
            <a:off x="6400800" y="477678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7662" name="Oval 14"/>
          <p:cNvSpPr/>
          <p:nvPr/>
        </p:nvSpPr>
        <p:spPr>
          <a:xfrm>
            <a:off x="1752600" y="4776788"/>
            <a:ext cx="152400" cy="1524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7663" name="Line 15"/>
          <p:cNvSpPr/>
          <p:nvPr/>
        </p:nvSpPr>
        <p:spPr>
          <a:xfrm>
            <a:off x="1828800" y="4852988"/>
            <a:ext cx="46482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4" name="Text Box 16"/>
          <p:cNvSpPr txBox="1"/>
          <p:nvPr/>
        </p:nvSpPr>
        <p:spPr>
          <a:xfrm>
            <a:off x="3657600" y="4852988"/>
            <a:ext cx="493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长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65" name="Line 17"/>
          <p:cNvSpPr/>
          <p:nvPr/>
        </p:nvSpPr>
        <p:spPr>
          <a:xfrm flipH="1">
            <a:off x="1828800" y="4090988"/>
            <a:ext cx="762000" cy="7620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6" name="Text Box 18"/>
          <p:cNvSpPr txBox="1"/>
          <p:nvPr/>
        </p:nvSpPr>
        <p:spPr>
          <a:xfrm>
            <a:off x="2209800" y="4243388"/>
            <a:ext cx="493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宽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67" name="Line 19"/>
          <p:cNvSpPr/>
          <p:nvPr/>
        </p:nvSpPr>
        <p:spPr>
          <a:xfrm>
            <a:off x="1828800" y="2566988"/>
            <a:ext cx="0" cy="23622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8" name="Text Box 20"/>
          <p:cNvSpPr txBox="1"/>
          <p:nvPr/>
        </p:nvSpPr>
        <p:spPr>
          <a:xfrm>
            <a:off x="1295400" y="3405188"/>
            <a:ext cx="493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高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69" name="Line 21"/>
          <p:cNvSpPr/>
          <p:nvPr/>
        </p:nvSpPr>
        <p:spPr>
          <a:xfrm>
            <a:off x="2667000" y="4090988"/>
            <a:ext cx="4648200" cy="0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0" name="Oval 22"/>
          <p:cNvSpPr/>
          <p:nvPr/>
        </p:nvSpPr>
        <p:spPr>
          <a:xfrm>
            <a:off x="7162800" y="4014788"/>
            <a:ext cx="152400" cy="152400"/>
          </a:xfrm>
          <a:prstGeom prst="ellipse">
            <a:avLst/>
          </a:prstGeom>
          <a:solidFill>
            <a:srgbClr val="FFCC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7671" name="Text Box 23"/>
          <p:cNvSpPr txBox="1"/>
          <p:nvPr/>
        </p:nvSpPr>
        <p:spPr>
          <a:xfrm>
            <a:off x="4419600" y="3633788"/>
            <a:ext cx="493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长</a:t>
            </a:r>
            <a:endParaRPr lang="zh-CN" altLang="en-US" sz="24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2" name="Line 24"/>
          <p:cNvSpPr/>
          <p:nvPr/>
        </p:nvSpPr>
        <p:spPr>
          <a:xfrm flipH="1">
            <a:off x="6477000" y="4090988"/>
            <a:ext cx="762000" cy="762000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3" name="Line 25"/>
          <p:cNvSpPr/>
          <p:nvPr/>
        </p:nvSpPr>
        <p:spPr>
          <a:xfrm>
            <a:off x="7239000" y="1804988"/>
            <a:ext cx="0" cy="2362200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4" name="Text Box 26"/>
          <p:cNvSpPr txBox="1"/>
          <p:nvPr/>
        </p:nvSpPr>
        <p:spPr>
          <a:xfrm>
            <a:off x="6858000" y="4395788"/>
            <a:ext cx="493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宽</a:t>
            </a:r>
            <a:endParaRPr lang="zh-CN" altLang="en-US" sz="24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5" name="Text Box 27"/>
          <p:cNvSpPr txBox="1"/>
          <p:nvPr/>
        </p:nvSpPr>
        <p:spPr>
          <a:xfrm>
            <a:off x="7239000" y="2719388"/>
            <a:ext cx="493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高</a:t>
            </a:r>
            <a:endParaRPr lang="zh-CN" altLang="en-US" sz="24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6" name="Oval 28"/>
          <p:cNvSpPr/>
          <p:nvPr/>
        </p:nvSpPr>
        <p:spPr>
          <a:xfrm>
            <a:off x="6400800" y="2414588"/>
            <a:ext cx="152400" cy="1524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7677" name="Line 29"/>
          <p:cNvSpPr/>
          <p:nvPr/>
        </p:nvSpPr>
        <p:spPr>
          <a:xfrm>
            <a:off x="1828800" y="2490788"/>
            <a:ext cx="4648200" cy="0"/>
          </a:xfrm>
          <a:prstGeom prst="line">
            <a:avLst/>
          </a:prstGeom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8" name="Text Box 30"/>
          <p:cNvSpPr txBox="1"/>
          <p:nvPr/>
        </p:nvSpPr>
        <p:spPr>
          <a:xfrm>
            <a:off x="3810000" y="2566988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长</a:t>
            </a:r>
            <a:endParaRPr lang="zh-CN" altLang="en-US" sz="2400" b="1" dirty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9" name="Line 31"/>
          <p:cNvSpPr/>
          <p:nvPr/>
        </p:nvSpPr>
        <p:spPr>
          <a:xfrm flipH="1">
            <a:off x="6477000" y="1728788"/>
            <a:ext cx="762000" cy="762000"/>
          </a:xfrm>
          <a:prstGeom prst="line">
            <a:avLst/>
          </a:prstGeom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0" name="Text Box 32"/>
          <p:cNvSpPr txBox="1"/>
          <p:nvPr/>
        </p:nvSpPr>
        <p:spPr>
          <a:xfrm>
            <a:off x="6324600" y="1881188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宽</a:t>
            </a:r>
            <a:endParaRPr lang="zh-CN" altLang="en-US" sz="2400" b="1" dirty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81" name="Line 33"/>
          <p:cNvSpPr/>
          <p:nvPr/>
        </p:nvSpPr>
        <p:spPr>
          <a:xfrm>
            <a:off x="6477000" y="2490788"/>
            <a:ext cx="0" cy="2362200"/>
          </a:xfrm>
          <a:prstGeom prst="line">
            <a:avLst/>
          </a:prstGeom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2" name="Text Box 34"/>
          <p:cNvSpPr txBox="1"/>
          <p:nvPr/>
        </p:nvSpPr>
        <p:spPr>
          <a:xfrm>
            <a:off x="6019800" y="3100388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高</a:t>
            </a:r>
            <a:endParaRPr lang="zh-CN" altLang="en-US" sz="2400" b="1" dirty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83" name="Oval 35"/>
          <p:cNvSpPr/>
          <p:nvPr/>
        </p:nvSpPr>
        <p:spPr>
          <a:xfrm>
            <a:off x="2514600" y="1652588"/>
            <a:ext cx="152400" cy="152400"/>
          </a:xfrm>
          <a:prstGeom prst="ellipse">
            <a:avLst/>
          </a:prstGeom>
          <a:solidFill>
            <a:srgbClr val="FF505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684" name="Line 36"/>
          <p:cNvSpPr/>
          <p:nvPr/>
        </p:nvSpPr>
        <p:spPr>
          <a:xfrm>
            <a:off x="2590800" y="1700213"/>
            <a:ext cx="46482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5" name="Text Box 37"/>
          <p:cNvSpPr txBox="1"/>
          <p:nvPr/>
        </p:nvSpPr>
        <p:spPr>
          <a:xfrm>
            <a:off x="4648200" y="1652588"/>
            <a:ext cx="493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长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86" name="Line 38"/>
          <p:cNvSpPr/>
          <p:nvPr/>
        </p:nvSpPr>
        <p:spPr>
          <a:xfrm flipH="1">
            <a:off x="1828800" y="1728788"/>
            <a:ext cx="762000" cy="7620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7" name="Text Box 39"/>
          <p:cNvSpPr txBox="1"/>
          <p:nvPr/>
        </p:nvSpPr>
        <p:spPr>
          <a:xfrm>
            <a:off x="1752600" y="1728788"/>
            <a:ext cx="493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宽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88" name="Line 40"/>
          <p:cNvSpPr/>
          <p:nvPr/>
        </p:nvSpPr>
        <p:spPr>
          <a:xfrm>
            <a:off x="2590800" y="1728788"/>
            <a:ext cx="0" cy="23622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9" name="Text Box 41"/>
          <p:cNvSpPr txBox="1"/>
          <p:nvPr/>
        </p:nvSpPr>
        <p:spPr>
          <a:xfrm>
            <a:off x="2590800" y="2795588"/>
            <a:ext cx="4937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高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90" name="Rectangle 42"/>
          <p:cNvSpPr/>
          <p:nvPr/>
        </p:nvSpPr>
        <p:spPr>
          <a:xfrm>
            <a:off x="1255713" y="5470525"/>
            <a:ext cx="529748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dirty="0">
                <a:latin typeface="宋体" panose="02010600030101010101" pitchFamily="2" charset="-122"/>
              </a:rPr>
              <a:t>长方体的</a:t>
            </a:r>
            <a:r>
              <a:rPr lang="en-US" altLang="zh-C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zh-CN" altLang="en-US" sz="2800" dirty="0">
                <a:latin typeface="宋体" panose="02010600030101010101" pitchFamily="2" charset="-122"/>
              </a:rPr>
              <a:t>条棱可以分成几组？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24619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3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7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1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5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animBg="1"/>
      <p:bldP spid="27664" grpId="0"/>
      <p:bldP spid="27666" grpId="0"/>
      <p:bldP spid="27668" grpId="0"/>
      <p:bldP spid="27670" grpId="0" animBg="1"/>
      <p:bldP spid="27671" grpId="0"/>
      <p:bldP spid="27674" grpId="0"/>
      <p:bldP spid="27675" grpId="0"/>
      <p:bldP spid="27676" grpId="0" animBg="1"/>
      <p:bldP spid="27678" grpId="0"/>
      <p:bldP spid="27680" grpId="0"/>
      <p:bldP spid="27682" grpId="0"/>
      <p:bldP spid="27683" grpId="0" animBg="1"/>
      <p:bldP spid="27685" grpId="0"/>
      <p:bldP spid="27687" grpId="0"/>
      <p:bldP spid="27689" grpId="0"/>
      <p:bldP spid="276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19200" y="1600200"/>
            <a:ext cx="13716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62400" y="3124200"/>
            <a:ext cx="8382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962400" y="1295400"/>
            <a:ext cx="1143000" cy="990600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143000" y="3352800"/>
            <a:ext cx="1295400" cy="619125"/>
          </a:xfrm>
          <a:prstGeom prst="parallelogram">
            <a:avLst>
              <a:gd name="adj" fmla="val 52308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6248400" y="1371600"/>
            <a:ext cx="1143000" cy="1143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0800000">
            <a:off x="6477000" y="3048000"/>
            <a:ext cx="1295400" cy="976313"/>
          </a:xfrm>
          <a:custGeom>
            <a:avLst/>
            <a:gdLst>
              <a:gd name="T0" fmla="*/ 67977020 w 21600"/>
              <a:gd name="T1" fmla="*/ 22064536 h 21600"/>
              <a:gd name="T2" fmla="*/ 38844009 w 21600"/>
              <a:gd name="T3" fmla="*/ 44129027 h 21600"/>
              <a:gd name="T4" fmla="*/ 9711002 w 21600"/>
              <a:gd name="T5" fmla="*/ 22064536 h 21600"/>
              <a:gd name="T6" fmla="*/ 3884400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743200" y="5257800"/>
            <a:ext cx="54102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p>
            <a:pPr lvl="0" algn="ctr" eaLnBrk="1" hangingPunct="1"/>
            <a:r>
              <a:rPr lang="zh-CN" altLang="en-US" sz="4400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4400" dirty="0">
                <a:latin typeface="宋体" panose="02010600030101010101" pitchFamily="2" charset="-122"/>
                <a:ea typeface="Times New Roman" panose="02020603050405020304" pitchFamily="18" charset="0"/>
              </a:rPr>
              <a:t>──</a:t>
            </a:r>
            <a:r>
              <a:rPr lang="zh-CN" altLang="en-US" sz="4400" dirty="0">
                <a:latin typeface="宋体" panose="02010600030101010101" pitchFamily="2" charset="-122"/>
                <a:ea typeface="宋体" panose="02010600030101010101" pitchFamily="2" charset="-122"/>
              </a:rPr>
              <a:t>平面图形                  </a:t>
            </a:r>
            <a:endParaRPr lang="zh-CN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312863" y="2540000"/>
            <a:ext cx="11128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长方形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17950" y="4194175"/>
            <a:ext cx="11033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正方形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442075" y="2478088"/>
            <a:ext cx="7969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圆形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55663" y="4194175"/>
            <a:ext cx="17160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平行四边形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008438" y="2478088"/>
            <a:ext cx="11033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三角形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686550" y="4149725"/>
            <a:ext cx="7969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梯形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135" name="Text Box 15"/>
          <p:cNvSpPr txBox="1"/>
          <p:nvPr/>
        </p:nvSpPr>
        <p:spPr>
          <a:xfrm>
            <a:off x="1403350" y="296863"/>
            <a:ext cx="6985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一、复习旧知，导入新课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  <p:bldP spid="8197" grpId="0" animBg="1"/>
      <p:bldP spid="8198" grpId="0" animBg="1"/>
      <p:bldP spid="8200" grpId="0"/>
      <p:bldP spid="8201" grpId="0"/>
      <p:bldP spid="8202" grpId="0"/>
      <p:bldP spid="8203" grpId="0"/>
      <p:bldP spid="8204" grpId="0"/>
      <p:bldP spid="8205" grpId="0"/>
      <p:bldP spid="82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Picture 4" descr="做一做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42988" y="1773238"/>
            <a:ext cx="7129462" cy="2951162"/>
          </a:xfrm>
          <a:ln/>
        </p:spPr>
      </p:pic>
      <p:sp>
        <p:nvSpPr>
          <p:cNvPr id="25603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6626" name="Group 2"/>
          <p:cNvGrpSpPr/>
          <p:nvPr/>
        </p:nvGrpSpPr>
        <p:grpSpPr>
          <a:xfrm>
            <a:off x="260350" y="2073275"/>
            <a:ext cx="4506913" cy="2351088"/>
            <a:chOff x="863" y="1305"/>
            <a:chExt cx="2839" cy="1481"/>
          </a:xfrm>
        </p:grpSpPr>
        <p:sp>
          <p:nvSpPr>
            <p:cNvPr id="26661" name="AutoShape 3"/>
            <p:cNvSpPr/>
            <p:nvPr/>
          </p:nvSpPr>
          <p:spPr>
            <a:xfrm>
              <a:off x="863" y="1305"/>
              <a:ext cx="2297" cy="1134"/>
            </a:xfrm>
            <a:prstGeom prst="cube">
              <a:avLst>
                <a:gd name="adj" fmla="val 29259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26662" name="Text Box 4"/>
            <p:cNvSpPr txBox="1"/>
            <p:nvPr/>
          </p:nvSpPr>
          <p:spPr>
            <a:xfrm>
              <a:off x="1604" y="2498"/>
              <a:ext cx="7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12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63" name="Text Box 5"/>
            <p:cNvSpPr txBox="1"/>
            <p:nvPr/>
          </p:nvSpPr>
          <p:spPr>
            <a:xfrm>
              <a:off x="2976" y="2217"/>
              <a:ext cx="72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64" name="Text Box 6"/>
            <p:cNvSpPr txBox="1"/>
            <p:nvPr/>
          </p:nvSpPr>
          <p:spPr>
            <a:xfrm>
              <a:off x="2547" y="1783"/>
              <a:ext cx="346" cy="774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zh-CN" altLang="en-US" sz="2400" dirty="0">
                  <a:latin typeface="Arial" panose="020B0604020202020204" pitchFamily="34" charset="0"/>
                </a:rPr>
                <a:t>  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279400" y="2071688"/>
            <a:ext cx="3617913" cy="1785937"/>
            <a:chOff x="873" y="1517"/>
            <a:chExt cx="2279" cy="1125"/>
          </a:xfrm>
        </p:grpSpPr>
        <p:sp>
          <p:nvSpPr>
            <p:cNvPr id="26658" name="Line 8"/>
            <p:cNvSpPr/>
            <p:nvPr/>
          </p:nvSpPr>
          <p:spPr>
            <a:xfrm>
              <a:off x="1188" y="2299"/>
              <a:ext cx="196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6659" name="Line 9"/>
            <p:cNvSpPr/>
            <p:nvPr/>
          </p:nvSpPr>
          <p:spPr>
            <a:xfrm flipV="1">
              <a:off x="873" y="2245"/>
              <a:ext cx="334" cy="39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6660" name="Line 10"/>
            <p:cNvSpPr/>
            <p:nvPr/>
          </p:nvSpPr>
          <p:spPr>
            <a:xfrm>
              <a:off x="1207" y="1517"/>
              <a:ext cx="0" cy="72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28683" name="Line 11"/>
          <p:cNvSpPr/>
          <p:nvPr/>
        </p:nvSpPr>
        <p:spPr>
          <a:xfrm>
            <a:off x="779463" y="2071688"/>
            <a:ext cx="3117850" cy="0"/>
          </a:xfrm>
          <a:prstGeom prst="line">
            <a:avLst/>
          </a:prstGeom>
          <a:ln w="3810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4" name="Line 12"/>
          <p:cNvSpPr/>
          <p:nvPr/>
        </p:nvSpPr>
        <p:spPr>
          <a:xfrm>
            <a:off x="250825" y="2601913"/>
            <a:ext cx="3149600" cy="0"/>
          </a:xfrm>
          <a:prstGeom prst="line">
            <a:avLst/>
          </a:prstGeom>
          <a:ln w="3810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5" name="Line 13"/>
          <p:cNvSpPr/>
          <p:nvPr/>
        </p:nvSpPr>
        <p:spPr>
          <a:xfrm flipH="1">
            <a:off x="250825" y="2071688"/>
            <a:ext cx="528638" cy="530225"/>
          </a:xfrm>
          <a:prstGeom prst="line">
            <a:avLst/>
          </a:prstGeom>
          <a:ln w="5080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6" name="Line 14"/>
          <p:cNvSpPr/>
          <p:nvPr/>
        </p:nvSpPr>
        <p:spPr>
          <a:xfrm flipH="1">
            <a:off x="3400425" y="2043113"/>
            <a:ext cx="528638" cy="530225"/>
          </a:xfrm>
          <a:prstGeom prst="line">
            <a:avLst/>
          </a:prstGeom>
          <a:ln w="5080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7" name="Line 15"/>
          <p:cNvSpPr/>
          <p:nvPr/>
        </p:nvSpPr>
        <p:spPr>
          <a:xfrm>
            <a:off x="250825" y="2601913"/>
            <a:ext cx="0" cy="1270000"/>
          </a:xfrm>
          <a:prstGeom prst="line">
            <a:avLst/>
          </a:prstGeom>
          <a:ln w="5080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8" name="Line 16"/>
          <p:cNvSpPr/>
          <p:nvPr/>
        </p:nvSpPr>
        <p:spPr>
          <a:xfrm>
            <a:off x="3897313" y="2089150"/>
            <a:ext cx="0" cy="1270000"/>
          </a:xfrm>
          <a:prstGeom prst="line">
            <a:avLst/>
          </a:prstGeom>
          <a:ln w="5080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34" name="Rectangle 17"/>
          <p:cNvSpPr/>
          <p:nvPr/>
        </p:nvSpPr>
        <p:spPr>
          <a:xfrm>
            <a:off x="900113" y="1412875"/>
            <a:ext cx="1708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dirty="0">
                <a:latin typeface="Arial" panose="020B0604020202020204" pitchFamily="34" charset="0"/>
              </a:rPr>
              <a:t>单位：厘米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26635" name="Rectangle 18"/>
          <p:cNvSpPr/>
          <p:nvPr/>
        </p:nvSpPr>
        <p:spPr>
          <a:xfrm>
            <a:off x="3005138" y="2901950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endParaRPr lang="en-US" altLang="zh-C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19"/>
          <p:cNvGrpSpPr/>
          <p:nvPr/>
        </p:nvGrpSpPr>
        <p:grpSpPr>
          <a:xfrm>
            <a:off x="5697538" y="2032000"/>
            <a:ext cx="2071687" cy="1495425"/>
            <a:chOff x="2616" y="3188"/>
            <a:chExt cx="848" cy="779"/>
          </a:xfrm>
        </p:grpSpPr>
        <p:sp>
          <p:nvSpPr>
            <p:cNvPr id="26652" name="Line 20"/>
            <p:cNvSpPr/>
            <p:nvPr/>
          </p:nvSpPr>
          <p:spPr>
            <a:xfrm>
              <a:off x="2616" y="3726"/>
              <a:ext cx="514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53" name="Line 21"/>
            <p:cNvSpPr/>
            <p:nvPr/>
          </p:nvSpPr>
          <p:spPr>
            <a:xfrm flipV="1">
              <a:off x="3130" y="3188"/>
              <a:ext cx="0" cy="53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54" name="Line 22"/>
            <p:cNvSpPr/>
            <p:nvPr/>
          </p:nvSpPr>
          <p:spPr>
            <a:xfrm flipV="1">
              <a:off x="3130" y="3443"/>
              <a:ext cx="334" cy="283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55" name="Rectangle 23"/>
            <p:cNvSpPr/>
            <p:nvPr/>
          </p:nvSpPr>
          <p:spPr>
            <a:xfrm>
              <a:off x="2781" y="3726"/>
              <a:ext cx="223" cy="24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56" name="Rectangle 24"/>
            <p:cNvSpPr/>
            <p:nvPr/>
          </p:nvSpPr>
          <p:spPr>
            <a:xfrm>
              <a:off x="3241" y="3582"/>
              <a:ext cx="139" cy="2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57" name="Rectangle 25"/>
            <p:cNvSpPr/>
            <p:nvPr/>
          </p:nvSpPr>
          <p:spPr>
            <a:xfrm>
              <a:off x="2907" y="3299"/>
              <a:ext cx="139" cy="2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>
            <a:off x="371475" y="4748213"/>
            <a:ext cx="3840163" cy="1458912"/>
            <a:chOff x="130" y="3266"/>
            <a:chExt cx="1474" cy="787"/>
          </a:xfrm>
        </p:grpSpPr>
        <p:sp>
          <p:nvSpPr>
            <p:cNvPr id="26646" name="Line 27"/>
            <p:cNvSpPr/>
            <p:nvPr/>
          </p:nvSpPr>
          <p:spPr>
            <a:xfrm>
              <a:off x="130" y="3804"/>
              <a:ext cx="1140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47" name="Line 28"/>
            <p:cNvSpPr/>
            <p:nvPr/>
          </p:nvSpPr>
          <p:spPr>
            <a:xfrm flipV="1">
              <a:off x="1270" y="3266"/>
              <a:ext cx="0" cy="53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48" name="Line 29"/>
            <p:cNvSpPr/>
            <p:nvPr/>
          </p:nvSpPr>
          <p:spPr>
            <a:xfrm flipV="1">
              <a:off x="1270" y="3521"/>
              <a:ext cx="334" cy="283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49" name="Rectangle 30"/>
            <p:cNvSpPr/>
            <p:nvPr/>
          </p:nvSpPr>
          <p:spPr>
            <a:xfrm>
              <a:off x="533" y="3804"/>
              <a:ext cx="189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12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50" name="Rectangle 31"/>
            <p:cNvSpPr/>
            <p:nvPr/>
          </p:nvSpPr>
          <p:spPr>
            <a:xfrm>
              <a:off x="1381" y="3660"/>
              <a:ext cx="130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51" name="Rectangle 32"/>
            <p:cNvSpPr/>
            <p:nvPr/>
          </p:nvSpPr>
          <p:spPr>
            <a:xfrm>
              <a:off x="1047" y="3377"/>
              <a:ext cx="130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6" name="Group 33"/>
          <p:cNvGrpSpPr/>
          <p:nvPr/>
        </p:nvGrpSpPr>
        <p:grpSpPr>
          <a:xfrm>
            <a:off x="5697538" y="4673600"/>
            <a:ext cx="1525587" cy="906463"/>
            <a:chOff x="4156" y="3332"/>
            <a:chExt cx="961" cy="571"/>
          </a:xfrm>
        </p:grpSpPr>
        <p:sp>
          <p:nvSpPr>
            <p:cNvPr id="26640" name="Line 34"/>
            <p:cNvSpPr/>
            <p:nvPr/>
          </p:nvSpPr>
          <p:spPr>
            <a:xfrm>
              <a:off x="4156" y="3615"/>
              <a:ext cx="627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41" name="Line 35"/>
            <p:cNvSpPr/>
            <p:nvPr/>
          </p:nvSpPr>
          <p:spPr>
            <a:xfrm flipV="1">
              <a:off x="4783" y="3379"/>
              <a:ext cx="0" cy="236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42" name="Line 36"/>
            <p:cNvSpPr/>
            <p:nvPr/>
          </p:nvSpPr>
          <p:spPr>
            <a:xfrm flipV="1">
              <a:off x="4783" y="3332"/>
              <a:ext cx="334" cy="283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643" name="Rectangle 37"/>
            <p:cNvSpPr/>
            <p:nvPr/>
          </p:nvSpPr>
          <p:spPr>
            <a:xfrm>
              <a:off x="4434" y="3615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44" name="Rectangle 38"/>
            <p:cNvSpPr/>
            <p:nvPr/>
          </p:nvSpPr>
          <p:spPr>
            <a:xfrm>
              <a:off x="4894" y="3471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45" name="Rectangle 39"/>
            <p:cNvSpPr/>
            <p:nvPr/>
          </p:nvSpPr>
          <p:spPr>
            <a:xfrm>
              <a:off x="4585" y="3346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6639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22288" y="1395413"/>
            <a:ext cx="4710113" cy="3881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）这个纸巾盒的正面是什么形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状？长和宽各是多少？和它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相同的面是哪个？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）它的右面是什么形状？长和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宽各是多少？和它相同的面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是哪个？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）哪几个面的长是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24 cm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宽是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cm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？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27651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64163" y="2565400"/>
            <a:ext cx="3371850" cy="1971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2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三、巩固应用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27654" name="矩形 27653"/>
          <p:cNvSpPr/>
          <p:nvPr/>
        </p:nvSpPr>
        <p:spPr>
          <a:xfrm>
            <a:off x="539750" y="55102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5" name="矩形 27654"/>
          <p:cNvSpPr/>
          <p:nvPr/>
        </p:nvSpPr>
        <p:spPr>
          <a:xfrm>
            <a:off x="755650" y="57261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4" name="Picture 7" descr="练习五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2133600"/>
            <a:ext cx="8135937" cy="3024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5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三、巩固应用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5"/>
          <p:cNvSpPr txBox="1"/>
          <p:nvPr/>
        </p:nvSpPr>
        <p:spPr>
          <a:xfrm>
            <a:off x="1908175" y="2852738"/>
            <a:ext cx="48783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3600" dirty="0">
                <a:latin typeface="Arial" panose="020B0604020202020204" pitchFamily="34" charset="0"/>
              </a:rPr>
              <a:t>这节课你有什么收获？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29699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四、小结收获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928688" y="2000250"/>
            <a:ext cx="5500688" cy="17373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教材</a:t>
            </a:r>
            <a:r>
              <a:rPr kumimoji="0" lang="zh-CN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第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</a:t>
            </a:r>
            <a:r>
              <a:rPr kumimoji="0" lang="zh-CN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页《练习五》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第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题、第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题、第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6</a:t>
            </a:r>
            <a:r>
              <a:rPr kumimoji="0" lang="zh-CN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题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 </a:t>
            </a:r>
            <a:endParaRPr kumimoji="0" lang="zh-CN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0723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五、课后作业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30725" name="矩形 30724"/>
          <p:cNvSpPr/>
          <p:nvPr/>
        </p:nvSpPr>
        <p:spPr>
          <a:xfrm>
            <a:off x="539750" y="55102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6" name="矩形 30725"/>
          <p:cNvSpPr/>
          <p:nvPr/>
        </p:nvSpPr>
        <p:spPr>
          <a:xfrm>
            <a:off x="755650" y="57261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170488" y="2066925"/>
            <a:ext cx="914400" cy="1219200"/>
          </a:xfrm>
          <a:prstGeom prst="can">
            <a:avLst>
              <a:gd name="adj" fmla="val 33333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667000" y="2411413"/>
            <a:ext cx="1905000" cy="8382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990600" y="2106613"/>
            <a:ext cx="1143000" cy="11430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71813" y="4714875"/>
            <a:ext cx="5557838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Times New Roman" panose="02020603050405020304" pitchFamily="18" charset="0"/>
              </a:rPr>
              <a:t>──</a:t>
            </a:r>
            <a:r>
              <a:rPr kumimoji="1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立体图形                    </a:t>
            </a:r>
            <a:endParaRPr kumimoji="1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222" name="Picture 6" descr="20077198141620021"/>
          <p:cNvPicPr>
            <a:picLocks noChangeAspect="1"/>
          </p:cNvPicPr>
          <p:nvPr/>
        </p:nvPicPr>
        <p:blipFill>
          <a:blip r:embed="rId1"/>
          <a:srcRect l="32001" r="31921"/>
          <a:stretch>
            <a:fillRect/>
          </a:stretch>
        </p:blipFill>
        <p:spPr>
          <a:xfrm>
            <a:off x="6596063" y="1784350"/>
            <a:ext cx="1557337" cy="160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98525" y="3294063"/>
            <a:ext cx="11033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正方体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838450" y="3294063"/>
            <a:ext cx="11033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长方体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129213" y="3338513"/>
            <a:ext cx="11128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圆柱体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843713" y="3294063"/>
            <a:ext cx="11033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圆锥体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6155" name="Text Box 11"/>
          <p:cNvSpPr txBox="1"/>
          <p:nvPr/>
        </p:nvSpPr>
        <p:spPr>
          <a:xfrm>
            <a:off x="1403350" y="296863"/>
            <a:ext cx="6985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一、复习旧知，导入新课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6157" name="矩形 6156"/>
          <p:cNvSpPr/>
          <p:nvPr/>
        </p:nvSpPr>
        <p:spPr>
          <a:xfrm>
            <a:off x="539750" y="55102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8" name="矩形 6157"/>
          <p:cNvSpPr/>
          <p:nvPr/>
        </p:nvSpPr>
        <p:spPr>
          <a:xfrm>
            <a:off x="755650" y="57261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1" grpId="0"/>
      <p:bldP spid="9223" grpId="0"/>
      <p:bldP spid="9224" grpId="0"/>
      <p:bldP spid="9225" grpId="0"/>
      <p:bldP spid="9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WordArt 2">
            <a:hlinkClick r:id="rId1" action="ppaction://hlinkfile"/>
          </p:cNvPr>
          <p:cNvSpPr>
            <a:spLocks noTextEdit="1"/>
          </p:cNvSpPr>
          <p:nvPr/>
        </p:nvSpPr>
        <p:spPr>
          <a:xfrm>
            <a:off x="757238" y="2447925"/>
            <a:ext cx="755015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8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长方体的认识</a:t>
            </a:r>
            <a:endParaRPr lang="zh-CN" altLang="en-US" sz="48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6" descr="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6013" y="1700213"/>
            <a:ext cx="6911975" cy="4176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2"/>
          <p:cNvSpPr txBox="1"/>
          <p:nvPr/>
        </p:nvSpPr>
        <p:spPr>
          <a:xfrm>
            <a:off x="971550" y="1125538"/>
            <a:ext cx="6911975" cy="1031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latin typeface="Comic Sans MS" panose="030F0702030302020204" pitchFamily="66" charset="0"/>
              </a:rPr>
              <a:t>长方体上平平的部分是长方体的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面</a:t>
            </a:r>
            <a:r>
              <a:rPr lang="zh-CN" altLang="en-US" sz="2800" b="1" dirty="0">
                <a:latin typeface="Comic Sans MS" panose="030F0702030302020204" pitchFamily="66" charset="0"/>
              </a:rPr>
              <a:t>。</a:t>
            </a:r>
            <a:endParaRPr lang="zh-CN" altLang="en-US" sz="2800" b="1" dirty="0">
              <a:latin typeface="Comic Sans MS" panose="030F0702030302020204" pitchFamily="66" charset="0"/>
            </a:endParaRPr>
          </a:p>
          <a:p>
            <a:pPr marL="0" lvl="0" indent="0" eaLnBrk="1" hangingPunct="1">
              <a:buNone/>
            </a:pPr>
            <a:endParaRPr lang="zh-CN" altLang="en-US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9219" name="AutoShape 3"/>
          <p:cNvSpPr/>
          <p:nvPr/>
        </p:nvSpPr>
        <p:spPr>
          <a:xfrm>
            <a:off x="2166938" y="3948113"/>
            <a:ext cx="5329237" cy="24511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CC00"/>
              </a:gs>
              <a:gs pos="100000">
                <a:srgbClr val="99FF33"/>
              </a:gs>
            </a:gsLst>
            <a:path path="rect">
              <a:fillToRect r="100000" b="10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292" name="Line 4"/>
          <p:cNvSpPr/>
          <p:nvPr/>
        </p:nvSpPr>
        <p:spPr>
          <a:xfrm flipH="1">
            <a:off x="6103938" y="3663950"/>
            <a:ext cx="1689100" cy="90011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293" name="Text Box 5"/>
          <p:cNvSpPr txBox="1"/>
          <p:nvPr/>
        </p:nvSpPr>
        <p:spPr>
          <a:xfrm>
            <a:off x="900113" y="2282825"/>
            <a:ext cx="71278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棱和棱的交点</a:t>
            </a:r>
            <a:r>
              <a:rPr lang="zh-CN" altLang="en-US" sz="2800" b="1" dirty="0">
                <a:latin typeface="Arial" panose="020B0604020202020204" pitchFamily="34" charset="0"/>
              </a:rPr>
              <a:t>叫做长方体的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顶点</a:t>
            </a:r>
            <a:r>
              <a:rPr lang="zh-CN" altLang="en-US" sz="2800" b="1" dirty="0">
                <a:latin typeface="Arial" panose="020B0604020202020204" pitchFamily="34" charset="0"/>
              </a:rPr>
              <a:t>。</a:t>
            </a:r>
            <a:r>
              <a:rPr lang="zh-CN" altLang="en-US" sz="3600" b="1" dirty="0">
                <a:latin typeface="Arial" panose="020B0604020202020204" pitchFamily="34" charset="0"/>
                <a:ea typeface="隶书" pitchFamily="49" charset="-122"/>
              </a:rPr>
              <a:t>　</a:t>
            </a:r>
            <a:endParaRPr lang="zh-CN" altLang="en-US" sz="3600" b="1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2294" name="Oval 6"/>
          <p:cNvSpPr/>
          <p:nvPr/>
        </p:nvSpPr>
        <p:spPr>
          <a:xfrm>
            <a:off x="2166938" y="4510088"/>
            <a:ext cx="71437" cy="71437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2295" name="Line 7"/>
          <p:cNvSpPr/>
          <p:nvPr/>
        </p:nvSpPr>
        <p:spPr>
          <a:xfrm>
            <a:off x="1471613" y="4024313"/>
            <a:ext cx="681037" cy="557212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24" name="WordArt 8">
            <a:hlinkClick r:id="" action="ppaction://hlinksldjump"/>
          </p:cNvPr>
          <p:cNvSpPr>
            <a:spLocks noTextEdit="1"/>
          </p:cNvSpPr>
          <p:nvPr/>
        </p:nvSpPr>
        <p:spPr>
          <a:xfrm>
            <a:off x="1065213" y="3646488"/>
            <a:ext cx="676275" cy="334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dist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顶点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9225" name="Rectangle 9"/>
          <p:cNvSpPr/>
          <p:nvPr/>
        </p:nvSpPr>
        <p:spPr>
          <a:xfrm>
            <a:off x="4392613" y="3971925"/>
            <a:ext cx="8810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面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2298" name="Rectangle 10">
            <a:hlinkClick r:id="" action="ppaction://hlinksldjump"/>
          </p:cNvPr>
          <p:cNvSpPr>
            <a:spLocks noChangeArrowheads="1"/>
          </p:cNvSpPr>
          <p:nvPr/>
        </p:nvSpPr>
        <p:spPr bwMode="auto">
          <a:xfrm>
            <a:off x="7793602" y="3353593"/>
            <a:ext cx="1169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+mn-cs"/>
              </a:rPr>
              <a:t>棱 </a:t>
            </a:r>
            <a:r>
              <a:rPr kumimoji="1" lang="en-US" altLang="zh-CN" sz="1800" b="0" i="0" u="none" strike="noStrike" kern="1200" cap="none" spc="0" normalizeH="0" baseline="0" noProof="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léng</a:t>
            </a:r>
            <a:endParaRPr kumimoji="1" lang="en-US" altLang="zh-CN" sz="18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299" name="Rectangle 11"/>
          <p:cNvSpPr/>
          <p:nvPr/>
        </p:nvSpPr>
        <p:spPr>
          <a:xfrm>
            <a:off x="977900" y="1757363"/>
            <a:ext cx="58991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面和面相交的线段</a:t>
            </a:r>
            <a:r>
              <a:rPr lang="zh-CN" altLang="en-US" sz="2800" b="1" dirty="0">
                <a:latin typeface="Arial" panose="020B0604020202020204" pitchFamily="34" charset="0"/>
              </a:rPr>
              <a:t>叫做长方体的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棱</a:t>
            </a:r>
            <a:r>
              <a:rPr lang="zh-CN" altLang="en-US" sz="2800" b="1" dirty="0">
                <a:latin typeface="Arial" panose="020B0604020202020204" pitchFamily="34" charset="0"/>
              </a:rPr>
              <a:t>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2300" name="Rectangl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92612" y="3971925"/>
            <a:ext cx="881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面</a:t>
            </a:r>
            <a:endParaRPr kumimoji="0" lang="zh-CN" altLang="en-US" sz="28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2302" name="Picture 14" descr="长方体特征表格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2025" y="1125538"/>
            <a:ext cx="6769100" cy="2447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30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/>
      <p:bldP spid="12293" grpId="1"/>
      <p:bldP spid="12294" grpId="0" animBg="1"/>
      <p:bldP spid="12299" grpId="0"/>
      <p:bldP spid="1229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1778000" y="1389063"/>
            <a:ext cx="4495800" cy="3048000"/>
            <a:chOff x="-1344" y="864"/>
            <a:chExt cx="2832" cy="1920"/>
          </a:xfrm>
        </p:grpSpPr>
        <p:sp>
          <p:nvSpPr>
            <p:cNvPr id="10257" name="Freeform 3"/>
            <p:cNvSpPr/>
            <p:nvPr/>
          </p:nvSpPr>
          <p:spPr>
            <a:xfrm>
              <a:off x="-1344" y="2304"/>
              <a:ext cx="2832" cy="480"/>
            </a:xfrm>
            <a:custGeom>
              <a:avLst/>
              <a:gdLst>
                <a:gd name="txL" fmla="*/ 0 w 2832"/>
                <a:gd name="txT" fmla="*/ 0 h 480"/>
                <a:gd name="txR" fmla="*/ 2832 w 2832"/>
                <a:gd name="txB" fmla="*/ 480 h 480"/>
              </a:gdLst>
              <a:ahLst/>
              <a:cxnLst>
                <a:cxn ang="0">
                  <a:pos x="480" y="0"/>
                </a:cxn>
                <a:cxn ang="0">
                  <a:pos x="0" y="480"/>
                </a:cxn>
                <a:cxn ang="0">
                  <a:pos x="2352" y="480"/>
                </a:cxn>
                <a:cxn ang="0">
                  <a:pos x="2832" y="0"/>
                </a:cxn>
                <a:cxn ang="0">
                  <a:pos x="480" y="0"/>
                </a:cxn>
              </a:cxnLst>
              <a:rect l="txL" t="txT" r="txR" b="txB"/>
              <a:pathLst>
                <a:path w="2832" h="480">
                  <a:moveTo>
                    <a:pt x="480" y="0"/>
                  </a:moveTo>
                  <a:lnTo>
                    <a:pt x="0" y="480"/>
                  </a:lnTo>
                  <a:lnTo>
                    <a:pt x="2352" y="480"/>
                  </a:lnTo>
                  <a:lnTo>
                    <a:pt x="2832" y="0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58" name="Freeform 4"/>
            <p:cNvSpPr/>
            <p:nvPr/>
          </p:nvSpPr>
          <p:spPr>
            <a:xfrm>
              <a:off x="-1344" y="864"/>
              <a:ext cx="2832" cy="480"/>
            </a:xfrm>
            <a:custGeom>
              <a:avLst/>
              <a:gdLst>
                <a:gd name="txL" fmla="*/ 0 w 2832"/>
                <a:gd name="txT" fmla="*/ 0 h 480"/>
                <a:gd name="txR" fmla="*/ 2832 w 2832"/>
                <a:gd name="txB" fmla="*/ 480 h 480"/>
              </a:gdLst>
              <a:ahLst/>
              <a:cxnLst>
                <a:cxn ang="0">
                  <a:pos x="480" y="0"/>
                </a:cxn>
                <a:cxn ang="0">
                  <a:pos x="0" y="480"/>
                </a:cxn>
                <a:cxn ang="0">
                  <a:pos x="2352" y="480"/>
                </a:cxn>
                <a:cxn ang="0">
                  <a:pos x="2832" y="0"/>
                </a:cxn>
                <a:cxn ang="0">
                  <a:pos x="480" y="0"/>
                </a:cxn>
              </a:cxnLst>
              <a:rect l="txL" t="txT" r="txR" b="txB"/>
              <a:pathLst>
                <a:path w="2832" h="480">
                  <a:moveTo>
                    <a:pt x="480" y="0"/>
                  </a:moveTo>
                  <a:lnTo>
                    <a:pt x="0" y="480"/>
                  </a:lnTo>
                  <a:lnTo>
                    <a:pt x="2352" y="480"/>
                  </a:lnTo>
                  <a:lnTo>
                    <a:pt x="2832" y="0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FF9933">
                <a:alpha val="100000"/>
              </a:srgb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1778000" y="1389063"/>
            <a:ext cx="4495800" cy="3048000"/>
            <a:chOff x="-768" y="912"/>
            <a:chExt cx="2832" cy="1920"/>
          </a:xfrm>
        </p:grpSpPr>
        <p:sp>
          <p:nvSpPr>
            <p:cNvPr id="10255" name="Rectangle 6"/>
            <p:cNvSpPr/>
            <p:nvPr/>
          </p:nvSpPr>
          <p:spPr>
            <a:xfrm>
              <a:off x="-288" y="912"/>
              <a:ext cx="2352" cy="1440"/>
            </a:xfrm>
            <a:prstGeom prst="rect">
              <a:avLst/>
            </a:prstGeom>
            <a:solidFill>
              <a:srgbClr val="0066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10256" name="Rectangle 7"/>
            <p:cNvSpPr/>
            <p:nvPr/>
          </p:nvSpPr>
          <p:spPr>
            <a:xfrm>
              <a:off x="-768" y="1392"/>
              <a:ext cx="2352" cy="1440"/>
            </a:xfrm>
            <a:prstGeom prst="rect">
              <a:avLst/>
            </a:prstGeom>
            <a:solidFill>
              <a:schemeClr val="hlink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244" name="Group 8"/>
          <p:cNvGrpSpPr/>
          <p:nvPr/>
        </p:nvGrpSpPr>
        <p:grpSpPr>
          <a:xfrm>
            <a:off x="1778000" y="1389063"/>
            <a:ext cx="4495800" cy="3048000"/>
            <a:chOff x="1584" y="912"/>
            <a:chExt cx="2832" cy="1920"/>
          </a:xfrm>
        </p:grpSpPr>
        <p:sp>
          <p:nvSpPr>
            <p:cNvPr id="10251" name="Line 9"/>
            <p:cNvSpPr/>
            <p:nvPr/>
          </p:nvSpPr>
          <p:spPr>
            <a:xfrm>
              <a:off x="2064" y="912"/>
              <a:ext cx="0" cy="14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0252" name="Line 10"/>
            <p:cNvSpPr/>
            <p:nvPr/>
          </p:nvSpPr>
          <p:spPr>
            <a:xfrm flipV="1">
              <a:off x="1584" y="2352"/>
              <a:ext cx="480" cy="4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0253" name="Line 11"/>
            <p:cNvSpPr/>
            <p:nvPr/>
          </p:nvSpPr>
          <p:spPr>
            <a:xfrm>
              <a:off x="2064" y="2352"/>
              <a:ext cx="2352" cy="0"/>
            </a:xfrm>
            <a:prstGeom prst="line">
              <a:avLst/>
            </a:prstGeom>
            <a:ln w="952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0254" name="AutoShape 12"/>
            <p:cNvSpPr/>
            <p:nvPr/>
          </p:nvSpPr>
          <p:spPr>
            <a:xfrm>
              <a:off x="1584" y="912"/>
              <a:ext cx="2832" cy="1920"/>
            </a:xfrm>
            <a:prstGeom prst="cube">
              <a:avLst>
                <a:gd name="adj" fmla="val 25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13325" name="Text Box 13"/>
          <p:cNvSpPr txBox="1"/>
          <p:nvPr/>
        </p:nvSpPr>
        <p:spPr>
          <a:xfrm>
            <a:off x="639763" y="4765675"/>
            <a:ext cx="36449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长方体一共有</a:t>
            </a:r>
            <a:r>
              <a:rPr lang="en-US" altLang="zh-CN" sz="2800" b="1"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</a:rPr>
              <a:t>个面。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1778000" y="1389063"/>
            <a:ext cx="4495800" cy="3048000"/>
            <a:chOff x="-1392" y="768"/>
            <a:chExt cx="2832" cy="1920"/>
          </a:xfrm>
        </p:grpSpPr>
        <p:sp>
          <p:nvSpPr>
            <p:cNvPr id="10248" name="Freeform 15"/>
            <p:cNvSpPr/>
            <p:nvPr/>
          </p:nvSpPr>
          <p:spPr>
            <a:xfrm>
              <a:off x="-1392" y="768"/>
              <a:ext cx="480" cy="1920"/>
            </a:xfrm>
            <a:custGeom>
              <a:avLst/>
              <a:gdLst>
                <a:gd name="txL" fmla="*/ 0 w 480"/>
                <a:gd name="txT" fmla="*/ 0 h 1920"/>
                <a:gd name="txR" fmla="*/ 480 w 480"/>
                <a:gd name="txB" fmla="*/ 1920 h 1920"/>
              </a:gdLst>
              <a:ahLst/>
              <a:cxnLst>
                <a:cxn ang="0">
                  <a:pos x="480" y="0"/>
                </a:cxn>
                <a:cxn ang="0">
                  <a:pos x="0" y="480"/>
                </a:cxn>
                <a:cxn ang="0">
                  <a:pos x="0" y="1920"/>
                </a:cxn>
                <a:cxn ang="0">
                  <a:pos x="480" y="1440"/>
                </a:cxn>
                <a:cxn ang="0">
                  <a:pos x="480" y="0"/>
                </a:cxn>
              </a:cxnLst>
              <a:rect l="txL" t="txT" r="txR" b="txB"/>
              <a:pathLst>
                <a:path w="480" h="1920">
                  <a:moveTo>
                    <a:pt x="480" y="0"/>
                  </a:moveTo>
                  <a:lnTo>
                    <a:pt x="0" y="480"/>
                  </a:lnTo>
                  <a:lnTo>
                    <a:pt x="0" y="1920"/>
                  </a:lnTo>
                  <a:lnTo>
                    <a:pt x="480" y="1440"/>
                  </a:lnTo>
                  <a:lnTo>
                    <a:pt x="480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49" name="Freeform 16"/>
            <p:cNvSpPr/>
            <p:nvPr/>
          </p:nvSpPr>
          <p:spPr>
            <a:xfrm>
              <a:off x="960" y="768"/>
              <a:ext cx="480" cy="1920"/>
            </a:xfrm>
            <a:custGeom>
              <a:avLst/>
              <a:gdLst>
                <a:gd name="txL" fmla="*/ 0 w 480"/>
                <a:gd name="txT" fmla="*/ 0 h 1920"/>
                <a:gd name="txR" fmla="*/ 480 w 480"/>
                <a:gd name="txB" fmla="*/ 1920 h 1920"/>
              </a:gdLst>
              <a:ahLst/>
              <a:cxnLst>
                <a:cxn ang="0">
                  <a:pos x="480" y="0"/>
                </a:cxn>
                <a:cxn ang="0">
                  <a:pos x="0" y="480"/>
                </a:cxn>
                <a:cxn ang="0">
                  <a:pos x="0" y="1920"/>
                </a:cxn>
                <a:cxn ang="0">
                  <a:pos x="480" y="1440"/>
                </a:cxn>
                <a:cxn ang="0">
                  <a:pos x="480" y="0"/>
                </a:cxn>
              </a:cxnLst>
              <a:rect l="txL" t="txT" r="txR" b="txB"/>
              <a:pathLst>
                <a:path w="480" h="1920">
                  <a:moveTo>
                    <a:pt x="480" y="0"/>
                  </a:moveTo>
                  <a:lnTo>
                    <a:pt x="0" y="480"/>
                  </a:lnTo>
                  <a:lnTo>
                    <a:pt x="0" y="1920"/>
                  </a:lnTo>
                  <a:lnTo>
                    <a:pt x="480" y="1440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50" name="Freeform 17"/>
            <p:cNvSpPr/>
            <p:nvPr/>
          </p:nvSpPr>
          <p:spPr>
            <a:xfrm>
              <a:off x="-1392" y="768"/>
              <a:ext cx="480" cy="1920"/>
            </a:xfrm>
            <a:custGeom>
              <a:avLst/>
              <a:gdLst>
                <a:gd name="txL" fmla="*/ 0 w 480"/>
                <a:gd name="txT" fmla="*/ 0 h 1920"/>
                <a:gd name="txR" fmla="*/ 480 w 480"/>
                <a:gd name="txB" fmla="*/ 1920 h 1920"/>
              </a:gdLst>
              <a:ahLst/>
              <a:cxnLst>
                <a:cxn ang="0">
                  <a:pos x="480" y="0"/>
                </a:cxn>
                <a:cxn ang="0">
                  <a:pos x="0" y="480"/>
                </a:cxn>
                <a:cxn ang="0">
                  <a:pos x="0" y="1920"/>
                </a:cxn>
                <a:cxn ang="0">
                  <a:pos x="480" y="1440"/>
                </a:cxn>
                <a:cxn ang="0">
                  <a:pos x="480" y="0"/>
                </a:cxn>
              </a:cxnLst>
              <a:rect l="txL" t="txT" r="txR" b="txB"/>
              <a:pathLst>
                <a:path w="480" h="1920">
                  <a:moveTo>
                    <a:pt x="480" y="0"/>
                  </a:moveTo>
                  <a:lnTo>
                    <a:pt x="0" y="480"/>
                  </a:lnTo>
                  <a:lnTo>
                    <a:pt x="0" y="1920"/>
                  </a:lnTo>
                  <a:lnTo>
                    <a:pt x="480" y="1440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00FF00">
                <a:alpha val="100000"/>
              </a:srgb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247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10260" name="矩形 10259"/>
          <p:cNvSpPr/>
          <p:nvPr/>
        </p:nvSpPr>
        <p:spPr>
          <a:xfrm>
            <a:off x="539750" y="55102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1" name="矩形 10260"/>
          <p:cNvSpPr/>
          <p:nvPr/>
        </p:nvSpPr>
        <p:spPr>
          <a:xfrm>
            <a:off x="755650" y="5726113"/>
            <a:ext cx="625475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AutoShape 2"/>
          <p:cNvSpPr/>
          <p:nvPr/>
        </p:nvSpPr>
        <p:spPr>
          <a:xfrm rot="5381890" flipH="1">
            <a:off x="495300" y="3009900"/>
            <a:ext cx="3124200" cy="762000"/>
          </a:xfrm>
          <a:prstGeom prst="parallelogram">
            <a:avLst>
              <a:gd name="adj" fmla="val 102500"/>
            </a:avLst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/>
          <p:nvPr/>
        </p:nvSpPr>
        <p:spPr>
          <a:xfrm>
            <a:off x="2438400" y="1828800"/>
            <a:ext cx="4648200" cy="2362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68" name="AutoShape 4"/>
          <p:cNvSpPr/>
          <p:nvPr/>
        </p:nvSpPr>
        <p:spPr>
          <a:xfrm>
            <a:off x="1676400" y="1828800"/>
            <a:ext cx="5410200" cy="3124200"/>
          </a:xfrm>
          <a:prstGeom prst="cube">
            <a:avLst>
              <a:gd name="adj" fmla="val 25000"/>
            </a:avLst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69" name="Line 5"/>
          <p:cNvSpPr/>
          <p:nvPr/>
        </p:nvSpPr>
        <p:spPr>
          <a:xfrm>
            <a:off x="2438400" y="1828800"/>
            <a:ext cx="0" cy="2362200"/>
          </a:xfrm>
          <a:prstGeom prst="line">
            <a:avLst/>
          </a:prstGeom>
          <a:ln w="9525" cap="rnd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1270" name="Line 6"/>
          <p:cNvSpPr/>
          <p:nvPr/>
        </p:nvSpPr>
        <p:spPr>
          <a:xfrm flipH="1">
            <a:off x="2438400" y="4191000"/>
            <a:ext cx="4648200" cy="0"/>
          </a:xfrm>
          <a:prstGeom prst="line">
            <a:avLst/>
          </a:prstGeom>
          <a:ln w="9525" cap="rnd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1271" name="Line 7"/>
          <p:cNvSpPr/>
          <p:nvPr/>
        </p:nvSpPr>
        <p:spPr>
          <a:xfrm flipH="1">
            <a:off x="1676400" y="4191000"/>
            <a:ext cx="762000" cy="762000"/>
          </a:xfrm>
          <a:prstGeom prst="line">
            <a:avLst/>
          </a:prstGeom>
          <a:ln w="9525" cap="rnd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4344" name="AutoShape 8"/>
          <p:cNvSpPr/>
          <p:nvPr/>
        </p:nvSpPr>
        <p:spPr>
          <a:xfrm>
            <a:off x="1676400" y="4191000"/>
            <a:ext cx="5410200" cy="762000"/>
          </a:xfrm>
          <a:prstGeom prst="parallelogram">
            <a:avLst>
              <a:gd name="adj" fmla="val 103113"/>
            </a:avLst>
          </a:prstGeom>
          <a:solidFill>
            <a:srgbClr val="FF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4345" name="AutoShape 9"/>
          <p:cNvSpPr/>
          <p:nvPr/>
        </p:nvSpPr>
        <p:spPr>
          <a:xfrm>
            <a:off x="1692275" y="1844675"/>
            <a:ext cx="5410200" cy="762000"/>
          </a:xfrm>
          <a:prstGeom prst="parallelogram">
            <a:avLst>
              <a:gd name="adj" fmla="val 103113"/>
            </a:avLst>
          </a:prstGeom>
          <a:solidFill>
            <a:srgbClr val="FF66FF"/>
          </a:solidFill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4346" name="AutoShape 10"/>
          <p:cNvSpPr/>
          <p:nvPr/>
        </p:nvSpPr>
        <p:spPr>
          <a:xfrm rot="5381890" flipH="1">
            <a:off x="5143500" y="3009900"/>
            <a:ext cx="3124200" cy="762000"/>
          </a:xfrm>
          <a:prstGeom prst="parallelogram">
            <a:avLst>
              <a:gd name="adj" fmla="val 102500"/>
            </a:avLst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4347" name="Rectangle 11"/>
          <p:cNvSpPr/>
          <p:nvPr/>
        </p:nvSpPr>
        <p:spPr>
          <a:xfrm>
            <a:off x="1692275" y="2636838"/>
            <a:ext cx="4648200" cy="2362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1276" name="Line 12"/>
          <p:cNvSpPr/>
          <p:nvPr/>
        </p:nvSpPr>
        <p:spPr>
          <a:xfrm>
            <a:off x="6324600" y="2590800"/>
            <a:ext cx="0" cy="2362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7" name="Line 13"/>
          <p:cNvSpPr/>
          <p:nvPr/>
        </p:nvSpPr>
        <p:spPr>
          <a:xfrm flipH="1">
            <a:off x="6324600" y="1828800"/>
            <a:ext cx="762000" cy="762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8" name="WordArt 14"/>
          <p:cNvSpPr>
            <a:spLocks noTextEdit="1"/>
          </p:cNvSpPr>
          <p:nvPr/>
        </p:nvSpPr>
        <p:spPr>
          <a:xfrm>
            <a:off x="827088" y="3429000"/>
            <a:ext cx="647700" cy="719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412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左面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11279" name="WordArt 15"/>
          <p:cNvSpPr>
            <a:spLocks noTextEdit="1"/>
          </p:cNvSpPr>
          <p:nvPr/>
        </p:nvSpPr>
        <p:spPr>
          <a:xfrm>
            <a:off x="7308850" y="3068638"/>
            <a:ext cx="914400" cy="6635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右面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11280" name="WordArt 16"/>
          <p:cNvSpPr>
            <a:spLocks noTextEdit="1"/>
          </p:cNvSpPr>
          <p:nvPr/>
        </p:nvSpPr>
        <p:spPr>
          <a:xfrm>
            <a:off x="4067175" y="1125538"/>
            <a:ext cx="962025" cy="4984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隶书" charset="0"/>
                <a:ea typeface="隶书" charset="0"/>
              </a:rPr>
              <a:t>上面</a:t>
            </a:r>
            <a:endParaRPr lang="zh-CN" altLang="en-US" sz="36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隶书" charset="0"/>
              <a:ea typeface="隶书" charset="0"/>
            </a:endParaRPr>
          </a:p>
        </p:txBody>
      </p:sp>
      <p:sp>
        <p:nvSpPr>
          <p:cNvPr id="11281" name="WordArt 17"/>
          <p:cNvSpPr>
            <a:spLocks noTextEdit="1"/>
          </p:cNvSpPr>
          <p:nvPr/>
        </p:nvSpPr>
        <p:spPr>
          <a:xfrm>
            <a:off x="3924300" y="5157788"/>
            <a:ext cx="914400" cy="5619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99546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隶书" charset="0"/>
                <a:ea typeface="隶书" charset="0"/>
              </a:rPr>
              <a:t>底面</a:t>
            </a:r>
            <a:endParaRPr lang="zh-CN" altLang="en-US" sz="36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隶书" charset="0"/>
              <a:ea typeface="隶书" charset="0"/>
            </a:endParaRPr>
          </a:p>
        </p:txBody>
      </p:sp>
      <p:sp>
        <p:nvSpPr>
          <p:cNvPr id="11282" name="WordArt 18"/>
          <p:cNvSpPr>
            <a:spLocks noTextEdit="1"/>
          </p:cNvSpPr>
          <p:nvPr/>
        </p:nvSpPr>
        <p:spPr>
          <a:xfrm>
            <a:off x="2195513" y="3933825"/>
            <a:ext cx="962025" cy="51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前面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11283" name="WordArt 19"/>
          <p:cNvSpPr>
            <a:spLocks noTextEdit="1"/>
          </p:cNvSpPr>
          <p:nvPr/>
        </p:nvSpPr>
        <p:spPr>
          <a:xfrm>
            <a:off x="4932363" y="2852738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后面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11284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4" grpId="0" animBg="1"/>
      <p:bldP spid="14345" grpId="0" animBg="1"/>
      <p:bldP spid="14346" grpId="0" animBg="1"/>
      <p:bldP spid="143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Freeform 2"/>
          <p:cNvSpPr/>
          <p:nvPr/>
        </p:nvSpPr>
        <p:spPr>
          <a:xfrm>
            <a:off x="2514600" y="3733800"/>
            <a:ext cx="4495800" cy="762000"/>
          </a:xfrm>
          <a:custGeom>
            <a:avLst/>
            <a:gdLst>
              <a:gd name="txL" fmla="*/ 0 w 2832"/>
              <a:gd name="txT" fmla="*/ 0 h 480"/>
              <a:gd name="txR" fmla="*/ 2832 w 2832"/>
              <a:gd name="txB" fmla="*/ 480 h 480"/>
            </a:gdLst>
            <a:ahLst/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</a:cxnLst>
            <a:rect l="txL" t="txT" r="txR" b="txB"/>
            <a:pathLst>
              <a:path w="2832" h="480">
                <a:moveTo>
                  <a:pt x="480" y="0"/>
                </a:moveTo>
                <a:lnTo>
                  <a:pt x="0" y="480"/>
                </a:lnTo>
                <a:lnTo>
                  <a:pt x="2352" y="480"/>
                </a:lnTo>
                <a:lnTo>
                  <a:pt x="2832" y="0"/>
                </a:lnTo>
                <a:lnTo>
                  <a:pt x="480" y="0"/>
                </a:lnTo>
                <a:close/>
              </a:path>
            </a:pathLst>
          </a:custGeom>
          <a:solidFill>
            <a:srgbClr val="FFCC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3" name="Freeform 3"/>
          <p:cNvSpPr/>
          <p:nvPr/>
        </p:nvSpPr>
        <p:spPr>
          <a:xfrm>
            <a:off x="2514600" y="1447800"/>
            <a:ext cx="4495800" cy="762000"/>
          </a:xfrm>
          <a:custGeom>
            <a:avLst/>
            <a:gdLst>
              <a:gd name="txL" fmla="*/ 0 w 2832"/>
              <a:gd name="txT" fmla="*/ 0 h 480"/>
              <a:gd name="txR" fmla="*/ 2832 w 2832"/>
              <a:gd name="txB" fmla="*/ 480 h 480"/>
            </a:gdLst>
            <a:ahLst/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</a:cxnLst>
            <a:rect l="txL" t="txT" r="txR" b="txB"/>
            <a:pathLst>
              <a:path w="2832" h="480">
                <a:moveTo>
                  <a:pt x="480" y="0"/>
                </a:moveTo>
                <a:lnTo>
                  <a:pt x="0" y="480"/>
                </a:lnTo>
                <a:lnTo>
                  <a:pt x="2352" y="480"/>
                </a:lnTo>
                <a:lnTo>
                  <a:pt x="2832" y="0"/>
                </a:lnTo>
                <a:lnTo>
                  <a:pt x="480" y="0"/>
                </a:lnTo>
                <a:close/>
              </a:path>
            </a:pathLst>
          </a:custGeom>
          <a:solidFill>
            <a:srgbClr val="FFCC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2292" name="Group 4"/>
          <p:cNvGrpSpPr/>
          <p:nvPr/>
        </p:nvGrpSpPr>
        <p:grpSpPr>
          <a:xfrm>
            <a:off x="2514600" y="1447800"/>
            <a:ext cx="4495800" cy="3048000"/>
            <a:chOff x="1584" y="912"/>
            <a:chExt cx="2832" cy="1920"/>
          </a:xfrm>
        </p:grpSpPr>
        <p:sp>
          <p:nvSpPr>
            <p:cNvPr id="12294" name="Line 5"/>
            <p:cNvSpPr/>
            <p:nvPr/>
          </p:nvSpPr>
          <p:spPr>
            <a:xfrm>
              <a:off x="2064" y="912"/>
              <a:ext cx="0" cy="14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295" name="Line 6"/>
            <p:cNvSpPr/>
            <p:nvPr/>
          </p:nvSpPr>
          <p:spPr>
            <a:xfrm flipV="1">
              <a:off x="1584" y="2352"/>
              <a:ext cx="480" cy="4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296" name="Line 7"/>
            <p:cNvSpPr/>
            <p:nvPr/>
          </p:nvSpPr>
          <p:spPr>
            <a:xfrm>
              <a:off x="2064" y="2352"/>
              <a:ext cx="2352" cy="0"/>
            </a:xfrm>
            <a:prstGeom prst="line">
              <a:avLst/>
            </a:prstGeom>
            <a:ln w="9525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2297" name="AutoShape 8"/>
            <p:cNvSpPr/>
            <p:nvPr/>
          </p:nvSpPr>
          <p:spPr>
            <a:xfrm>
              <a:off x="1584" y="912"/>
              <a:ext cx="2832" cy="1920"/>
            </a:xfrm>
            <a:prstGeom prst="cube">
              <a:avLst>
                <a:gd name="adj" fmla="val 25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12293" name="Text Box 18"/>
          <p:cNvSpPr txBox="1"/>
          <p:nvPr/>
        </p:nvSpPr>
        <p:spPr>
          <a:xfrm>
            <a:off x="1403350" y="296863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宋体" panose="02010600030101010101" pitchFamily="2" charset="-122"/>
              </a:rPr>
              <a:t>二、探究新知</a:t>
            </a:r>
            <a:endParaRPr lang="zh-CN" altLang="en-US" sz="40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133 L -3.33333E-6 -0.0016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1719</Words>
  <Application>WPS 演示</Application>
  <PresentationFormat/>
  <Paragraphs>265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Arial</vt:lpstr>
      <vt:lpstr>宋体</vt:lpstr>
      <vt:lpstr>Wingdings</vt:lpstr>
      <vt:lpstr>Calibri</vt:lpstr>
      <vt:lpstr>Times New Roman</vt:lpstr>
      <vt:lpstr>Comic Sans MS</vt:lpstr>
      <vt:lpstr>隶书</vt:lpstr>
      <vt:lpstr>黑体</vt:lpstr>
      <vt:lpstr>隶书</vt:lpstr>
      <vt:lpstr>Lucida Sans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绿色圃中小学教育网http://www.Lspjy.com</dc:title>
  <dc:creator>绿色圃中小学教育网http://www.Lspjy.com; user</dc:creator>
  <cp:keywords>绿色圃中小学教育网http:/www.Lspjy.com</cp:keywords>
  <dc:description>绿色圃中小学教育网http://www.Lspjy.com</dc:description>
  <dc:subject>绿色圃中小学教育网http://www.Lspjy.com</dc:subject>
  <cp:lastModifiedBy>Administrator</cp:lastModifiedBy>
  <cp:revision>92</cp:revision>
  <dcterms:created xsi:type="dcterms:W3CDTF">2013-12-23T07:18:53Z</dcterms:created>
  <dcterms:modified xsi:type="dcterms:W3CDTF">2017-03-26T12:56:35Z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2052-10.1.0.6173</vt:lpwstr>
  </property>
</Properties>
</file>