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58" r:id="rId5"/>
    <p:sldId id="275" r:id="rId6"/>
    <p:sldId id="259" r:id="rId7"/>
    <p:sldId id="265" r:id="rId8"/>
    <p:sldId id="266" r:id="rId9"/>
    <p:sldId id="272" r:id="rId10"/>
    <p:sldId id="273" r:id="rId11"/>
    <p:sldId id="276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467544" y="990600"/>
            <a:ext cx="786365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6600" dirty="0">
                <a:solidFill>
                  <a:srgbClr val="0000CC"/>
                </a:solidFill>
                <a:latin typeface="Arial" pitchFamily="34" charset="0"/>
              </a:rPr>
              <a:t>Unit 7</a:t>
            </a:r>
          </a:p>
          <a:p>
            <a:pPr>
              <a:spcBef>
                <a:spcPct val="50000"/>
              </a:spcBef>
            </a:pPr>
            <a:r>
              <a:rPr lang="en-US" altLang="zh-CN" sz="4400" dirty="0">
                <a:solidFill>
                  <a:srgbClr val="0000CC"/>
                </a:solidFill>
                <a:latin typeface="Arial" pitchFamily="34" charset="0"/>
              </a:rPr>
              <a:t>Teenagers should be allowed to choose their own clothes.</a:t>
            </a:r>
          </a:p>
        </p:txBody>
      </p:sp>
      <p:sp>
        <p:nvSpPr>
          <p:cNvPr id="86019" name="WordArt 6"/>
          <p:cNvSpPr>
            <a:spLocks noChangeArrowheads="1" noChangeShapeType="1" noTextEdit="1"/>
          </p:cNvSpPr>
          <p:nvPr/>
        </p:nvSpPr>
        <p:spPr bwMode="auto">
          <a:xfrm>
            <a:off x="1979712" y="3861048"/>
            <a:ext cx="3672408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4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Section B </a:t>
            </a:r>
            <a:endParaRPr lang="zh-CN" altLang="en-US" sz="4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5013176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/>
              <a:t>潮安区田东初级中学  陈伟莲</a:t>
            </a:r>
            <a:endParaRPr lang="zh-CN" alt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292080" y="3933056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（</a:t>
            </a:r>
            <a:r>
              <a:rPr lang="en-US" altLang="zh-CN" sz="3200" dirty="0" smtClean="0"/>
              <a:t>2b</a:t>
            </a:r>
            <a:r>
              <a:rPr lang="zh-CN" altLang="en-US" sz="3200" dirty="0" smtClean="0"/>
              <a:t>）</a:t>
            </a:r>
            <a:endParaRPr lang="zh-CN" alt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zh-CN" altLang="en-US" b="1">
                <a:latin typeface="Times New Roman" pitchFamily="18" charset="0"/>
              </a:rPr>
              <a:t>例： </a:t>
            </a:r>
            <a:r>
              <a:rPr lang="en-US" altLang="zh-CN" b="1" i="1">
                <a:solidFill>
                  <a:srgbClr val="FF00FF"/>
                </a:solidFill>
                <a:latin typeface="Times New Roman" pitchFamily="18" charset="0"/>
              </a:rPr>
              <a:t>Only</a:t>
            </a:r>
            <a:r>
              <a:rPr lang="en-US" altLang="zh-CN" b="1">
                <a:latin typeface="Times New Roman" pitchFamily="18" charset="0"/>
              </a:rPr>
              <a:t> in this way </a:t>
            </a:r>
            <a:r>
              <a:rPr lang="en-US" altLang="zh-CN" b="1" i="1">
                <a:solidFill>
                  <a:srgbClr val="FF00FF"/>
                </a:solidFill>
                <a:latin typeface="Times New Roman" pitchFamily="18" charset="0"/>
              </a:rPr>
              <a:t>can you</a:t>
            </a:r>
            <a:r>
              <a:rPr lang="en-US" altLang="zh-CN" b="1">
                <a:latin typeface="Times New Roman" pitchFamily="18" charset="0"/>
              </a:rPr>
              <a:t> learn English   </a:t>
            </a:r>
          </a:p>
          <a:p>
            <a:pPr>
              <a:buFontTx/>
              <a:buNone/>
            </a:pPr>
            <a:r>
              <a:rPr lang="en-US" altLang="zh-CN" b="1">
                <a:latin typeface="Times New Roman" pitchFamily="18" charset="0"/>
              </a:rPr>
              <a:t>         well.</a:t>
            </a:r>
          </a:p>
          <a:p>
            <a:pPr>
              <a:buFontTx/>
              <a:buNone/>
            </a:pPr>
            <a:r>
              <a:rPr lang="en-US" altLang="zh-CN" b="1">
                <a:latin typeface="Times New Roman" pitchFamily="18" charset="0"/>
              </a:rPr>
              <a:t>        </a:t>
            </a:r>
            <a:r>
              <a:rPr lang="zh-CN" altLang="en-US" b="1">
                <a:latin typeface="Times New Roman" pitchFamily="18" charset="0"/>
              </a:rPr>
              <a:t>只有通过这种方式，你才能学好英语。</a:t>
            </a:r>
          </a:p>
          <a:p>
            <a:pPr>
              <a:buFontTx/>
              <a:buNone/>
            </a:pPr>
            <a:r>
              <a:rPr lang="zh-CN" altLang="en-US" b="1">
                <a:latin typeface="Times New Roman" pitchFamily="18" charset="0"/>
              </a:rPr>
              <a:t>       </a:t>
            </a:r>
            <a:r>
              <a:rPr lang="zh-CN" altLang="en-US" b="1" i="1">
                <a:solidFill>
                  <a:srgbClr val="FF00FF"/>
                </a:solidFill>
                <a:latin typeface="Times New Roman" pitchFamily="18" charset="0"/>
              </a:rPr>
              <a:t> </a:t>
            </a:r>
            <a:r>
              <a:rPr lang="en-US" altLang="zh-CN" b="1" i="1">
                <a:solidFill>
                  <a:srgbClr val="FF00FF"/>
                </a:solidFill>
                <a:latin typeface="Times New Roman" pitchFamily="18" charset="0"/>
              </a:rPr>
              <a:t>Only</a:t>
            </a:r>
            <a:r>
              <a:rPr lang="en-US" altLang="zh-CN" b="1">
                <a:latin typeface="Times New Roman" pitchFamily="18" charset="0"/>
              </a:rPr>
              <a:t> five people </a:t>
            </a:r>
            <a:r>
              <a:rPr lang="en-US" altLang="zh-CN" b="1" i="1">
                <a:solidFill>
                  <a:srgbClr val="FF00FF"/>
                </a:solidFill>
                <a:latin typeface="Times New Roman" pitchFamily="18" charset="0"/>
              </a:rPr>
              <a:t>were</a:t>
            </a:r>
            <a:r>
              <a:rPr lang="en-US" altLang="zh-CN" b="1">
                <a:latin typeface="Times New Roman" pitchFamily="18" charset="0"/>
              </a:rPr>
              <a:t> hurt in the car   </a:t>
            </a:r>
          </a:p>
          <a:p>
            <a:pPr>
              <a:buFontTx/>
              <a:buNone/>
            </a:pPr>
            <a:r>
              <a:rPr lang="en-US" altLang="zh-CN" b="1">
                <a:latin typeface="Times New Roman" pitchFamily="18" charset="0"/>
              </a:rPr>
              <a:t>        accident.</a:t>
            </a:r>
          </a:p>
          <a:p>
            <a:pPr>
              <a:buFontTx/>
              <a:buNone/>
            </a:pPr>
            <a:r>
              <a:rPr lang="en-US" altLang="zh-CN" b="1">
                <a:latin typeface="Times New Roman" pitchFamily="18" charset="0"/>
              </a:rPr>
              <a:t>       </a:t>
            </a:r>
            <a:r>
              <a:rPr lang="zh-CN" altLang="en-US" b="1">
                <a:latin typeface="Times New Roman" pitchFamily="18" charset="0"/>
              </a:rPr>
              <a:t>只有五个人在车祸中受伤。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WordArt 4"/>
          <p:cNvSpPr>
            <a:spLocks noChangeArrowheads="1" noChangeShapeType="1" noTextEdit="1"/>
          </p:cNvSpPr>
          <p:nvPr/>
        </p:nvSpPr>
        <p:spPr bwMode="auto">
          <a:xfrm>
            <a:off x="1676400" y="2438400"/>
            <a:ext cx="62484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kern="10" dirty="0">
                <a:ln w="9525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FF9900"/>
                </a:solidFill>
                <a:latin typeface="华文行楷"/>
              </a:rPr>
              <a:t>Thank You!</a:t>
            </a:r>
            <a:endParaRPr lang="zh-CN" altLang="en-US" kern="10" dirty="0">
              <a:ln w="9525">
                <a:solidFill>
                  <a:srgbClr val="FFCC99"/>
                </a:solidFill>
                <a:round/>
                <a:headEnd/>
                <a:tailEnd/>
              </a:ln>
              <a:solidFill>
                <a:srgbClr val="FF9900"/>
              </a:solidFill>
              <a:latin typeface="华文行楷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>
                <a:solidFill>
                  <a:srgbClr val="000099"/>
                </a:solidFill>
              </a:rPr>
              <a:t>Language points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609600" indent="-609600">
              <a:buFontTx/>
              <a:buAutoNum type="arabicPeriod"/>
            </a:pPr>
            <a:r>
              <a:rPr lang="en-US" altLang="zh-CN" b="1" dirty="0">
                <a:latin typeface="Times New Roman" pitchFamily="18" charset="0"/>
              </a:rPr>
              <a:t>But sometimes these can </a:t>
            </a:r>
            <a:r>
              <a:rPr lang="en-US" altLang="zh-CN" b="1" dirty="0">
                <a:solidFill>
                  <a:srgbClr val="FF0000"/>
                </a:solidFill>
                <a:latin typeface="Times New Roman" pitchFamily="18" charset="0"/>
              </a:rPr>
              <a:t>get in the way of</a:t>
            </a:r>
            <a:r>
              <a:rPr lang="en-US" altLang="zh-CN" b="1" dirty="0">
                <a:latin typeface="Times New Roman" pitchFamily="18" charset="0"/>
              </a:rPr>
              <a:t> their schoolwork, and parents might worry about their </a:t>
            </a:r>
            <a:r>
              <a:rPr lang="en-US" altLang="zh-CN" b="1" dirty="0">
                <a:solidFill>
                  <a:srgbClr val="FF0000"/>
                </a:solidFill>
                <a:latin typeface="Times New Roman" pitchFamily="18" charset="0"/>
              </a:rPr>
              <a:t>success</a:t>
            </a:r>
            <a:r>
              <a:rPr lang="en-US" altLang="zh-CN" b="1" dirty="0">
                <a:latin typeface="Times New Roman" pitchFamily="18" charset="0"/>
              </a:rPr>
              <a:t> at school. </a:t>
            </a:r>
            <a:r>
              <a:rPr lang="zh-CN" altLang="en-US" b="1" dirty="0">
                <a:latin typeface="Times New Roman" pitchFamily="18" charset="0"/>
              </a:rPr>
              <a:t>但是有时这些爱好会妨碍他们的学业，并且父母可能担心他们在学业上的成功。</a:t>
            </a:r>
          </a:p>
          <a:p>
            <a:pPr marL="609600" indent="-609600">
              <a:buFontTx/>
              <a:buAutoNum type="arabicParenBoth"/>
            </a:pPr>
            <a:r>
              <a:rPr lang="en-US" altLang="zh-CN" b="1" dirty="0">
                <a:solidFill>
                  <a:srgbClr val="0000FF"/>
                </a:solidFill>
                <a:latin typeface="Times New Roman" pitchFamily="18" charset="0"/>
              </a:rPr>
              <a:t>get in the way of</a:t>
            </a:r>
            <a:r>
              <a:rPr lang="en-US" altLang="zh-CN" b="1" dirty="0">
                <a:latin typeface="Times New Roman" pitchFamily="18" charset="0"/>
              </a:rPr>
              <a:t> </a:t>
            </a:r>
            <a:r>
              <a:rPr lang="zh-CN" altLang="en-US" b="1" dirty="0">
                <a:latin typeface="Times New Roman" pitchFamily="18" charset="0"/>
              </a:rPr>
              <a:t>意为</a:t>
            </a:r>
            <a:r>
              <a:rPr lang="zh-CN" altLang="en-US" b="1" dirty="0">
                <a:solidFill>
                  <a:srgbClr val="0000FF"/>
                </a:solidFill>
                <a:latin typeface="Times New Roman" pitchFamily="18" charset="0"/>
              </a:rPr>
              <a:t>“挡</a:t>
            </a:r>
            <a:r>
              <a:rPr lang="en-US" altLang="zh-CN" b="1" dirty="0">
                <a:solidFill>
                  <a:srgbClr val="0000FF"/>
                </a:solidFill>
                <a:latin typeface="Times New Roman" pitchFamily="18" charset="0"/>
              </a:rPr>
              <a:t>……</a:t>
            </a:r>
            <a:r>
              <a:rPr lang="zh-CN" altLang="en-US" b="1" dirty="0">
                <a:solidFill>
                  <a:srgbClr val="0000FF"/>
                </a:solidFill>
                <a:latin typeface="Times New Roman" pitchFamily="18" charset="0"/>
              </a:rPr>
              <a:t>的路</a:t>
            </a:r>
            <a:r>
              <a:rPr lang="en-US" altLang="zh-CN" b="1" dirty="0">
                <a:solidFill>
                  <a:srgbClr val="0000FF"/>
                </a:solidFill>
                <a:latin typeface="Times New Roman" pitchFamily="18" charset="0"/>
              </a:rPr>
              <a:t>;</a:t>
            </a:r>
            <a:r>
              <a:rPr lang="zh-CN" altLang="en-US" b="1" dirty="0">
                <a:solidFill>
                  <a:srgbClr val="0000FF"/>
                </a:solidFill>
                <a:latin typeface="Times New Roman" pitchFamily="18" charset="0"/>
              </a:rPr>
              <a:t>妨碍”</a:t>
            </a:r>
            <a:r>
              <a:rPr lang="zh-CN" altLang="en-US" b="1" dirty="0">
                <a:latin typeface="Times New Roman" pitchFamily="18" charset="0"/>
              </a:rPr>
              <a:t>。</a:t>
            </a:r>
          </a:p>
          <a:p>
            <a:pPr marL="609600" indent="-609600">
              <a:buFontTx/>
              <a:buNone/>
            </a:pPr>
            <a:r>
              <a:rPr lang="zh-CN" altLang="en-US" b="1" dirty="0">
                <a:latin typeface="Times New Roman" pitchFamily="18" charset="0"/>
              </a:rPr>
              <a:t>例： </a:t>
            </a:r>
            <a:r>
              <a:rPr lang="en-US" altLang="zh-CN" b="1" dirty="0">
                <a:latin typeface="Times New Roman" pitchFamily="18" charset="0"/>
              </a:rPr>
              <a:t>He wouldn’t allow </a:t>
            </a:r>
            <a:r>
              <a:rPr lang="en-US" altLang="zh-CN" b="1" dirty="0" smtClean="0">
                <a:latin typeface="Times New Roman" pitchFamily="18" charset="0"/>
              </a:rPr>
              <a:t>anyone </a:t>
            </a:r>
            <a:r>
              <a:rPr lang="en-US" altLang="zh-CN" b="1" dirty="0">
                <a:latin typeface="Times New Roman" pitchFamily="18" charset="0"/>
              </a:rPr>
              <a:t>to </a:t>
            </a:r>
            <a:r>
              <a:rPr lang="en-US" altLang="zh-CN" b="1" i="1" dirty="0">
                <a:solidFill>
                  <a:srgbClr val="FF00FF"/>
                </a:solidFill>
                <a:latin typeface="Times New Roman" pitchFamily="18" charset="0"/>
              </a:rPr>
              <a:t>get in the way of</a:t>
            </a:r>
            <a:r>
              <a:rPr lang="en-US" altLang="zh-CN" b="1" dirty="0">
                <a:latin typeface="Times New Roman" pitchFamily="18" charset="0"/>
              </a:rPr>
              <a:t> his work.</a:t>
            </a:r>
          </a:p>
          <a:p>
            <a:pPr marL="609600" indent="-609600">
              <a:buFontTx/>
              <a:buNone/>
            </a:pPr>
            <a:r>
              <a:rPr lang="en-US" altLang="zh-CN" b="1" dirty="0">
                <a:latin typeface="Times New Roman" pitchFamily="18" charset="0"/>
              </a:rPr>
              <a:t>      </a:t>
            </a:r>
            <a:r>
              <a:rPr lang="zh-CN" altLang="en-US" b="1" dirty="0">
                <a:latin typeface="Times New Roman" pitchFamily="18" charset="0"/>
              </a:rPr>
              <a:t>他不会</a:t>
            </a:r>
            <a:r>
              <a:rPr lang="zh-CN" altLang="en-US" b="1" dirty="0" smtClean="0">
                <a:latin typeface="Times New Roman" pitchFamily="18" charset="0"/>
              </a:rPr>
              <a:t>让任何人妨</a:t>
            </a:r>
            <a:r>
              <a:rPr lang="zh-CN" altLang="en-US" b="1" dirty="0">
                <a:latin typeface="Times New Roman" pitchFamily="18" charset="0"/>
              </a:rPr>
              <a:t>碍自己的工作。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659688" cy="4114800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en-US" altLang="zh-CN" b="1" dirty="0">
                <a:latin typeface="Times New Roman" pitchFamily="18" charset="0"/>
              </a:rPr>
              <a:t>(2) </a:t>
            </a:r>
            <a:r>
              <a:rPr lang="en-US" altLang="zh-CN" b="1" dirty="0">
                <a:solidFill>
                  <a:srgbClr val="0000FF"/>
                </a:solidFill>
                <a:latin typeface="Times New Roman" pitchFamily="18" charset="0"/>
              </a:rPr>
              <a:t>success</a:t>
            </a:r>
            <a:r>
              <a:rPr lang="en-US" altLang="zh-CN" b="1" dirty="0">
                <a:latin typeface="Times New Roman" pitchFamily="18" charset="0"/>
              </a:rPr>
              <a:t> </a:t>
            </a:r>
            <a:endParaRPr lang="en-US" altLang="zh-CN" b="1" dirty="0" smtClean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zh-CN" altLang="en-US" b="1" dirty="0" smtClean="0">
                <a:latin typeface="Times New Roman" pitchFamily="18" charset="0"/>
              </a:rPr>
              <a:t>表</a:t>
            </a:r>
            <a:r>
              <a:rPr lang="zh-CN" altLang="en-US" b="1" dirty="0">
                <a:latin typeface="Times New Roman" pitchFamily="18" charset="0"/>
              </a:rPr>
              <a:t>示抽象意义的</a:t>
            </a:r>
            <a:r>
              <a:rPr lang="zh-CN" altLang="en-US" b="1" dirty="0">
                <a:solidFill>
                  <a:srgbClr val="0000FF"/>
                </a:solidFill>
                <a:latin typeface="Times New Roman" pitchFamily="18" charset="0"/>
              </a:rPr>
              <a:t>“成功”</a:t>
            </a:r>
            <a:r>
              <a:rPr lang="zh-CN" altLang="en-US" b="1" dirty="0">
                <a:latin typeface="Times New Roman" pitchFamily="18" charset="0"/>
              </a:rPr>
              <a:t>， 为不可数名</a:t>
            </a:r>
            <a:r>
              <a:rPr lang="zh-CN" altLang="en-US" b="1" dirty="0" smtClean="0">
                <a:latin typeface="Times New Roman" pitchFamily="18" charset="0"/>
              </a:rPr>
              <a:t>词。</a:t>
            </a:r>
            <a:endParaRPr lang="en-US" altLang="zh-CN" b="1" dirty="0" smtClean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zh-CN" altLang="en-US" b="1" dirty="0" smtClean="0">
                <a:latin typeface="Times New Roman" pitchFamily="18" charset="0"/>
              </a:rPr>
              <a:t>表</a:t>
            </a:r>
            <a:r>
              <a:rPr lang="zh-CN" altLang="en-US" b="1" dirty="0">
                <a:latin typeface="Times New Roman" pitchFamily="18" charset="0"/>
              </a:rPr>
              <a:t>示具体意义的</a:t>
            </a:r>
            <a:r>
              <a:rPr lang="zh-CN" altLang="en-US" b="1" dirty="0">
                <a:solidFill>
                  <a:srgbClr val="0000FF"/>
                </a:solidFill>
                <a:latin typeface="Times New Roman" pitchFamily="18" charset="0"/>
              </a:rPr>
              <a:t>“成功的人或事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itchFamily="18" charset="0"/>
              </a:rPr>
              <a:t>”</a:t>
            </a:r>
            <a:r>
              <a:rPr lang="zh-CN" altLang="en-US" b="1" dirty="0">
                <a:latin typeface="Times New Roman" pitchFamily="18" charset="0"/>
              </a:rPr>
              <a:t>，</a:t>
            </a:r>
            <a:r>
              <a:rPr lang="zh-CN" altLang="en-US" b="1" dirty="0" smtClean="0">
                <a:latin typeface="Times New Roman" pitchFamily="18" charset="0"/>
              </a:rPr>
              <a:t>则</a:t>
            </a:r>
            <a:r>
              <a:rPr lang="zh-CN" altLang="en-US" b="1" dirty="0">
                <a:latin typeface="Times New Roman" pitchFamily="18" charset="0"/>
              </a:rPr>
              <a:t>是可数名词。</a:t>
            </a:r>
          </a:p>
          <a:p>
            <a:pPr>
              <a:buFontTx/>
              <a:buNone/>
            </a:pPr>
            <a:r>
              <a:rPr lang="zh-CN" altLang="en-US" b="1" dirty="0">
                <a:latin typeface="Times New Roman" pitchFamily="18" charset="0"/>
              </a:rPr>
              <a:t>例：</a:t>
            </a:r>
            <a:r>
              <a:rPr lang="en-US" altLang="zh-CN" b="1" dirty="0">
                <a:latin typeface="Times New Roman" pitchFamily="18" charset="0"/>
              </a:rPr>
              <a:t>Failure is the mother of </a:t>
            </a:r>
            <a:r>
              <a:rPr lang="en-US" altLang="zh-CN" b="1" i="1" dirty="0">
                <a:solidFill>
                  <a:srgbClr val="FF00FF"/>
                </a:solidFill>
                <a:latin typeface="Times New Roman" pitchFamily="18" charset="0"/>
              </a:rPr>
              <a:t>success</a:t>
            </a:r>
            <a:r>
              <a:rPr lang="en-US" altLang="zh-CN" b="1" dirty="0">
                <a:latin typeface="Times New Roman" pitchFamily="18" charset="0"/>
              </a:rPr>
              <a:t>.</a:t>
            </a:r>
          </a:p>
          <a:p>
            <a:pPr>
              <a:buFontTx/>
              <a:buNone/>
            </a:pPr>
            <a:r>
              <a:rPr lang="en-US" altLang="zh-CN" b="1" dirty="0">
                <a:latin typeface="Times New Roman" pitchFamily="18" charset="0"/>
              </a:rPr>
              <a:t>       </a:t>
            </a:r>
            <a:r>
              <a:rPr lang="zh-CN" altLang="en-US" b="1" dirty="0">
                <a:latin typeface="Times New Roman" pitchFamily="18" charset="0"/>
              </a:rPr>
              <a:t>失败是成功之母。</a:t>
            </a:r>
          </a:p>
          <a:p>
            <a:pPr>
              <a:buFontTx/>
              <a:buNone/>
            </a:pPr>
            <a:r>
              <a:rPr lang="zh-CN" altLang="en-US" b="1" dirty="0">
                <a:latin typeface="Times New Roman" pitchFamily="18" charset="0"/>
              </a:rPr>
              <a:t>        </a:t>
            </a:r>
            <a:r>
              <a:rPr lang="en-US" altLang="zh-CN" b="1" dirty="0">
                <a:latin typeface="Times New Roman" pitchFamily="18" charset="0"/>
              </a:rPr>
              <a:t>His new book is a great </a:t>
            </a:r>
            <a:r>
              <a:rPr lang="en-US" altLang="zh-CN" b="1" i="1" dirty="0">
                <a:solidFill>
                  <a:srgbClr val="FF00FF"/>
                </a:solidFill>
                <a:latin typeface="Times New Roman" pitchFamily="18" charset="0"/>
              </a:rPr>
              <a:t>success</a:t>
            </a:r>
            <a:r>
              <a:rPr lang="en-US" altLang="zh-CN" b="1" dirty="0">
                <a:latin typeface="Times New Roman" pitchFamily="18" charset="0"/>
              </a:rPr>
              <a:t>.</a:t>
            </a:r>
          </a:p>
          <a:p>
            <a:pPr>
              <a:buFontTx/>
              <a:buNone/>
            </a:pPr>
            <a:r>
              <a:rPr lang="en-US" altLang="zh-CN" b="1" dirty="0">
                <a:latin typeface="Times New Roman" pitchFamily="18" charset="0"/>
              </a:rPr>
              <a:t>        </a:t>
            </a:r>
            <a:r>
              <a:rPr lang="zh-CN" altLang="en-US" b="1" dirty="0">
                <a:latin typeface="Times New Roman" pitchFamily="18" charset="0"/>
              </a:rPr>
              <a:t>他的新书获得了巨大成功。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5867400"/>
            <a:ext cx="7620000" cy="625475"/>
            <a:chOff x="7074" y="7207"/>
            <a:chExt cx="4140" cy="985"/>
          </a:xfrm>
        </p:grpSpPr>
        <p:sp>
          <p:nvSpPr>
            <p:cNvPr id="28677" name="Freeform 5"/>
            <p:cNvSpPr>
              <a:spLocks/>
            </p:cNvSpPr>
            <p:nvPr/>
          </p:nvSpPr>
          <p:spPr bwMode="auto">
            <a:xfrm>
              <a:off x="7074" y="7530"/>
              <a:ext cx="4140" cy="338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720" y="312"/>
                </a:cxn>
                <a:cxn ang="0">
                  <a:pos x="1620" y="156"/>
                </a:cxn>
                <a:cxn ang="0">
                  <a:pos x="2160" y="312"/>
                </a:cxn>
                <a:cxn ang="0">
                  <a:pos x="3420" y="0"/>
                </a:cxn>
                <a:cxn ang="0">
                  <a:pos x="4140" y="312"/>
                </a:cxn>
              </a:cxnLst>
              <a:rect l="0" t="0" r="r" b="b"/>
              <a:pathLst>
                <a:path w="4140" h="338">
                  <a:moveTo>
                    <a:pt x="0" y="156"/>
                  </a:moveTo>
                  <a:cubicBezTo>
                    <a:pt x="225" y="234"/>
                    <a:pt x="450" y="312"/>
                    <a:pt x="720" y="312"/>
                  </a:cubicBezTo>
                  <a:cubicBezTo>
                    <a:pt x="990" y="312"/>
                    <a:pt x="1380" y="156"/>
                    <a:pt x="1620" y="156"/>
                  </a:cubicBezTo>
                  <a:cubicBezTo>
                    <a:pt x="1860" y="156"/>
                    <a:pt x="1860" y="338"/>
                    <a:pt x="2160" y="312"/>
                  </a:cubicBezTo>
                  <a:cubicBezTo>
                    <a:pt x="2460" y="286"/>
                    <a:pt x="3090" y="0"/>
                    <a:pt x="3420" y="0"/>
                  </a:cubicBezTo>
                  <a:cubicBezTo>
                    <a:pt x="3750" y="0"/>
                    <a:pt x="3945" y="156"/>
                    <a:pt x="4140" y="312"/>
                  </a:cubicBezTo>
                </a:path>
              </a:pathLst>
            </a:custGeom>
            <a:noFill/>
            <a:ln w="19050" cmpd="sng">
              <a:solidFill>
                <a:srgbClr val="99CC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7340" y="7207"/>
              <a:ext cx="3514" cy="985"/>
              <a:chOff x="7302" y="7207"/>
              <a:chExt cx="3514" cy="985"/>
            </a:xfrm>
          </p:grpSpPr>
          <p:sp>
            <p:nvSpPr>
              <p:cNvPr id="28679" name="Freeform 7"/>
              <p:cNvSpPr>
                <a:spLocks/>
              </p:cNvSpPr>
              <p:nvPr/>
            </p:nvSpPr>
            <p:spPr bwMode="auto">
              <a:xfrm rot="-2380291">
                <a:off x="7302" y="7476"/>
                <a:ext cx="166" cy="434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0" y="570"/>
                  </a:cxn>
                  <a:cxn ang="0">
                    <a:pos x="195" y="1041"/>
                  </a:cxn>
                  <a:cxn ang="0">
                    <a:pos x="390" y="600"/>
                  </a:cxn>
                  <a:cxn ang="0">
                    <a:pos x="195" y="0"/>
                  </a:cxn>
                </a:cxnLst>
                <a:rect l="0" t="0" r="r" b="b"/>
                <a:pathLst>
                  <a:path w="390" h="1092">
                    <a:moveTo>
                      <a:pt x="195" y="0"/>
                    </a:moveTo>
                    <a:cubicBezTo>
                      <a:pt x="75" y="0"/>
                      <a:pt x="0" y="414"/>
                      <a:pt x="0" y="570"/>
                    </a:cubicBezTo>
                    <a:cubicBezTo>
                      <a:pt x="0" y="726"/>
                      <a:pt x="135" y="990"/>
                      <a:pt x="195" y="1041"/>
                    </a:cubicBezTo>
                    <a:cubicBezTo>
                      <a:pt x="255" y="1092"/>
                      <a:pt x="390" y="756"/>
                      <a:pt x="390" y="600"/>
                    </a:cubicBezTo>
                    <a:cubicBezTo>
                      <a:pt x="390" y="444"/>
                      <a:pt x="315" y="0"/>
                      <a:pt x="195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99CC00"/>
                  </a:gs>
                  <a:gs pos="50000">
                    <a:srgbClr val="CCFFCC"/>
                  </a:gs>
                  <a:gs pos="100000">
                    <a:srgbClr val="99CC00"/>
                  </a:gs>
                </a:gsLst>
                <a:lin ang="5400000" scaled="1"/>
              </a:gradFill>
              <a:ln w="9525">
                <a:solidFill>
                  <a:srgbClr val="99C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680" name="Freeform 8"/>
              <p:cNvSpPr>
                <a:spLocks/>
              </p:cNvSpPr>
              <p:nvPr/>
            </p:nvSpPr>
            <p:spPr bwMode="auto">
              <a:xfrm rot="-2310783">
                <a:off x="8646" y="7368"/>
                <a:ext cx="166" cy="434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0" y="570"/>
                  </a:cxn>
                  <a:cxn ang="0">
                    <a:pos x="195" y="1041"/>
                  </a:cxn>
                  <a:cxn ang="0">
                    <a:pos x="390" y="600"/>
                  </a:cxn>
                  <a:cxn ang="0">
                    <a:pos x="195" y="0"/>
                  </a:cxn>
                </a:cxnLst>
                <a:rect l="0" t="0" r="r" b="b"/>
                <a:pathLst>
                  <a:path w="390" h="1092">
                    <a:moveTo>
                      <a:pt x="195" y="0"/>
                    </a:moveTo>
                    <a:cubicBezTo>
                      <a:pt x="75" y="0"/>
                      <a:pt x="0" y="414"/>
                      <a:pt x="0" y="570"/>
                    </a:cubicBezTo>
                    <a:cubicBezTo>
                      <a:pt x="0" y="726"/>
                      <a:pt x="135" y="990"/>
                      <a:pt x="195" y="1041"/>
                    </a:cubicBezTo>
                    <a:cubicBezTo>
                      <a:pt x="255" y="1092"/>
                      <a:pt x="390" y="756"/>
                      <a:pt x="390" y="600"/>
                    </a:cubicBezTo>
                    <a:cubicBezTo>
                      <a:pt x="390" y="444"/>
                      <a:pt x="315" y="0"/>
                      <a:pt x="195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99CC00"/>
                  </a:gs>
                  <a:gs pos="50000">
                    <a:srgbClr val="CCFFCC"/>
                  </a:gs>
                  <a:gs pos="100000">
                    <a:srgbClr val="99CC00"/>
                  </a:gs>
                </a:gsLst>
                <a:lin ang="5400000" scaled="1"/>
              </a:gradFill>
              <a:ln w="9525">
                <a:solidFill>
                  <a:srgbClr val="99C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681" name="Freeform 9"/>
              <p:cNvSpPr>
                <a:spLocks/>
              </p:cNvSpPr>
              <p:nvPr/>
            </p:nvSpPr>
            <p:spPr bwMode="auto">
              <a:xfrm rot="-2400889">
                <a:off x="10326" y="7207"/>
                <a:ext cx="166" cy="434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0" y="570"/>
                  </a:cxn>
                  <a:cxn ang="0">
                    <a:pos x="195" y="1041"/>
                  </a:cxn>
                  <a:cxn ang="0">
                    <a:pos x="390" y="600"/>
                  </a:cxn>
                  <a:cxn ang="0">
                    <a:pos x="195" y="0"/>
                  </a:cxn>
                </a:cxnLst>
                <a:rect l="0" t="0" r="r" b="b"/>
                <a:pathLst>
                  <a:path w="390" h="1092">
                    <a:moveTo>
                      <a:pt x="195" y="0"/>
                    </a:moveTo>
                    <a:cubicBezTo>
                      <a:pt x="75" y="0"/>
                      <a:pt x="0" y="414"/>
                      <a:pt x="0" y="570"/>
                    </a:cubicBezTo>
                    <a:cubicBezTo>
                      <a:pt x="0" y="726"/>
                      <a:pt x="135" y="990"/>
                      <a:pt x="195" y="1041"/>
                    </a:cubicBezTo>
                    <a:cubicBezTo>
                      <a:pt x="255" y="1092"/>
                      <a:pt x="390" y="756"/>
                      <a:pt x="390" y="600"/>
                    </a:cubicBezTo>
                    <a:cubicBezTo>
                      <a:pt x="390" y="444"/>
                      <a:pt x="315" y="0"/>
                      <a:pt x="195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99CC00"/>
                  </a:gs>
                  <a:gs pos="50000">
                    <a:srgbClr val="CCFFCC"/>
                  </a:gs>
                  <a:gs pos="100000">
                    <a:srgbClr val="99CC00"/>
                  </a:gs>
                </a:gsLst>
                <a:lin ang="5400000" scaled="1"/>
              </a:gradFill>
              <a:ln w="9525">
                <a:solidFill>
                  <a:srgbClr val="99C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682" name="Freeform 10"/>
              <p:cNvSpPr>
                <a:spLocks/>
              </p:cNvSpPr>
              <p:nvPr/>
            </p:nvSpPr>
            <p:spPr bwMode="auto">
              <a:xfrm rot="2380291" flipV="1">
                <a:off x="7770" y="7758"/>
                <a:ext cx="166" cy="434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0" y="570"/>
                  </a:cxn>
                  <a:cxn ang="0">
                    <a:pos x="195" y="1041"/>
                  </a:cxn>
                  <a:cxn ang="0">
                    <a:pos x="390" y="600"/>
                  </a:cxn>
                  <a:cxn ang="0">
                    <a:pos x="195" y="0"/>
                  </a:cxn>
                </a:cxnLst>
                <a:rect l="0" t="0" r="r" b="b"/>
                <a:pathLst>
                  <a:path w="390" h="1092">
                    <a:moveTo>
                      <a:pt x="195" y="0"/>
                    </a:moveTo>
                    <a:cubicBezTo>
                      <a:pt x="75" y="0"/>
                      <a:pt x="0" y="414"/>
                      <a:pt x="0" y="570"/>
                    </a:cubicBezTo>
                    <a:cubicBezTo>
                      <a:pt x="0" y="726"/>
                      <a:pt x="135" y="990"/>
                      <a:pt x="195" y="1041"/>
                    </a:cubicBezTo>
                    <a:cubicBezTo>
                      <a:pt x="255" y="1092"/>
                      <a:pt x="390" y="756"/>
                      <a:pt x="390" y="600"/>
                    </a:cubicBezTo>
                    <a:cubicBezTo>
                      <a:pt x="390" y="444"/>
                      <a:pt x="315" y="0"/>
                      <a:pt x="195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99CC00"/>
                  </a:gs>
                  <a:gs pos="50000">
                    <a:srgbClr val="CCFFCC"/>
                  </a:gs>
                  <a:gs pos="100000">
                    <a:srgbClr val="99CC00"/>
                  </a:gs>
                </a:gsLst>
                <a:lin ang="5400000" scaled="1"/>
              </a:gradFill>
              <a:ln w="9525">
                <a:solidFill>
                  <a:srgbClr val="99C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683" name="Freeform 11"/>
              <p:cNvSpPr>
                <a:spLocks/>
              </p:cNvSpPr>
              <p:nvPr/>
            </p:nvSpPr>
            <p:spPr bwMode="auto">
              <a:xfrm rot="2380291" flipV="1">
                <a:off x="9561" y="7635"/>
                <a:ext cx="166" cy="434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0" y="570"/>
                  </a:cxn>
                  <a:cxn ang="0">
                    <a:pos x="195" y="1041"/>
                  </a:cxn>
                  <a:cxn ang="0">
                    <a:pos x="390" y="600"/>
                  </a:cxn>
                  <a:cxn ang="0">
                    <a:pos x="195" y="0"/>
                  </a:cxn>
                </a:cxnLst>
                <a:rect l="0" t="0" r="r" b="b"/>
                <a:pathLst>
                  <a:path w="390" h="1092">
                    <a:moveTo>
                      <a:pt x="195" y="0"/>
                    </a:moveTo>
                    <a:cubicBezTo>
                      <a:pt x="75" y="0"/>
                      <a:pt x="0" y="414"/>
                      <a:pt x="0" y="570"/>
                    </a:cubicBezTo>
                    <a:cubicBezTo>
                      <a:pt x="0" y="726"/>
                      <a:pt x="135" y="990"/>
                      <a:pt x="195" y="1041"/>
                    </a:cubicBezTo>
                    <a:cubicBezTo>
                      <a:pt x="255" y="1092"/>
                      <a:pt x="390" y="756"/>
                      <a:pt x="390" y="600"/>
                    </a:cubicBezTo>
                    <a:cubicBezTo>
                      <a:pt x="390" y="444"/>
                      <a:pt x="315" y="0"/>
                      <a:pt x="195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99CC00"/>
                  </a:gs>
                  <a:gs pos="50000">
                    <a:srgbClr val="CCFFCC"/>
                  </a:gs>
                  <a:gs pos="100000">
                    <a:srgbClr val="99CC00"/>
                  </a:gs>
                </a:gsLst>
                <a:lin ang="5400000" scaled="1"/>
              </a:gradFill>
              <a:ln w="9525">
                <a:solidFill>
                  <a:srgbClr val="99C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684" name="Freeform 12"/>
              <p:cNvSpPr>
                <a:spLocks/>
              </p:cNvSpPr>
              <p:nvPr/>
            </p:nvSpPr>
            <p:spPr bwMode="auto">
              <a:xfrm rot="2380291" flipV="1">
                <a:off x="10650" y="7479"/>
                <a:ext cx="166" cy="434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0" y="570"/>
                  </a:cxn>
                  <a:cxn ang="0">
                    <a:pos x="195" y="1041"/>
                  </a:cxn>
                  <a:cxn ang="0">
                    <a:pos x="390" y="600"/>
                  </a:cxn>
                  <a:cxn ang="0">
                    <a:pos x="195" y="0"/>
                  </a:cxn>
                </a:cxnLst>
                <a:rect l="0" t="0" r="r" b="b"/>
                <a:pathLst>
                  <a:path w="390" h="1092">
                    <a:moveTo>
                      <a:pt x="195" y="0"/>
                    </a:moveTo>
                    <a:cubicBezTo>
                      <a:pt x="75" y="0"/>
                      <a:pt x="0" y="414"/>
                      <a:pt x="0" y="570"/>
                    </a:cubicBezTo>
                    <a:cubicBezTo>
                      <a:pt x="0" y="726"/>
                      <a:pt x="135" y="990"/>
                      <a:pt x="195" y="1041"/>
                    </a:cubicBezTo>
                    <a:cubicBezTo>
                      <a:pt x="255" y="1092"/>
                      <a:pt x="390" y="756"/>
                      <a:pt x="390" y="600"/>
                    </a:cubicBezTo>
                    <a:cubicBezTo>
                      <a:pt x="390" y="444"/>
                      <a:pt x="315" y="0"/>
                      <a:pt x="195" y="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99CC00"/>
                  </a:gs>
                  <a:gs pos="50000">
                    <a:srgbClr val="CCFFCC"/>
                  </a:gs>
                  <a:gs pos="100000">
                    <a:srgbClr val="99CC00"/>
                  </a:gs>
                </a:gsLst>
                <a:lin ang="5400000" scaled="1"/>
              </a:gradFill>
              <a:ln w="9525">
                <a:solidFill>
                  <a:srgbClr val="99C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458200" cy="3429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b="1" dirty="0">
                <a:latin typeface="Times New Roman" pitchFamily="18" charset="0"/>
              </a:rPr>
              <a:t>2. Of course we want to </a:t>
            </a:r>
            <a:r>
              <a:rPr lang="en-US" altLang="zh-CN" b="1" dirty="0">
                <a:solidFill>
                  <a:srgbClr val="FF0000"/>
                </a:solidFill>
                <a:latin typeface="Times New Roman" pitchFamily="18" charset="0"/>
              </a:rPr>
              <a:t>see him achieve</a:t>
            </a:r>
            <a:r>
              <a:rPr lang="en-US" altLang="zh-CN" b="1" dirty="0">
                <a:latin typeface="Times New Roman" pitchFamily="18" charset="0"/>
              </a:rPr>
              <a:t> his dreams… </a:t>
            </a:r>
            <a:r>
              <a:rPr lang="zh-CN" altLang="en-US" b="1" dirty="0">
                <a:latin typeface="Times New Roman" pitchFamily="18" charset="0"/>
              </a:rPr>
              <a:t>我们当然想看到他实现他的梦想</a:t>
            </a:r>
            <a:r>
              <a:rPr lang="en-US" altLang="zh-CN" b="1" dirty="0">
                <a:latin typeface="Times New Roman" pitchFamily="18" charset="0"/>
              </a:rPr>
              <a:t>……</a:t>
            </a:r>
          </a:p>
          <a:p>
            <a:pPr>
              <a:buFontTx/>
              <a:buNone/>
            </a:pPr>
            <a:r>
              <a:rPr lang="en-US" altLang="zh-CN" b="1" dirty="0">
                <a:latin typeface="Times New Roman" pitchFamily="18" charset="0"/>
              </a:rPr>
              <a:t>   </a:t>
            </a:r>
            <a:r>
              <a:rPr lang="en-US" altLang="zh-CN" b="1" dirty="0">
                <a:solidFill>
                  <a:srgbClr val="0000FF"/>
                </a:solidFill>
                <a:latin typeface="Times New Roman" pitchFamily="18" charset="0"/>
              </a:rPr>
              <a:t>see sb. do </a:t>
            </a:r>
            <a:r>
              <a:rPr lang="en-US" altLang="zh-CN" b="1" dirty="0" err="1">
                <a:solidFill>
                  <a:srgbClr val="0000FF"/>
                </a:solidFill>
                <a:latin typeface="Times New Roman" pitchFamily="18" charset="0"/>
              </a:rPr>
              <a:t>sth</a:t>
            </a:r>
            <a:r>
              <a:rPr lang="en-US" altLang="zh-CN" b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  <a:r>
              <a:rPr lang="en-US" altLang="zh-CN" b="1" dirty="0">
                <a:latin typeface="Times New Roman" pitchFamily="18" charset="0"/>
              </a:rPr>
              <a:t> </a:t>
            </a:r>
            <a:r>
              <a:rPr lang="zh-CN" altLang="en-US" b="1" dirty="0">
                <a:latin typeface="Times New Roman" pitchFamily="18" charset="0"/>
              </a:rPr>
              <a:t>意为</a:t>
            </a:r>
            <a:r>
              <a:rPr lang="zh-CN" altLang="en-US" b="1" dirty="0">
                <a:solidFill>
                  <a:srgbClr val="0000FF"/>
                </a:solidFill>
                <a:latin typeface="Times New Roman" pitchFamily="18" charset="0"/>
              </a:rPr>
              <a:t>“看到某人做了某事”</a:t>
            </a:r>
            <a:r>
              <a:rPr lang="zh-CN" altLang="en-US" b="1" dirty="0">
                <a:latin typeface="Times New Roman" pitchFamily="18" charset="0"/>
              </a:rPr>
              <a:t>。</a:t>
            </a:r>
          </a:p>
          <a:p>
            <a:pPr>
              <a:buFontTx/>
              <a:buNone/>
            </a:pPr>
            <a:r>
              <a:rPr lang="zh-CN" altLang="en-US" b="1" dirty="0">
                <a:latin typeface="Times New Roman" pitchFamily="18" charset="0"/>
              </a:rPr>
              <a:t>例：</a:t>
            </a:r>
            <a:r>
              <a:rPr lang="en-US" altLang="zh-CN" b="1" dirty="0">
                <a:latin typeface="Times New Roman" pitchFamily="18" charset="0"/>
              </a:rPr>
              <a:t>I </a:t>
            </a:r>
            <a:r>
              <a:rPr lang="en-US" altLang="zh-CN" b="1" i="1" dirty="0">
                <a:solidFill>
                  <a:srgbClr val="FF00FF"/>
                </a:solidFill>
                <a:latin typeface="Times New Roman" pitchFamily="18" charset="0"/>
              </a:rPr>
              <a:t>saw her run</a:t>
            </a:r>
            <a:r>
              <a:rPr lang="en-US" altLang="zh-CN" b="1" dirty="0">
                <a:latin typeface="Times New Roman" pitchFamily="18" charset="0"/>
              </a:rPr>
              <a:t> into the room.</a:t>
            </a:r>
          </a:p>
          <a:p>
            <a:pPr>
              <a:buFontTx/>
              <a:buNone/>
            </a:pPr>
            <a:r>
              <a:rPr lang="en-US" altLang="zh-CN" b="1" dirty="0">
                <a:latin typeface="Times New Roman" pitchFamily="18" charset="0"/>
              </a:rPr>
              <a:t>        </a:t>
            </a:r>
            <a:r>
              <a:rPr lang="zh-CN" altLang="en-US" b="1" dirty="0">
                <a:latin typeface="Times New Roman" pitchFamily="18" charset="0"/>
              </a:rPr>
              <a:t>我看见她跑进了房间。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18"/>
          <p:cNvSpPr>
            <a:spLocks noChangeArrowheads="1" noChangeShapeType="1" noTextEdit="1"/>
          </p:cNvSpPr>
          <p:nvPr/>
        </p:nvSpPr>
        <p:spPr bwMode="auto">
          <a:xfrm>
            <a:off x="467544" y="548680"/>
            <a:ext cx="990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/>
                <a:ea typeface="宋体"/>
              </a:rPr>
              <a:t>辨析</a:t>
            </a:r>
          </a:p>
        </p:txBody>
      </p:sp>
      <p:sp>
        <p:nvSpPr>
          <p:cNvPr id="5" name="Text Box 17" descr="信纸"/>
          <p:cNvSpPr txBox="1">
            <a:spLocks noChangeArrowheads="1"/>
          </p:cNvSpPr>
          <p:nvPr/>
        </p:nvSpPr>
        <p:spPr bwMode="auto">
          <a:xfrm>
            <a:off x="1619672" y="620688"/>
            <a:ext cx="6858000" cy="58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dirty="0">
                <a:solidFill>
                  <a:srgbClr val="6600CC"/>
                </a:solidFill>
              </a:rPr>
              <a:t>see sb. do </a:t>
            </a:r>
            <a:r>
              <a:rPr lang="en-US" altLang="zh-CN" sz="3200" dirty="0" err="1">
                <a:solidFill>
                  <a:srgbClr val="6600CC"/>
                </a:solidFill>
              </a:rPr>
              <a:t>sth</a:t>
            </a:r>
            <a:r>
              <a:rPr lang="en-US" altLang="zh-CN" sz="3200" dirty="0">
                <a:solidFill>
                  <a:srgbClr val="6600CC"/>
                </a:solidFill>
              </a:rPr>
              <a:t>.  </a:t>
            </a:r>
            <a:r>
              <a:rPr lang="zh-CN" altLang="en-US" sz="3200" dirty="0">
                <a:solidFill>
                  <a:srgbClr val="6600CC"/>
                </a:solidFill>
              </a:rPr>
              <a:t>和 </a:t>
            </a:r>
            <a:r>
              <a:rPr lang="en-US" altLang="zh-CN" sz="3200" dirty="0">
                <a:solidFill>
                  <a:srgbClr val="6600CC"/>
                </a:solidFill>
              </a:rPr>
              <a:t>see sb. doing </a:t>
            </a:r>
            <a:r>
              <a:rPr lang="en-US" altLang="zh-CN" sz="3200" dirty="0" err="1">
                <a:solidFill>
                  <a:srgbClr val="6600CC"/>
                </a:solidFill>
              </a:rPr>
              <a:t>sth</a:t>
            </a:r>
            <a:r>
              <a:rPr lang="en-US" altLang="zh-CN" sz="3200" dirty="0">
                <a:solidFill>
                  <a:srgbClr val="6600CC"/>
                </a:solidFill>
              </a:rPr>
              <a:t>.</a:t>
            </a:r>
          </a:p>
        </p:txBody>
      </p:sp>
      <p:graphicFrame>
        <p:nvGraphicFramePr>
          <p:cNvPr id="6" name="Group 19"/>
          <p:cNvGraphicFramePr>
            <a:graphicFrameLocks noGrp="1"/>
          </p:cNvGraphicFramePr>
          <p:nvPr/>
        </p:nvGraphicFramePr>
        <p:xfrm>
          <a:off x="683568" y="2132856"/>
          <a:ext cx="7848872" cy="3024336"/>
        </p:xfrm>
        <a:graphic>
          <a:graphicData uri="http://schemas.openxmlformats.org/drawingml/2006/table">
            <a:tbl>
              <a:tblPr/>
              <a:tblGrid>
                <a:gridCol w="2778362"/>
                <a:gridCol w="5070510"/>
              </a:tblGrid>
              <a:tr h="14561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see sb. do </a:t>
                      </a:r>
                      <a:r>
                        <a:rPr kumimoji="0" lang="en-US" altLang="zh-CN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sth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.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“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看见了某人做某事“，强调看见动作发生的全过程。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81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see sb. doing sth.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“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看见某人做某事”，强调看到时动作正在进行。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3" name="Text Box 33" descr="信纸"/>
          <p:cNvSpPr txBox="1">
            <a:spLocks noChangeArrowheads="1"/>
          </p:cNvSpPr>
          <p:nvPr/>
        </p:nvSpPr>
        <p:spPr bwMode="auto">
          <a:xfrm>
            <a:off x="228600" y="1219200"/>
            <a:ext cx="8686800" cy="428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dirty="0"/>
              <a:t>例：</a:t>
            </a:r>
            <a:r>
              <a:rPr lang="en-US" altLang="zh-CN" sz="3200" dirty="0"/>
              <a:t>I </a:t>
            </a:r>
            <a:r>
              <a:rPr lang="en-US" altLang="zh-CN" sz="3200" i="1" dirty="0">
                <a:solidFill>
                  <a:srgbClr val="FF00FF"/>
                </a:solidFill>
              </a:rPr>
              <a:t>saw </a:t>
            </a:r>
            <a:r>
              <a:rPr lang="en-US" altLang="zh-CN" sz="3200" i="1" dirty="0" smtClean="0">
                <a:solidFill>
                  <a:srgbClr val="FF00FF"/>
                </a:solidFill>
              </a:rPr>
              <a:t>the accident </a:t>
            </a:r>
            <a:r>
              <a:rPr lang="en-US" altLang="zh-CN" sz="3200" i="1" dirty="0">
                <a:solidFill>
                  <a:srgbClr val="FF00FF"/>
                </a:solidFill>
              </a:rPr>
              <a:t>happen</a:t>
            </a:r>
            <a:r>
              <a:rPr lang="en-US" altLang="zh-CN" sz="3200" dirty="0"/>
              <a:t> </a:t>
            </a:r>
            <a:r>
              <a:rPr lang="en-US" altLang="zh-CN" sz="3200" dirty="0" smtClean="0"/>
              <a:t>last </a:t>
            </a:r>
            <a:r>
              <a:rPr lang="en-US" altLang="zh-CN" sz="3200" dirty="0"/>
              <a:t>night.</a:t>
            </a:r>
          </a:p>
          <a:p>
            <a:pPr algn="l">
              <a:spcBef>
                <a:spcPct val="50000"/>
              </a:spcBef>
            </a:pPr>
            <a:r>
              <a:rPr lang="en-US" altLang="zh-CN" sz="3200" dirty="0"/>
              <a:t>       </a:t>
            </a:r>
            <a:r>
              <a:rPr lang="zh-CN" altLang="en-US" sz="3200" dirty="0"/>
              <a:t>昨天晚</a:t>
            </a:r>
            <a:r>
              <a:rPr lang="zh-CN" altLang="en-US" sz="3200" dirty="0" smtClean="0"/>
              <a:t>上我</a:t>
            </a:r>
            <a:r>
              <a:rPr lang="zh-CN" altLang="en-US" sz="3200" dirty="0"/>
              <a:t>看到发生了</a:t>
            </a:r>
            <a:r>
              <a:rPr lang="zh-CN" altLang="en-US" sz="3200" dirty="0" smtClean="0"/>
              <a:t>这个事故。</a:t>
            </a:r>
            <a:endParaRPr lang="zh-CN" altLang="en-US" sz="3200" dirty="0"/>
          </a:p>
          <a:p>
            <a:pPr algn="l">
              <a:spcBef>
                <a:spcPct val="50000"/>
              </a:spcBef>
            </a:pPr>
            <a:r>
              <a:rPr lang="zh-CN" altLang="en-US" sz="3200" dirty="0"/>
              <a:t>       </a:t>
            </a:r>
            <a:r>
              <a:rPr lang="en-US" altLang="zh-CN" sz="3200" dirty="0"/>
              <a:t>(</a:t>
            </a:r>
            <a:r>
              <a:rPr lang="zh-CN" altLang="en-US" sz="3200" dirty="0">
                <a:solidFill>
                  <a:schemeClr val="hlink"/>
                </a:solidFill>
              </a:rPr>
              <a:t>强调看到</a:t>
            </a:r>
            <a:r>
              <a:rPr lang="zh-CN" altLang="en-US" sz="3200" dirty="0" smtClean="0">
                <a:solidFill>
                  <a:schemeClr val="hlink"/>
                </a:solidFill>
              </a:rPr>
              <a:t>事故从</a:t>
            </a:r>
            <a:r>
              <a:rPr lang="zh-CN" altLang="en-US" sz="3200" dirty="0">
                <a:solidFill>
                  <a:schemeClr val="hlink"/>
                </a:solidFill>
              </a:rPr>
              <a:t>开始到结束</a:t>
            </a:r>
            <a:r>
              <a:rPr lang="zh-CN" altLang="en-US" sz="3200" dirty="0" smtClean="0">
                <a:solidFill>
                  <a:schemeClr val="hlink"/>
                </a:solidFill>
              </a:rPr>
              <a:t>的全过</a:t>
            </a:r>
            <a:r>
              <a:rPr lang="zh-CN" altLang="en-US" sz="3200" dirty="0">
                <a:solidFill>
                  <a:schemeClr val="hlink"/>
                </a:solidFill>
              </a:rPr>
              <a:t>程</a:t>
            </a:r>
            <a:r>
              <a:rPr lang="en-US" altLang="zh-CN" sz="3200" dirty="0"/>
              <a:t>)</a:t>
            </a:r>
          </a:p>
          <a:p>
            <a:pPr algn="l">
              <a:spcBef>
                <a:spcPct val="50000"/>
              </a:spcBef>
            </a:pPr>
            <a:r>
              <a:rPr lang="en-US" altLang="zh-CN" sz="3200" dirty="0"/>
              <a:t>       I </a:t>
            </a:r>
            <a:r>
              <a:rPr lang="en-US" altLang="zh-CN" sz="3200" i="1" dirty="0">
                <a:solidFill>
                  <a:srgbClr val="FF00FF"/>
                </a:solidFill>
              </a:rPr>
              <a:t>saw him playing</a:t>
            </a:r>
            <a:r>
              <a:rPr lang="en-US" altLang="zh-CN" sz="3200" dirty="0"/>
              <a:t> the </a:t>
            </a:r>
            <a:r>
              <a:rPr lang="en-US" altLang="zh-CN" sz="3200" dirty="0" smtClean="0"/>
              <a:t>piano just now.      </a:t>
            </a:r>
          </a:p>
          <a:p>
            <a:pPr algn="l">
              <a:spcBef>
                <a:spcPct val="50000"/>
              </a:spcBef>
            </a:pPr>
            <a:r>
              <a:rPr lang="en-US" altLang="zh-CN" sz="3200" dirty="0" smtClean="0"/>
              <a:t>       </a:t>
            </a:r>
            <a:r>
              <a:rPr lang="zh-CN" altLang="en-US" sz="3200" dirty="0" smtClean="0"/>
              <a:t>我刚才看见他在弹钢琴。</a:t>
            </a:r>
            <a:endParaRPr lang="zh-CN" altLang="en-US" sz="3200" dirty="0"/>
          </a:p>
          <a:p>
            <a:pPr algn="l">
              <a:spcBef>
                <a:spcPct val="50000"/>
              </a:spcBef>
            </a:pPr>
            <a:r>
              <a:rPr lang="zh-CN" altLang="en-US" sz="3200" dirty="0"/>
              <a:t>       </a:t>
            </a:r>
            <a:r>
              <a:rPr lang="en-US" altLang="zh-CN" sz="3200" dirty="0"/>
              <a:t>(</a:t>
            </a:r>
            <a:r>
              <a:rPr lang="zh-CN" altLang="en-US" sz="3200" dirty="0">
                <a:solidFill>
                  <a:schemeClr val="hlink"/>
                </a:solidFill>
              </a:rPr>
              <a:t>强调看到的时候正</a:t>
            </a:r>
            <a:r>
              <a:rPr lang="zh-CN" altLang="en-US" sz="3200" dirty="0" smtClean="0">
                <a:solidFill>
                  <a:schemeClr val="hlink"/>
                </a:solidFill>
              </a:rPr>
              <a:t>在弹</a:t>
            </a:r>
            <a:r>
              <a:rPr lang="en-US" altLang="zh-CN" sz="3200" dirty="0" smtClean="0"/>
              <a:t>)       </a:t>
            </a:r>
            <a:endParaRPr lang="en-US" altLang="zh-CN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07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07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07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07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07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85000" lnSpcReduction="10000"/>
          </a:bodyPr>
          <a:lstStyle/>
          <a:p>
            <a:pPr marL="609600" indent="-609600">
              <a:buFontTx/>
              <a:buNone/>
            </a:pPr>
            <a:r>
              <a:rPr lang="en-US" altLang="zh-CN" b="1" dirty="0">
                <a:latin typeface="Times New Roman" pitchFamily="18" charset="0"/>
              </a:rPr>
              <a:t>3.</a:t>
            </a:r>
            <a:r>
              <a:rPr lang="en-US" altLang="zh-CN" b="1" dirty="0"/>
              <a:t> </a:t>
            </a:r>
            <a:r>
              <a:rPr lang="en-US" altLang="zh-CN" b="1" dirty="0">
                <a:latin typeface="Times New Roman" pitchFamily="18" charset="0"/>
              </a:rPr>
              <a:t>My wife and I have </a:t>
            </a:r>
            <a:r>
              <a:rPr lang="en-US" altLang="zh-CN" b="1" dirty="0">
                <a:solidFill>
                  <a:srgbClr val="FF0000"/>
                </a:solidFill>
                <a:latin typeface="Times New Roman" pitchFamily="18" charset="0"/>
              </a:rPr>
              <a:t>supported</a:t>
            </a:r>
            <a:r>
              <a:rPr lang="en-US" altLang="zh-CN" b="1" dirty="0">
                <a:latin typeface="Times New Roman" pitchFamily="18" charset="0"/>
              </a:rPr>
              <a:t> every one of his races. </a:t>
            </a:r>
          </a:p>
          <a:p>
            <a:pPr marL="609600" indent="-609600">
              <a:buFontTx/>
              <a:buNone/>
            </a:pPr>
            <a:r>
              <a:rPr lang="en-US" altLang="zh-CN" b="1" dirty="0">
                <a:latin typeface="Times New Roman" pitchFamily="18" charset="0"/>
              </a:rPr>
              <a:t>     </a:t>
            </a:r>
            <a:r>
              <a:rPr lang="zh-CN" altLang="en-US" b="1" dirty="0">
                <a:latin typeface="Times New Roman" pitchFamily="18" charset="0"/>
              </a:rPr>
              <a:t>我和我的妻子支持他的每一场比赛</a:t>
            </a:r>
            <a:r>
              <a:rPr lang="zh-CN" altLang="en-US" b="1" dirty="0" smtClean="0">
                <a:latin typeface="Times New Roman" pitchFamily="18" charset="0"/>
              </a:rPr>
              <a:t>。</a:t>
            </a:r>
          </a:p>
          <a:p>
            <a:pPr marL="609600" indent="-609600">
              <a:buNone/>
            </a:pPr>
            <a:r>
              <a:rPr lang="en-US" altLang="zh-CN" b="1" dirty="0" smtClean="0">
                <a:solidFill>
                  <a:srgbClr val="0000FF"/>
                </a:solidFill>
                <a:latin typeface="Times New Roman" pitchFamily="18" charset="0"/>
              </a:rPr>
              <a:t>  support </a:t>
            </a:r>
            <a:r>
              <a:rPr lang="zh-CN" altLang="en-US" b="1" dirty="0" smtClean="0">
                <a:latin typeface="Times New Roman" pitchFamily="18" charset="0"/>
              </a:rPr>
              <a:t>此处用作及物动词，意为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itchFamily="18" charset="0"/>
              </a:rPr>
              <a:t>“支持；援助”</a:t>
            </a:r>
            <a:r>
              <a:rPr lang="zh-CN" altLang="en-US" b="1" dirty="0" smtClean="0">
                <a:latin typeface="Times New Roman" pitchFamily="18" charset="0"/>
              </a:rPr>
              <a:t> ，</a:t>
            </a:r>
            <a:endParaRPr lang="en-US" altLang="zh-CN" b="1" dirty="0" smtClean="0">
              <a:latin typeface="Times New Roman" pitchFamily="18" charset="0"/>
            </a:endParaRPr>
          </a:p>
          <a:p>
            <a:pPr marL="609600" indent="-609600">
              <a:buNone/>
            </a:pPr>
            <a:r>
              <a:rPr lang="en-US" altLang="zh-CN" b="1" dirty="0" smtClean="0">
                <a:latin typeface="Times New Roman" pitchFamily="18" charset="0"/>
              </a:rPr>
              <a:t>  </a:t>
            </a:r>
            <a:r>
              <a:rPr lang="zh-CN" altLang="en-US" b="1" dirty="0" smtClean="0">
                <a:latin typeface="Times New Roman" pitchFamily="18" charset="0"/>
              </a:rPr>
              <a:t>常用短语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itchFamily="18" charset="0"/>
              </a:rPr>
              <a:t>support sb. with </a:t>
            </a:r>
            <a:r>
              <a:rPr lang="en-US" altLang="zh-CN" b="1" dirty="0" err="1" smtClean="0">
                <a:solidFill>
                  <a:srgbClr val="0000FF"/>
                </a:solidFill>
                <a:latin typeface="Times New Roman" pitchFamily="18" charset="0"/>
              </a:rPr>
              <a:t>sth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  <a:r>
              <a:rPr lang="en-US" altLang="zh-CN" b="1" dirty="0" smtClean="0">
                <a:latin typeface="Times New Roman" pitchFamily="18" charset="0"/>
              </a:rPr>
              <a:t>, </a:t>
            </a:r>
            <a:r>
              <a:rPr lang="zh-CN" altLang="en-US" b="1" dirty="0" smtClean="0">
                <a:latin typeface="Times New Roman" pitchFamily="18" charset="0"/>
              </a:rPr>
              <a:t>意为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itchFamily="18" charset="0"/>
              </a:rPr>
              <a:t>“用某物支持某人”</a:t>
            </a:r>
            <a:r>
              <a:rPr lang="zh-CN" altLang="en-US" b="1" dirty="0" smtClean="0">
                <a:latin typeface="Times New Roman" pitchFamily="18" charset="0"/>
              </a:rPr>
              <a:t>。</a:t>
            </a:r>
          </a:p>
          <a:p>
            <a:pPr marL="609600" indent="-609600">
              <a:buFontTx/>
              <a:buNone/>
            </a:pPr>
            <a:r>
              <a:rPr lang="zh-CN" altLang="en-US" b="1" dirty="0" smtClean="0">
                <a:latin typeface="Times New Roman" pitchFamily="18" charset="0"/>
              </a:rPr>
              <a:t>例</a:t>
            </a:r>
            <a:r>
              <a:rPr lang="zh-CN" altLang="en-US" b="1" dirty="0">
                <a:latin typeface="Times New Roman" pitchFamily="18" charset="0"/>
              </a:rPr>
              <a:t>：</a:t>
            </a:r>
            <a:r>
              <a:rPr lang="en-US" altLang="zh-CN" b="1" dirty="0">
                <a:latin typeface="Times New Roman" pitchFamily="18" charset="0"/>
              </a:rPr>
              <a:t>He promised to </a:t>
            </a:r>
            <a:r>
              <a:rPr lang="en-US" altLang="zh-CN" b="1" i="1" dirty="0">
                <a:solidFill>
                  <a:srgbClr val="FF00FF"/>
                </a:solidFill>
                <a:latin typeface="Times New Roman" pitchFamily="18" charset="0"/>
              </a:rPr>
              <a:t>support her with</a:t>
            </a:r>
            <a:r>
              <a:rPr lang="en-US" altLang="zh-CN" b="1" dirty="0">
                <a:latin typeface="Times New Roman" pitchFamily="18" charset="0"/>
              </a:rPr>
              <a:t> 1,000 </a:t>
            </a:r>
            <a:r>
              <a:rPr lang="en-US" altLang="zh-CN" b="1" dirty="0" err="1">
                <a:latin typeface="Times New Roman" pitchFamily="18" charset="0"/>
              </a:rPr>
              <a:t>yuan</a:t>
            </a:r>
            <a:r>
              <a:rPr lang="en-US" altLang="zh-CN" b="1" dirty="0">
                <a:latin typeface="Times New Roman" pitchFamily="18" charset="0"/>
              </a:rPr>
              <a:t>. </a:t>
            </a:r>
            <a:endParaRPr lang="en-US" altLang="zh-CN" b="1" dirty="0" smtClean="0">
              <a:latin typeface="Times New Roman" pitchFamily="18" charset="0"/>
            </a:endParaRPr>
          </a:p>
          <a:p>
            <a:pPr marL="609600" indent="-609600">
              <a:buFontTx/>
              <a:buNone/>
            </a:pPr>
            <a:r>
              <a:rPr lang="en-US" altLang="zh-CN" b="1" dirty="0" smtClean="0">
                <a:latin typeface="Times New Roman" pitchFamily="18" charset="0"/>
              </a:rPr>
              <a:t>       </a:t>
            </a:r>
            <a:r>
              <a:rPr lang="zh-CN" altLang="en-US" b="1" dirty="0" smtClean="0">
                <a:latin typeface="Times New Roman" pitchFamily="18" charset="0"/>
              </a:rPr>
              <a:t>他</a:t>
            </a:r>
            <a:r>
              <a:rPr lang="zh-CN" altLang="en-US" b="1" dirty="0">
                <a:latin typeface="Times New Roman" pitchFamily="18" charset="0"/>
              </a:rPr>
              <a:t>答应赞助她一千元</a:t>
            </a:r>
            <a:r>
              <a:rPr lang="zh-CN" altLang="en-US" b="1" dirty="0" smtClean="0">
                <a:latin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</a:endParaRPr>
          </a:p>
          <a:p>
            <a:pPr marL="609600" indent="-609600">
              <a:buFontTx/>
              <a:buNone/>
            </a:pPr>
            <a:endParaRPr lang="en-US" altLang="zh-CN" b="1" dirty="0" smtClean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altLang="zh-CN" b="1" dirty="0" smtClean="0">
                <a:solidFill>
                  <a:srgbClr val="0000FF"/>
                </a:solidFill>
                <a:latin typeface="Times New Roman" pitchFamily="18" charset="0"/>
              </a:rPr>
              <a:t>  support</a:t>
            </a:r>
            <a:r>
              <a:rPr lang="zh-CN" altLang="en-US" b="1" dirty="0" smtClean="0">
                <a:latin typeface="Times New Roman" pitchFamily="18" charset="0"/>
              </a:rPr>
              <a:t>也用作不可数名词，意为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itchFamily="18" charset="0"/>
              </a:rPr>
              <a:t>“支持；援助”</a:t>
            </a:r>
            <a:r>
              <a:rPr lang="zh-CN" altLang="en-US" b="1" dirty="0" smtClean="0">
                <a:latin typeface="Times New Roman" pitchFamily="18" charset="0"/>
              </a:rPr>
              <a:t>。</a:t>
            </a:r>
          </a:p>
          <a:p>
            <a:pPr>
              <a:buFontTx/>
              <a:buNone/>
            </a:pPr>
            <a:r>
              <a:rPr lang="zh-CN" altLang="en-US" b="1" dirty="0" smtClean="0">
                <a:latin typeface="Times New Roman" pitchFamily="18" charset="0"/>
              </a:rPr>
              <a:t>例： </a:t>
            </a:r>
            <a:r>
              <a:rPr lang="en-US" altLang="zh-CN" b="1" dirty="0" smtClean="0">
                <a:latin typeface="Times New Roman" pitchFamily="18" charset="0"/>
              </a:rPr>
              <a:t>We couldn’t win the match without their </a:t>
            </a:r>
            <a:r>
              <a:rPr lang="en-US" altLang="zh-CN" b="1" i="1" dirty="0" smtClean="0">
                <a:solidFill>
                  <a:srgbClr val="FF00FF"/>
                </a:solidFill>
                <a:latin typeface="Times New Roman" pitchFamily="18" charset="0"/>
              </a:rPr>
              <a:t>support</a:t>
            </a:r>
            <a:r>
              <a:rPr lang="en-US" altLang="zh-CN" b="1" dirty="0" smtClean="0">
                <a:latin typeface="Times New Roman" pitchFamily="18" charset="0"/>
              </a:rPr>
              <a:t>. </a:t>
            </a:r>
          </a:p>
          <a:p>
            <a:pPr>
              <a:buFontTx/>
              <a:buNone/>
            </a:pPr>
            <a:r>
              <a:rPr lang="en-US" altLang="zh-CN" b="1" dirty="0" smtClean="0">
                <a:latin typeface="Times New Roman" pitchFamily="18" charset="0"/>
              </a:rPr>
              <a:t>         </a:t>
            </a:r>
            <a:r>
              <a:rPr lang="zh-CN" altLang="en-US" b="1" dirty="0" smtClean="0">
                <a:latin typeface="Times New Roman" pitchFamily="18" charset="0"/>
              </a:rPr>
              <a:t>没有他们的支持我们是不会赢得这场比赛的。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404664"/>
            <a:ext cx="8534400" cy="51355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zh-CN" b="1" dirty="0" smtClean="0">
                <a:latin typeface="Times New Roman" pitchFamily="18" charset="0"/>
              </a:rPr>
              <a:t>4</a:t>
            </a:r>
            <a:r>
              <a:rPr lang="en-US" altLang="zh-CN" b="1" dirty="0">
                <a:latin typeface="Times New Roman" pitchFamily="18" charset="0"/>
              </a:rPr>
              <a:t>. We have nothing </a:t>
            </a:r>
            <a:r>
              <a:rPr lang="en-US" altLang="zh-CN" b="1" dirty="0">
                <a:solidFill>
                  <a:srgbClr val="FF0000"/>
                </a:solidFill>
                <a:latin typeface="Times New Roman" pitchFamily="18" charset="0"/>
              </a:rPr>
              <a:t>against</a:t>
            </a:r>
            <a:r>
              <a:rPr lang="en-US" altLang="zh-CN" b="1" dirty="0">
                <a:latin typeface="Times New Roman" pitchFamily="18" charset="0"/>
              </a:rPr>
              <a:t> running! </a:t>
            </a:r>
            <a:endParaRPr lang="en-US" altLang="zh-CN" b="1" dirty="0" smtClean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altLang="zh-CN" b="1" dirty="0" smtClean="0">
                <a:latin typeface="Times New Roman" pitchFamily="18" charset="0"/>
              </a:rPr>
              <a:t>     </a:t>
            </a:r>
            <a:r>
              <a:rPr lang="zh-CN" altLang="en-US" b="1" dirty="0" smtClean="0">
                <a:latin typeface="Times New Roman" pitchFamily="18" charset="0"/>
              </a:rPr>
              <a:t>我</a:t>
            </a:r>
            <a:r>
              <a:rPr lang="zh-CN" altLang="en-US" b="1" dirty="0">
                <a:latin typeface="Times New Roman" pitchFamily="18" charset="0"/>
              </a:rPr>
              <a:t>们不反对赛跑！</a:t>
            </a:r>
          </a:p>
          <a:p>
            <a:pPr>
              <a:buFontTx/>
              <a:buNone/>
            </a:pPr>
            <a:r>
              <a:rPr lang="zh-CN" altLang="en-US" b="1" dirty="0">
                <a:latin typeface="Times New Roman" pitchFamily="18" charset="0"/>
              </a:rPr>
              <a:t>    </a:t>
            </a:r>
            <a:r>
              <a:rPr lang="en-US" altLang="zh-CN" b="1" dirty="0">
                <a:solidFill>
                  <a:srgbClr val="0000FF"/>
                </a:solidFill>
                <a:latin typeface="Times New Roman" pitchFamily="18" charset="0"/>
              </a:rPr>
              <a:t>against</a:t>
            </a:r>
            <a:r>
              <a:rPr lang="en-US" altLang="zh-CN" b="1" dirty="0">
                <a:latin typeface="Times New Roman" pitchFamily="18" charset="0"/>
              </a:rPr>
              <a:t> </a:t>
            </a:r>
            <a:r>
              <a:rPr lang="zh-CN" altLang="en-US" b="1" dirty="0">
                <a:latin typeface="Times New Roman" pitchFamily="18" charset="0"/>
              </a:rPr>
              <a:t>介词，此处意为</a:t>
            </a:r>
            <a:r>
              <a:rPr lang="zh-CN" altLang="en-US" b="1" dirty="0">
                <a:solidFill>
                  <a:srgbClr val="0000FF"/>
                </a:solidFill>
                <a:latin typeface="Times New Roman" pitchFamily="18" charset="0"/>
              </a:rPr>
              <a:t>“反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itchFamily="18" charset="0"/>
              </a:rPr>
              <a:t>对”</a:t>
            </a:r>
            <a:r>
              <a:rPr lang="zh-CN" altLang="en-US" b="1" dirty="0" smtClean="0">
                <a:latin typeface="Times New Roman" pitchFamily="18" charset="0"/>
              </a:rPr>
              <a:t>，其</a:t>
            </a:r>
            <a:r>
              <a:rPr lang="zh-CN" altLang="en-US" b="1" dirty="0">
                <a:latin typeface="Times New Roman" pitchFamily="18" charset="0"/>
              </a:rPr>
              <a:t>后可接名词、代词或动</a:t>
            </a:r>
            <a:r>
              <a:rPr lang="zh-CN" altLang="en-US" b="1" dirty="0" smtClean="0">
                <a:latin typeface="Times New Roman" pitchFamily="18" charset="0"/>
              </a:rPr>
              <a:t>词</a:t>
            </a:r>
            <a:r>
              <a:rPr lang="en-US" altLang="zh-CN" b="1" dirty="0" smtClean="0">
                <a:latin typeface="Times New Roman" pitchFamily="18" charset="0"/>
              </a:rPr>
              <a:t>-</a:t>
            </a:r>
            <a:r>
              <a:rPr lang="en-US" altLang="zh-CN" b="1" dirty="0" err="1">
                <a:latin typeface="Times New Roman" pitchFamily="18" charset="0"/>
              </a:rPr>
              <a:t>ing</a:t>
            </a:r>
            <a:r>
              <a:rPr lang="zh-CN" altLang="en-US" b="1" dirty="0">
                <a:latin typeface="Times New Roman" pitchFamily="18" charset="0"/>
              </a:rPr>
              <a:t>形式</a:t>
            </a:r>
            <a:r>
              <a:rPr lang="zh-CN" altLang="en-US" b="1" dirty="0" smtClean="0">
                <a:latin typeface="Times New Roman" pitchFamily="18" charset="0"/>
              </a:rPr>
              <a:t>。</a:t>
            </a:r>
            <a:endParaRPr lang="en-US" altLang="zh-CN" b="1" dirty="0" smtClean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zh-CN" altLang="en-US" b="1" dirty="0" smtClean="0">
                <a:latin typeface="Times New Roman" pitchFamily="18" charset="0"/>
              </a:rPr>
              <a:t>例： </a:t>
            </a:r>
            <a:r>
              <a:rPr lang="en-US" altLang="zh-CN" b="1" dirty="0" smtClean="0">
                <a:latin typeface="Times New Roman" pitchFamily="18" charset="0"/>
              </a:rPr>
              <a:t>Are you for or </a:t>
            </a:r>
            <a:r>
              <a:rPr lang="en-US" altLang="zh-CN" b="1" i="1" dirty="0" smtClean="0">
                <a:solidFill>
                  <a:srgbClr val="FF00FF"/>
                </a:solidFill>
                <a:latin typeface="Times New Roman" pitchFamily="18" charset="0"/>
              </a:rPr>
              <a:t>against </a:t>
            </a:r>
            <a:r>
              <a:rPr lang="en-US" altLang="zh-CN" b="1" dirty="0" smtClean="0">
                <a:latin typeface="Times New Roman" pitchFamily="18" charset="0"/>
              </a:rPr>
              <a:t>the plan?</a:t>
            </a:r>
          </a:p>
          <a:p>
            <a:pPr>
              <a:buFontTx/>
              <a:buNone/>
            </a:pPr>
            <a:r>
              <a:rPr lang="en-US" altLang="zh-CN" b="1" dirty="0" smtClean="0">
                <a:latin typeface="Times New Roman" pitchFamily="18" charset="0"/>
              </a:rPr>
              <a:t>     </a:t>
            </a:r>
            <a:r>
              <a:rPr lang="zh-CN" altLang="en-US" b="1" dirty="0" smtClean="0">
                <a:latin typeface="Times New Roman" pitchFamily="18" charset="0"/>
              </a:rPr>
              <a:t>这个计划你是赞同还是反对呢？</a:t>
            </a:r>
          </a:p>
          <a:p>
            <a:pPr>
              <a:buFontTx/>
              <a:buNone/>
            </a:pPr>
            <a:r>
              <a:rPr lang="zh-CN" altLang="en-US" b="1" dirty="0" smtClean="0">
                <a:latin typeface="Times New Roman" pitchFamily="18" charset="0"/>
              </a:rPr>
              <a:t>     </a:t>
            </a:r>
            <a:r>
              <a:rPr lang="en-US" altLang="zh-CN" b="1" dirty="0" smtClean="0">
                <a:latin typeface="Times New Roman" pitchFamily="18" charset="0"/>
              </a:rPr>
              <a:t>I’m </a:t>
            </a:r>
            <a:r>
              <a:rPr lang="en-US" altLang="zh-CN" b="1" i="1" dirty="0" smtClean="0">
                <a:solidFill>
                  <a:srgbClr val="FF00FF"/>
                </a:solidFill>
                <a:latin typeface="Times New Roman" pitchFamily="18" charset="0"/>
              </a:rPr>
              <a:t>against doing</a:t>
            </a:r>
            <a:r>
              <a:rPr lang="en-US" altLang="zh-CN" b="1" dirty="0" smtClean="0">
                <a:latin typeface="Times New Roman" pitchFamily="18" charset="0"/>
              </a:rPr>
              <a:t> anything till the </a:t>
            </a:r>
            <a:r>
              <a:rPr lang="en-US" altLang="zh-CN" b="1" smtClean="0">
                <a:latin typeface="Times New Roman" pitchFamily="18" charset="0"/>
              </a:rPr>
              <a:t>police  </a:t>
            </a:r>
            <a:r>
              <a:rPr lang="en-US" altLang="zh-CN" b="1" dirty="0" smtClean="0">
                <a:latin typeface="Times New Roman" pitchFamily="18" charset="0"/>
              </a:rPr>
              <a:t>arrive. </a:t>
            </a:r>
          </a:p>
          <a:p>
            <a:pPr>
              <a:buFontTx/>
              <a:buNone/>
            </a:pPr>
            <a:r>
              <a:rPr lang="en-US" altLang="zh-CN" b="1" dirty="0" smtClean="0">
                <a:latin typeface="Times New Roman" pitchFamily="18" charset="0"/>
              </a:rPr>
              <a:t>     </a:t>
            </a:r>
            <a:r>
              <a:rPr lang="zh-CN" altLang="en-US" b="1" dirty="0" smtClean="0">
                <a:latin typeface="Times New Roman" pitchFamily="18" charset="0"/>
              </a:rPr>
              <a:t>我反对在警察到达之前采取任何行动。</a:t>
            </a:r>
          </a:p>
          <a:p>
            <a:pPr>
              <a:buFontTx/>
              <a:buNone/>
            </a:pPr>
            <a:endParaRPr lang="zh-CN" altLang="en-US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51355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b="1" dirty="0" smtClean="0">
                <a:latin typeface="Times New Roman" pitchFamily="18" charset="0"/>
              </a:rPr>
              <a:t>5.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zh-CN" b="1" dirty="0">
                <a:solidFill>
                  <a:srgbClr val="FF0000"/>
                </a:solidFill>
                <a:latin typeface="Times New Roman" pitchFamily="18" charset="0"/>
              </a:rPr>
              <a:t>Only</a:t>
            </a:r>
            <a:r>
              <a:rPr lang="en-US" altLang="zh-CN" b="1" dirty="0">
                <a:latin typeface="Times New Roman" pitchFamily="18" charset="0"/>
              </a:rPr>
              <a:t> then </a:t>
            </a:r>
            <a:r>
              <a:rPr lang="en-US" altLang="zh-CN" b="1" dirty="0">
                <a:solidFill>
                  <a:srgbClr val="FF0000"/>
                </a:solidFill>
                <a:latin typeface="Times New Roman" pitchFamily="18" charset="0"/>
              </a:rPr>
              <a:t>will I</a:t>
            </a:r>
            <a:r>
              <a:rPr lang="en-US" altLang="zh-CN" b="1" dirty="0">
                <a:latin typeface="Times New Roman" pitchFamily="18" charset="0"/>
              </a:rPr>
              <a:t> have a chance to achieve my dream. </a:t>
            </a:r>
          </a:p>
          <a:p>
            <a:pPr>
              <a:buFontTx/>
              <a:buNone/>
            </a:pPr>
            <a:r>
              <a:rPr lang="en-US" altLang="zh-CN" b="1" dirty="0">
                <a:latin typeface="Times New Roman" pitchFamily="18" charset="0"/>
              </a:rPr>
              <a:t>   </a:t>
            </a:r>
            <a:r>
              <a:rPr lang="zh-CN" altLang="en-US" b="1" dirty="0">
                <a:latin typeface="Times New Roman" pitchFamily="18" charset="0"/>
              </a:rPr>
              <a:t>只有那样我才有机会实现我的梦想。</a:t>
            </a:r>
          </a:p>
          <a:p>
            <a:pPr>
              <a:buFontTx/>
              <a:buNone/>
            </a:pPr>
            <a:r>
              <a:rPr lang="zh-CN" altLang="en-US" b="1" dirty="0">
                <a:latin typeface="Times New Roman" pitchFamily="18" charset="0"/>
              </a:rPr>
              <a:t>   本句是</a:t>
            </a:r>
            <a:r>
              <a:rPr lang="en-US" altLang="zh-CN" b="1" dirty="0">
                <a:latin typeface="Times New Roman" pitchFamily="18" charset="0"/>
              </a:rPr>
              <a:t>only</a:t>
            </a:r>
            <a:r>
              <a:rPr lang="zh-CN" altLang="en-US" b="1" dirty="0">
                <a:latin typeface="Times New Roman" pitchFamily="18" charset="0"/>
              </a:rPr>
              <a:t>引起的倒装句，即</a:t>
            </a:r>
            <a:r>
              <a:rPr lang="zh-CN" altLang="en-US" b="1" dirty="0">
                <a:solidFill>
                  <a:srgbClr val="0000FF"/>
                </a:solidFill>
                <a:latin typeface="Times New Roman" pitchFamily="18" charset="0"/>
              </a:rPr>
              <a:t>“</a:t>
            </a:r>
            <a:r>
              <a:rPr lang="en-US" altLang="zh-CN" b="1" dirty="0">
                <a:solidFill>
                  <a:srgbClr val="0000FF"/>
                </a:solidFill>
                <a:latin typeface="Times New Roman" pitchFamily="18" charset="0"/>
              </a:rPr>
              <a:t>Only+</a:t>
            </a:r>
            <a:r>
              <a:rPr lang="zh-CN" altLang="en-US" b="1" dirty="0">
                <a:solidFill>
                  <a:srgbClr val="0000FF"/>
                </a:solidFill>
                <a:latin typeface="Times New Roman" pitchFamily="18" charset="0"/>
              </a:rPr>
              <a:t>状语</a:t>
            </a:r>
            <a:r>
              <a:rPr lang="en-US" altLang="zh-CN" b="1" dirty="0">
                <a:solidFill>
                  <a:srgbClr val="0000FF"/>
                </a:solidFill>
                <a:latin typeface="Times New Roman" pitchFamily="18" charset="0"/>
              </a:rPr>
              <a:t>+</a:t>
            </a:r>
            <a:r>
              <a:rPr lang="zh-CN" altLang="en-US" b="1" dirty="0">
                <a:solidFill>
                  <a:srgbClr val="0000FF"/>
                </a:solidFill>
                <a:latin typeface="Times New Roman" pitchFamily="18" charset="0"/>
              </a:rPr>
              <a:t>助动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itchFamily="18" charset="0"/>
              </a:rPr>
              <a:t>词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itchFamily="18" charset="0"/>
              </a:rPr>
              <a:t>/be</a:t>
            </a:r>
            <a:r>
              <a:rPr lang="zh-CN" altLang="en-US" b="1" dirty="0">
                <a:solidFill>
                  <a:srgbClr val="0000FF"/>
                </a:solidFill>
                <a:latin typeface="Times New Roman" pitchFamily="18" charset="0"/>
              </a:rPr>
              <a:t>动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itchFamily="18" charset="0"/>
              </a:rPr>
              <a:t>词</a:t>
            </a:r>
            <a:r>
              <a:rPr lang="en-US" altLang="zh-CN" b="1" dirty="0" smtClean="0">
                <a:solidFill>
                  <a:srgbClr val="0000FF"/>
                </a:solidFill>
                <a:latin typeface="Times New Roman" pitchFamily="18" charset="0"/>
              </a:rPr>
              <a:t>/</a:t>
            </a:r>
            <a:r>
              <a:rPr lang="zh-CN" altLang="en-US" b="1" dirty="0" smtClean="0">
                <a:solidFill>
                  <a:srgbClr val="0000FF"/>
                </a:solidFill>
                <a:latin typeface="Times New Roman" pitchFamily="18" charset="0"/>
              </a:rPr>
              <a:t>情</a:t>
            </a:r>
            <a:r>
              <a:rPr lang="zh-CN" altLang="en-US" b="1" dirty="0">
                <a:solidFill>
                  <a:srgbClr val="0000FF"/>
                </a:solidFill>
                <a:latin typeface="Times New Roman" pitchFamily="18" charset="0"/>
              </a:rPr>
              <a:t>态动词</a:t>
            </a:r>
            <a:r>
              <a:rPr lang="en-US" altLang="zh-CN" b="1" dirty="0">
                <a:solidFill>
                  <a:srgbClr val="0000FF"/>
                </a:solidFill>
                <a:latin typeface="Times New Roman" pitchFamily="18" charset="0"/>
              </a:rPr>
              <a:t>+</a:t>
            </a:r>
            <a:r>
              <a:rPr lang="zh-CN" altLang="en-US" b="1" dirty="0">
                <a:solidFill>
                  <a:srgbClr val="0000FF"/>
                </a:solidFill>
                <a:latin typeface="Times New Roman" pitchFamily="18" charset="0"/>
              </a:rPr>
              <a:t>主语</a:t>
            </a:r>
            <a:r>
              <a:rPr lang="en-US" altLang="zh-CN" b="1" dirty="0">
                <a:solidFill>
                  <a:srgbClr val="0000FF"/>
                </a:solidFill>
                <a:latin typeface="Times New Roman" pitchFamily="18" charset="0"/>
              </a:rPr>
              <a:t>+</a:t>
            </a:r>
            <a:r>
              <a:rPr lang="zh-CN" altLang="en-US" b="1" dirty="0">
                <a:solidFill>
                  <a:srgbClr val="0000FF"/>
                </a:solidFill>
                <a:latin typeface="Times New Roman" pitchFamily="18" charset="0"/>
              </a:rPr>
              <a:t>其他”</a:t>
            </a:r>
            <a:r>
              <a:rPr lang="zh-CN" altLang="en-US" b="1" dirty="0">
                <a:latin typeface="Times New Roman" pitchFamily="18" charset="0"/>
              </a:rPr>
              <a:t>。</a:t>
            </a:r>
          </a:p>
          <a:p>
            <a:pPr>
              <a:buFontTx/>
              <a:buNone/>
            </a:pPr>
            <a:r>
              <a:rPr lang="zh-CN" altLang="en-US" b="1" dirty="0">
                <a:latin typeface="Times New Roman" pitchFamily="18" charset="0"/>
              </a:rPr>
              <a:t>    在句首的</a:t>
            </a:r>
            <a:r>
              <a:rPr lang="en-US" altLang="zh-CN" b="1" dirty="0">
                <a:latin typeface="Times New Roman" pitchFamily="18" charset="0"/>
              </a:rPr>
              <a:t>only </a:t>
            </a:r>
            <a:r>
              <a:rPr lang="zh-CN" altLang="en-US" b="1" dirty="0">
                <a:latin typeface="Times New Roman" pitchFamily="18" charset="0"/>
              </a:rPr>
              <a:t>如果后面跟副词、介词短语或从句等作状语，则主句用部分倒装。如果</a:t>
            </a:r>
            <a:r>
              <a:rPr lang="en-US" altLang="zh-CN" b="1" dirty="0">
                <a:latin typeface="Times New Roman" pitchFamily="18" charset="0"/>
              </a:rPr>
              <a:t>only </a:t>
            </a:r>
            <a:r>
              <a:rPr lang="zh-CN" altLang="en-US" b="1" dirty="0">
                <a:latin typeface="Times New Roman" pitchFamily="18" charset="0"/>
              </a:rPr>
              <a:t>后跟</a:t>
            </a:r>
            <a:r>
              <a:rPr lang="zh-CN" altLang="en-US" b="1" dirty="0" smtClean="0">
                <a:latin typeface="Times New Roman" pitchFamily="18" charset="0"/>
              </a:rPr>
              <a:t>的是</a:t>
            </a:r>
            <a:r>
              <a:rPr lang="zh-CN" altLang="en-US" b="1" dirty="0">
                <a:latin typeface="Times New Roman" pitchFamily="18" charset="0"/>
              </a:rPr>
              <a:t>主语，则不用倒装。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865</Words>
  <Application>Microsoft Office PowerPoint</Application>
  <PresentationFormat>全屏显示(4:3)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幻灯片 1</vt:lpstr>
      <vt:lpstr>Language points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points</dc:title>
  <cp:lastModifiedBy>Administrator</cp:lastModifiedBy>
  <cp:revision>46</cp:revision>
  <dcterms:modified xsi:type="dcterms:W3CDTF">2016-12-27T12:33:17Z</dcterms:modified>
</cp:coreProperties>
</file>