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  <p:sldId id="259" r:id="rId5"/>
    <p:sldId id="260" r:id="rId6"/>
    <p:sldId id="261" r:id="rId7"/>
    <p:sldId id="275" r:id="rId8"/>
    <p:sldId id="262" r:id="rId9"/>
    <p:sldId id="263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3" Type="http://schemas.microsoft.com/office/2007/relationships/media" Target="file:///D:\KuGou\&#24191;&#38517;&#25955;%20&#21476;&#29748;&#26354;.mp3" TargetMode="External"/><Relationship Id="rId2" Type="http://schemas.openxmlformats.org/officeDocument/2006/relationships/audio" Target="file:///D:\KuGou\&#24191;&#38517;&#25955;%20&#21476;&#29748;&#26354;.mp3" TargetMode="Externa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3" Type="http://schemas.microsoft.com/office/2007/relationships/media" Target="file:///D:\KuGou\&#35799;&#27468;&#26391;&#35829;%20-%20&#20061;&#26376;&#20061;&#26085;&#24518;&#23665;&#19996;&#20804;&#24351;.mp3" TargetMode="External"/><Relationship Id="rId2" Type="http://schemas.openxmlformats.org/officeDocument/2006/relationships/audio" Target="file:///D:\KuGou\&#35799;&#27468;&#26391;&#35829;%20-%20&#20061;&#26376;&#20061;&#26085;&#24518;&#23665;&#19996;&#20804;&#24351;.mp3" TargetMode="Externa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67640" y="1363980"/>
            <a:ext cx="1190244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6600" b="1">
                <a:latin typeface="楷体" panose="02010609060101010101" charset="-122"/>
                <a:ea typeface="楷体" panose="02010609060101010101" charset="-122"/>
                <a:sym typeface="+mn-ea"/>
              </a:rPr>
              <a:t>《九月九日忆山东兄弟》赏析</a:t>
            </a:r>
            <a:endParaRPr lang="zh-CN" altLang="en-US" sz="66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05940" y="3497580"/>
            <a:ext cx="85801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  <a:sym typeface="+mn-ea"/>
              </a:rPr>
              <a:t>三年级语文上册第</a:t>
            </a:r>
            <a:r>
              <a:rPr lang="en-US" altLang="zh-CN" sz="3600">
                <a:solidFill>
                  <a:srgbClr val="FF0000"/>
                </a:solidFill>
                <a:sym typeface="+mn-ea"/>
              </a:rPr>
              <a:t>9</a:t>
            </a:r>
            <a:r>
              <a:rPr lang="zh-CN" altLang="en-US" sz="3600">
                <a:solidFill>
                  <a:srgbClr val="FF0000"/>
                </a:solidFill>
                <a:sym typeface="+mn-ea"/>
              </a:rPr>
              <a:t>课《古诗两首》</a:t>
            </a:r>
            <a:endParaRPr lang="zh-CN" altLang="en-US" sz="3600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9560" y="5311140"/>
            <a:ext cx="79705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饶平县汫洲镇中心小学       郑效豪</a:t>
            </a:r>
            <a:endParaRPr lang="zh-CN" altLang="en-US" sz="2400"/>
          </a:p>
        </p:txBody>
      </p:sp>
      <p:pic>
        <p:nvPicPr>
          <p:cNvPr id="2" name="广陵散 古琴曲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26800" y="1603375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1" repeatCount="indefinite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441440" y="487680"/>
            <a:ext cx="4841240" cy="3749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latin typeface="楷体" panose="02010609060101010101" charset="-122"/>
                <a:ea typeface="楷体" panose="02010609060101010101" charset="-122"/>
              </a:rPr>
              <a:t>九月九日忆山东兄弟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4000"/>
              <a:t>                         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王维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4000" b="1">
                <a:latin typeface="楷体" panose="02010609060101010101" charset="-122"/>
                <a:ea typeface="楷体" panose="02010609060101010101" charset="-122"/>
              </a:rPr>
              <a:t>独在异乡为异客，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4000" b="1">
                <a:latin typeface="楷体" panose="02010609060101010101" charset="-122"/>
                <a:ea typeface="楷体" panose="02010609060101010101" charset="-122"/>
              </a:rPr>
              <a:t>每逢佳节倍思亲。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4000" b="1">
                <a:latin typeface="楷体" panose="02010609060101010101" charset="-122"/>
                <a:ea typeface="楷体" panose="02010609060101010101" charset="-122"/>
              </a:rPr>
              <a:t>遥知兄弟登高处，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4000" b="1">
                <a:latin typeface="楷体" panose="02010609060101010101" charset="-122"/>
                <a:ea typeface="楷体" panose="02010609060101010101" charset="-122"/>
              </a:rPr>
              <a:t>遍插茱萸少一人。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3" name="诗歌朗诵 - 九月九日忆山东兄弟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33720" y="48768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0" dur="2426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t0178b814eb10d1adb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77735" y="241300"/>
            <a:ext cx="4768850" cy="59175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4840" y="1965325"/>
            <a:ext cx="6096635" cy="35090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          </a:t>
            </a:r>
            <a:r>
              <a:rPr lang="zh-CN" altLang="en-US" sz="2800" b="1"/>
              <a:t>王维   唐朝著名诗人、画家，字摩诘，号摩诘居士。</a:t>
            </a:r>
            <a:endParaRPr lang="zh-CN" altLang="en-US" sz="2800" b="1"/>
          </a:p>
          <a:p>
            <a:endParaRPr lang="zh-CN" altLang="en-US" sz="2800" b="1"/>
          </a:p>
          <a:p>
            <a:r>
              <a:rPr lang="zh-CN" altLang="en-US" sz="2800" b="1"/>
              <a:t>         王维参禅悟理，学庄信道，精通诗、书、画、音乐等，以诗名盛于开元、天宝间，尤长五言，多咏山水田园，与孟浩然合称“王孟”，有“诗佛”之称。</a:t>
            </a:r>
            <a:endParaRPr lang="zh-CN" altLang="en-US" sz="2800" b="1"/>
          </a:p>
        </p:txBody>
      </p:sp>
      <p:sp>
        <p:nvSpPr>
          <p:cNvPr id="7" name="文本框 6"/>
          <p:cNvSpPr txBox="1"/>
          <p:nvPr/>
        </p:nvSpPr>
        <p:spPr>
          <a:xfrm>
            <a:off x="624840" y="495300"/>
            <a:ext cx="283464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chemeClr val="accent2">
                    <a:lumMod val="75000"/>
                  </a:schemeClr>
                </a:solidFill>
              </a:rPr>
              <a:t>作者简介</a:t>
            </a:r>
            <a:endParaRPr lang="zh-CN" altLang="en-US" sz="3600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63880" y="464820"/>
            <a:ext cx="432816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</a:rPr>
              <a:t>写作背景：</a:t>
            </a:r>
            <a:endParaRPr lang="zh-CN" altLang="en-US" sz="40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37360" y="1455420"/>
            <a:ext cx="9356725" cy="2534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         </a:t>
            </a:r>
            <a:r>
              <a:rPr lang="zh-CN" altLang="en-US" sz="3200"/>
              <a:t>此诗原注：“时年十七。”说明这是王维十七时的作品。 </a:t>
            </a:r>
            <a:endParaRPr lang="zh-CN" altLang="en-US" sz="3200"/>
          </a:p>
          <a:p>
            <a:r>
              <a:rPr lang="zh-CN" altLang="en-US" sz="3200"/>
              <a:t>         诗因重阳节思念家乡的亲人而作。王维家居蒲州，在华山之东，所以题称“忆山东兄弟”。写这首诗时他大概正在长安谋取功名。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01040" y="601980"/>
            <a:ext cx="28956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chemeClr val="accent2">
                    <a:lumMod val="75000"/>
                  </a:schemeClr>
                </a:solidFill>
              </a:rPr>
              <a:t>析题：</a:t>
            </a:r>
            <a:endParaRPr lang="zh-CN" altLang="en-US" sz="36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88920" y="1379220"/>
            <a:ext cx="7147560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6000" b="1">
                <a:latin typeface="楷体" panose="02010609060101010101" charset="-122"/>
                <a:ea typeface="楷体" panose="02010609060101010101" charset="-122"/>
                <a:sym typeface="+mn-ea"/>
              </a:rPr>
              <a:t>九月九日忆山东兄弟</a:t>
            </a:r>
            <a:endParaRPr lang="zh-CN" altLang="en-US" sz="6000"/>
          </a:p>
        </p:txBody>
      </p:sp>
      <p:sp>
        <p:nvSpPr>
          <p:cNvPr id="5" name="文本框 4"/>
          <p:cNvSpPr txBox="1"/>
          <p:nvPr/>
        </p:nvSpPr>
        <p:spPr>
          <a:xfrm>
            <a:off x="1534160" y="2872740"/>
            <a:ext cx="9123680" cy="5791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/>
              <a:t>九月九日：即重阳节。古以九为阳数，故曰重阳。</a:t>
            </a:r>
            <a:endParaRPr lang="zh-CN" altLang="en-US" sz="3200"/>
          </a:p>
        </p:txBody>
      </p:sp>
      <p:sp>
        <p:nvSpPr>
          <p:cNvPr id="6" name="文本框 5"/>
          <p:cNvSpPr txBox="1"/>
          <p:nvPr/>
        </p:nvSpPr>
        <p:spPr>
          <a:xfrm>
            <a:off x="2788920" y="3695700"/>
            <a:ext cx="280416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忆：想念。</a:t>
            </a:r>
            <a:endParaRPr lang="zh-CN" altLang="en-US" sz="3200"/>
          </a:p>
        </p:txBody>
      </p:sp>
      <p:sp>
        <p:nvSpPr>
          <p:cNvPr id="7" name="文本框 6"/>
          <p:cNvSpPr txBox="1"/>
          <p:nvPr/>
        </p:nvSpPr>
        <p:spPr>
          <a:xfrm>
            <a:off x="1534160" y="4427220"/>
            <a:ext cx="94640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         </a:t>
            </a:r>
            <a:r>
              <a:rPr lang="zh-CN" altLang="en-US" sz="3200"/>
              <a:t>山东：华山以东，王维的家乡。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2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9509760" y="1334135"/>
            <a:ext cx="853440" cy="42354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 b="1">
                <a:latin typeface="楷体" panose="02010609060101010101" charset="-122"/>
                <a:ea typeface="楷体" panose="02010609060101010101" charset="-122"/>
              </a:rPr>
              <a:t>独在异乡为异客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，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580120" y="1287780"/>
            <a:ext cx="853440" cy="4282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 b="1">
                <a:latin typeface="楷体" panose="02010609060101010101" charset="-122"/>
                <a:ea typeface="楷体" panose="02010609060101010101" charset="-122"/>
              </a:rPr>
              <a:t>每逢佳节倍思亲。</a:t>
            </a:r>
            <a:endParaRPr lang="zh-CN" altLang="en-US" sz="4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68440" y="1653540"/>
            <a:ext cx="1889760" cy="3291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altLang="zh-CN" sz="2800">
                <a:latin typeface="新宋体" panose="02010609030101010101" charset="-122"/>
                <a:ea typeface="新宋体" panose="02010609030101010101" charset="-122"/>
              </a:rPr>
              <a:t>    </a:t>
            </a:r>
            <a:r>
              <a:rPr lang="zh-CN" altLang="en-US" sz="2800">
                <a:latin typeface="新宋体" panose="02010609030101010101" charset="-122"/>
                <a:ea typeface="新宋体" panose="02010609030101010101" charset="-122"/>
              </a:rPr>
              <a:t>我独自一人漂泊在外作异乡之客，每逢佳节到来就更加思念家乡的亲人。</a:t>
            </a:r>
            <a:endParaRPr lang="zh-CN" altLang="en-US" sz="2800"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90795" y="1287780"/>
            <a:ext cx="853440" cy="42354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 b="1">
                <a:latin typeface="楷体" panose="02010609060101010101" charset="-122"/>
                <a:ea typeface="楷体" panose="02010609060101010101" charset="-122"/>
              </a:rPr>
              <a:t>遥知兄弟登高处，</a:t>
            </a:r>
            <a:endParaRPr lang="zh-CN" altLang="en-US" sz="4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69080" y="1287780"/>
            <a:ext cx="853440" cy="4282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 b="1">
                <a:latin typeface="楷体" panose="02010609060101010101" charset="-122"/>
                <a:ea typeface="楷体" panose="02010609060101010101" charset="-122"/>
              </a:rPr>
              <a:t>遍插茱萸</a:t>
            </a:r>
            <a:r>
              <a:rPr lang="zh-CN" altLang="en-US" sz="4400">
                <a:latin typeface="楷体" panose="02010609060101010101" charset="-122"/>
                <a:ea typeface="楷体" panose="02010609060101010101" charset="-122"/>
              </a:rPr>
              <a:t>少一人</a:t>
            </a:r>
            <a:r>
              <a:rPr lang="zh-CN" altLang="en-US" sz="4400" b="1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en-US" altLang="zh-CN" sz="4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89760" y="1607820"/>
            <a:ext cx="1889760" cy="3413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altLang="zh-CN" sz="2800">
                <a:latin typeface="新宋体" panose="02010609030101010101" charset="-122"/>
                <a:ea typeface="新宋体" panose="02010609030101010101" charset="-122"/>
              </a:rPr>
              <a:t>    </a:t>
            </a:r>
            <a:r>
              <a:rPr lang="zh-CN" altLang="en-US" sz="2800">
                <a:latin typeface="新宋体" panose="02010609030101010101" charset="-122"/>
                <a:ea typeface="新宋体" panose="02010609030101010101" charset="-122"/>
              </a:rPr>
              <a:t>远在故乡的兄弟们今天登高时身上都佩上了茱萸，却发现少了一位兄弟。</a:t>
            </a:r>
            <a:endParaRPr lang="zh-CN" altLang="en-US" sz="2800">
              <a:latin typeface="新宋体" panose="02010609030101010101" charset="-122"/>
              <a:ea typeface="新宋体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011680" y="1562100"/>
            <a:ext cx="3657600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 b="1">
                <a:latin typeface="楷体" panose="02010609060101010101" charset="-122"/>
                <a:ea typeface="楷体" panose="02010609060101010101" charset="-122"/>
              </a:rPr>
              <a:t>鸣谢：</a:t>
            </a:r>
            <a:endParaRPr lang="zh-CN" altLang="en-US" sz="60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46960" y="3634740"/>
            <a:ext cx="7955915" cy="11944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/>
              <a:t>        </a:t>
            </a:r>
            <a:r>
              <a:rPr lang="en-US" altLang="zh-CN" sz="4000" b="1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广东省中小学教师信息技术应用能力提升工程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66160" y="2766060"/>
            <a:ext cx="673608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唐代文学研究会常务理事刘学锴先生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WPS 演示</Application>
  <PresentationFormat>宽屏</PresentationFormat>
  <Paragraphs>52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楷体</vt:lpstr>
      <vt:lpstr>新宋体</vt:lpstr>
      <vt:lpstr>Calibri</vt:lpstr>
      <vt:lpstr>微软雅黑</vt:lpstr>
      <vt:lpstr>Calibri Light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upsanyou</dc:creator>
  <cp:lastModifiedBy>upsanyou</cp:lastModifiedBy>
  <cp:revision>18</cp:revision>
  <dcterms:created xsi:type="dcterms:W3CDTF">2016-12-28T11:19:00Z</dcterms:created>
  <dcterms:modified xsi:type="dcterms:W3CDTF">2017-01-01T16:55:35Z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