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258" r:id="rId4"/>
    <p:sldId id="260" r:id="rId6"/>
    <p:sldId id="262" r:id="rId7"/>
    <p:sldId id="263" r:id="rId8"/>
    <p:sldId id="266" r:id="rId9"/>
    <p:sldId id="279" r:id="rId10"/>
    <p:sldId id="280" r:id="rId11"/>
    <p:sldId id="281" r:id="rId12"/>
    <p:sldId id="282" r:id="rId13"/>
    <p:sldId id="283" r:id="rId14"/>
    <p:sldId id="268" r:id="rId15"/>
    <p:sldId id="284" r:id="rId16"/>
    <p:sldId id="270" r:id="rId17"/>
    <p:sldId id="271" r:id="rId18"/>
    <p:sldId id="272" r:id="rId19"/>
    <p:sldId id="273" r:id="rId20"/>
    <p:sldId id="274" r:id="rId21"/>
    <p:sldId id="286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/>
    <p:restoredTop sz="94538"/>
  </p:normalViewPr>
  <p:slideViewPr>
    <p:cSldViewPr showGuides="1">
      <p:cViewPr varScale="1">
        <p:scale>
          <a:sx n="66" d="100"/>
          <a:sy n="66" d="100"/>
        </p:scale>
        <p:origin x="-15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u="none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u="none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532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u="none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2355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3277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3379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3481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3584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3686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2457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r>
              <a:rPr lang="zh-CN" altLang="en-US" dirty="0"/>
              <a:t>。，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2560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2662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2765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2867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2969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3072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u="none" dirty="0"/>
            </a:fld>
            <a:endParaRPr lang="en-US" altLang="zh-CN" sz="1200" u="none" dirty="0"/>
          </a:p>
        </p:txBody>
      </p:sp>
      <p:sp>
        <p:nvSpPr>
          <p:cNvPr id="3174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080" name="Group 3"/>
            <p:cNvGrpSpPr/>
            <p:nvPr/>
          </p:nvGrpSpPr>
          <p:grpSpPr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73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4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3081" name="Group 6"/>
            <p:cNvGrpSpPr/>
            <p:nvPr/>
          </p:nvGrpSpPr>
          <p:grpSpPr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3097" name="Group 7"/>
              <p:cNvGrpSpPr/>
              <p:nvPr/>
            </p:nvGrpSpPr>
            <p:grpSpPr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108" name="Group 8"/>
                <p:cNvGrpSpPr/>
                <p:nvPr/>
              </p:nvGrpSpPr>
              <p:grpSpPr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27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7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3109" name="Group 11"/>
                <p:cNvGrpSpPr/>
                <p:nvPr/>
              </p:nvGrpSpPr>
              <p:grpSpPr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110" name="Group 12"/>
                  <p:cNvGrpSpPr/>
                  <p:nvPr/>
                </p:nvGrpSpPr>
                <p:grpSpPr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269" name="Freeform 13"/>
                    <p:cNvSpPr/>
                    <p:nvPr/>
                  </p:nvSpPr>
                  <p:spPr bwMode="hidden">
                    <a:xfrm rot="2711884">
                      <a:off x="2765" y="2237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70" name="Freeform 14"/>
                    <p:cNvSpPr/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11" name="Group 15"/>
                  <p:cNvGrpSpPr/>
                  <p:nvPr/>
                </p:nvGrpSpPr>
                <p:grpSpPr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267" name="Freeform 16"/>
                    <p:cNvSpPr/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68" name="Freeform 17"/>
                    <p:cNvSpPr/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12" name="Group 18"/>
                  <p:cNvGrpSpPr/>
                  <p:nvPr/>
                </p:nvGrpSpPr>
                <p:grpSpPr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265" name="Freeform 19"/>
                    <p:cNvSpPr/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66" name="Freeform 20"/>
                    <p:cNvSpPr/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13" name="Group 21"/>
                  <p:cNvGrpSpPr/>
                  <p:nvPr/>
                </p:nvGrpSpPr>
                <p:grpSpPr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63" name="Freeform 22"/>
                    <p:cNvSpPr/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64" name="Freeform 23"/>
                    <p:cNvSpPr/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14" name="Group 24"/>
                  <p:cNvGrpSpPr/>
                  <p:nvPr/>
                </p:nvGrpSpPr>
                <p:grpSpPr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261" name="Freeform 25"/>
                    <p:cNvSpPr/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62" name="Freeform 26"/>
                    <p:cNvSpPr/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15" name="Group 27"/>
                  <p:cNvGrpSpPr/>
                  <p:nvPr/>
                </p:nvGrpSpPr>
                <p:grpSpPr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259" name="Freeform 28"/>
                    <p:cNvSpPr/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60" name="Freeform 29"/>
                    <p:cNvSpPr/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16" name="Group 30"/>
                  <p:cNvGrpSpPr/>
                  <p:nvPr/>
                </p:nvGrpSpPr>
                <p:grpSpPr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257" name="Freeform 31"/>
                    <p:cNvSpPr/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58" name="Freeform 32"/>
                    <p:cNvSpPr/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17" name="Group 33"/>
                  <p:cNvGrpSpPr/>
                  <p:nvPr/>
                </p:nvGrpSpPr>
                <p:grpSpPr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55" name="Freeform 34"/>
                    <p:cNvSpPr/>
                    <p:nvPr/>
                  </p:nvSpPr>
                  <p:spPr bwMode="hidden">
                    <a:xfrm rot="18888116" flipH="1">
                      <a:off x="876" y="2359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56" name="Freeform 35"/>
                    <p:cNvSpPr/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18" name="Group 36"/>
                  <p:cNvGrpSpPr/>
                  <p:nvPr/>
                </p:nvGrpSpPr>
                <p:grpSpPr>
                  <a:xfrm>
                    <a:off x="69" y="2168"/>
                    <a:ext cx="2462" cy="1333"/>
                    <a:chOff x="-5" y="2196"/>
                    <a:chExt cx="2462" cy="1333"/>
                  </a:xfrm>
                </p:grpSpPr>
                <p:sp>
                  <p:nvSpPr>
                    <p:cNvPr id="253" name="Freeform 37"/>
                    <p:cNvSpPr/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54" name="Freeform 38"/>
                    <p:cNvSpPr/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19" name="Group 39"/>
                  <p:cNvGrpSpPr/>
                  <p:nvPr/>
                </p:nvGrpSpPr>
                <p:grpSpPr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251" name="Freeform 40"/>
                    <p:cNvSpPr/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52" name="Freeform 41"/>
                    <p:cNvSpPr/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0" name="Group 42"/>
                  <p:cNvGrpSpPr/>
                  <p:nvPr/>
                </p:nvGrpSpPr>
                <p:grpSpPr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249" name="Freeform 43"/>
                    <p:cNvSpPr/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50" name="Freeform 44"/>
                    <p:cNvSpPr/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1" name="Group 45"/>
                  <p:cNvGrpSpPr/>
                  <p:nvPr/>
                </p:nvGrpSpPr>
                <p:grpSpPr>
                  <a:xfrm>
                    <a:off x="97" y="1563"/>
                    <a:ext cx="2340" cy="656"/>
                    <a:chOff x="23" y="1591"/>
                    <a:chExt cx="2340" cy="656"/>
                  </a:xfrm>
                </p:grpSpPr>
                <p:sp>
                  <p:nvSpPr>
                    <p:cNvPr id="247" name="Freeform 46"/>
                    <p:cNvSpPr/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48" name="Freeform 47"/>
                    <p:cNvSpPr/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2" name="Group 48"/>
                  <p:cNvGrpSpPr/>
                  <p:nvPr/>
                </p:nvGrpSpPr>
                <p:grpSpPr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245" name="Freeform 49"/>
                    <p:cNvSpPr/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46" name="Freeform 50"/>
                    <p:cNvSpPr/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3" name="Group 51"/>
                  <p:cNvGrpSpPr/>
                  <p:nvPr/>
                </p:nvGrpSpPr>
                <p:grpSpPr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43" name="Freeform 52"/>
                    <p:cNvSpPr/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44" name="Freeform 53"/>
                    <p:cNvSpPr/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4" name="Group 54"/>
                  <p:cNvGrpSpPr/>
                  <p:nvPr/>
                </p:nvGrpSpPr>
                <p:grpSpPr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241" name="Freeform 55"/>
                    <p:cNvSpPr/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42" name="Freeform 56"/>
                    <p:cNvSpPr/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5" name="Group 57"/>
                  <p:cNvGrpSpPr/>
                  <p:nvPr/>
                </p:nvGrpSpPr>
                <p:grpSpPr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239" name="Freeform 58"/>
                    <p:cNvSpPr/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40" name="Freeform 59"/>
                    <p:cNvSpPr/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6" name="Group 60"/>
                  <p:cNvGrpSpPr/>
                  <p:nvPr/>
                </p:nvGrpSpPr>
                <p:grpSpPr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37" name="Freeform 61"/>
                    <p:cNvSpPr/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38" name="Freeform 62"/>
                    <p:cNvSpPr/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7" name="Group 63"/>
                  <p:cNvGrpSpPr/>
                  <p:nvPr/>
                </p:nvGrpSpPr>
                <p:grpSpPr>
                  <a:xfrm>
                    <a:off x="1707" y="75"/>
                    <a:ext cx="778" cy="1514"/>
                    <a:chOff x="1633" y="103"/>
                    <a:chExt cx="778" cy="1514"/>
                  </a:xfrm>
                </p:grpSpPr>
                <p:sp>
                  <p:nvSpPr>
                    <p:cNvPr id="235" name="Freeform 64"/>
                    <p:cNvSpPr/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36" name="Freeform 65"/>
                    <p:cNvSpPr/>
                    <p:nvPr/>
                  </p:nvSpPr>
                  <p:spPr bwMode="hidden">
                    <a:xfrm rot="3473776" flipH="1">
                      <a:off x="1507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8" name="Group 66"/>
                  <p:cNvGrpSpPr/>
                  <p:nvPr/>
                </p:nvGrpSpPr>
                <p:grpSpPr>
                  <a:xfrm>
                    <a:off x="2009" y="0"/>
                    <a:ext cx="635" cy="1535"/>
                    <a:chOff x="1935" y="28"/>
                    <a:chExt cx="635" cy="1535"/>
                  </a:xfrm>
                </p:grpSpPr>
                <p:sp>
                  <p:nvSpPr>
                    <p:cNvPr id="233" name="Freeform 67"/>
                    <p:cNvSpPr/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34" name="Freeform 68"/>
                    <p:cNvSpPr/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29" name="Group 69"/>
                  <p:cNvGrpSpPr/>
                  <p:nvPr/>
                </p:nvGrpSpPr>
                <p:grpSpPr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231" name="Freeform 70"/>
                    <p:cNvSpPr/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32" name="Freeform 71"/>
                    <p:cNvSpPr/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30" name="Group 72"/>
                  <p:cNvGrpSpPr/>
                  <p:nvPr/>
                </p:nvGrpSpPr>
                <p:grpSpPr>
                  <a:xfrm>
                    <a:off x="2757" y="417"/>
                    <a:ext cx="1782" cy="717"/>
                    <a:chOff x="2683" y="445"/>
                    <a:chExt cx="1782" cy="717"/>
                  </a:xfrm>
                </p:grpSpPr>
                <p:sp>
                  <p:nvSpPr>
                    <p:cNvPr id="229" name="Freeform 73"/>
                    <p:cNvSpPr/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30" name="Freeform 74"/>
                    <p:cNvSpPr/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194" name="Freeform 75"/>
                  <p:cNvSpPr/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95" name="Freeform 76"/>
                  <p:cNvSpPr/>
                  <p:nvPr/>
                </p:nvSpPr>
                <p:spPr bwMode="hidden">
                  <a:xfrm rot="4578755" flipH="1">
                    <a:off x="2199" y="197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grpSp>
                <p:nvGrpSpPr>
                  <p:cNvPr id="3133" name="Group 77"/>
                  <p:cNvGrpSpPr/>
                  <p:nvPr/>
                </p:nvGrpSpPr>
                <p:grpSpPr>
                  <a:xfrm>
                    <a:off x="2874" y="13"/>
                    <a:ext cx="639" cy="1520"/>
                    <a:chOff x="2800" y="41"/>
                    <a:chExt cx="639" cy="1520"/>
                  </a:xfrm>
                </p:grpSpPr>
                <p:sp>
                  <p:nvSpPr>
                    <p:cNvPr id="227" name="Freeform 78"/>
                    <p:cNvSpPr/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28" name="Freeform 79"/>
                    <p:cNvSpPr/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34" name="Group 80"/>
                  <p:cNvGrpSpPr/>
                  <p:nvPr/>
                </p:nvGrpSpPr>
                <p:grpSpPr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225" name="Freeform 81"/>
                    <p:cNvSpPr/>
                    <p:nvPr/>
                  </p:nvSpPr>
                  <p:spPr bwMode="hidden">
                    <a:xfrm rot="-2777260">
                      <a:off x="2493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26" name="Freeform 82"/>
                    <p:cNvSpPr/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35" name="Group 83"/>
                  <p:cNvGrpSpPr/>
                  <p:nvPr/>
                </p:nvGrpSpPr>
                <p:grpSpPr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223" name="Freeform 84"/>
                    <p:cNvSpPr/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24" name="Freeform 85"/>
                    <p:cNvSpPr/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36" name="Group 86"/>
                  <p:cNvGrpSpPr/>
                  <p:nvPr/>
                </p:nvGrpSpPr>
                <p:grpSpPr>
                  <a:xfrm>
                    <a:off x="1017" y="1741"/>
                    <a:ext cx="1084" cy="2449"/>
                    <a:chOff x="943" y="1769"/>
                    <a:chExt cx="1084" cy="2449"/>
                  </a:xfrm>
                </p:grpSpPr>
                <p:sp>
                  <p:nvSpPr>
                    <p:cNvPr id="221" name="Freeform 87"/>
                    <p:cNvSpPr/>
                    <p:nvPr/>
                  </p:nvSpPr>
                  <p:spPr bwMode="hidden">
                    <a:xfrm rot="18335692" flipH="1">
                      <a:off x="1010" y="2476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22" name="Freeform 88"/>
                    <p:cNvSpPr/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37" name="Group 89"/>
                  <p:cNvGrpSpPr/>
                  <p:nvPr/>
                </p:nvGrpSpPr>
                <p:grpSpPr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219" name="Freeform 90"/>
                    <p:cNvSpPr/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20" name="Freeform 91"/>
                    <p:cNvSpPr/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38" name="Group 92"/>
                  <p:cNvGrpSpPr/>
                  <p:nvPr/>
                </p:nvGrpSpPr>
                <p:grpSpPr>
                  <a:xfrm rot="88588">
                    <a:off x="2060" y="1961"/>
                    <a:ext cx="460" cy="2329"/>
                    <a:chOff x="1954" y="1989"/>
                    <a:chExt cx="493" cy="2604"/>
                  </a:xfrm>
                </p:grpSpPr>
                <p:sp>
                  <p:nvSpPr>
                    <p:cNvPr id="217" name="Freeform 93"/>
                    <p:cNvSpPr/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18" name="Freeform 94"/>
                    <p:cNvSpPr/>
                    <p:nvPr/>
                  </p:nvSpPr>
                  <p:spPr bwMode="hidden">
                    <a:xfrm rot="16782062" flipH="1">
                      <a:off x="1732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39" name="Group 95"/>
                  <p:cNvGrpSpPr/>
                  <p:nvPr/>
                </p:nvGrpSpPr>
                <p:grpSpPr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215" name="Freeform 96"/>
                    <p:cNvSpPr/>
                    <p:nvPr/>
                  </p:nvSpPr>
                  <p:spPr bwMode="hidden">
                    <a:xfrm rot="3144576">
                      <a:off x="2628" y="2424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16" name="Freeform 97"/>
                    <p:cNvSpPr/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40" name="Group 98"/>
                  <p:cNvGrpSpPr/>
                  <p:nvPr/>
                </p:nvGrpSpPr>
                <p:grpSpPr>
                  <a:xfrm>
                    <a:off x="3255" y="1839"/>
                    <a:ext cx="882" cy="2424"/>
                    <a:chOff x="3181" y="1867"/>
                    <a:chExt cx="882" cy="2424"/>
                  </a:xfrm>
                </p:grpSpPr>
                <p:sp>
                  <p:nvSpPr>
                    <p:cNvPr id="213" name="Freeform 99"/>
                    <p:cNvSpPr/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14" name="Freeform 100"/>
                    <p:cNvSpPr/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41" name="Group 101"/>
                  <p:cNvGrpSpPr/>
                  <p:nvPr/>
                </p:nvGrpSpPr>
                <p:grpSpPr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211" name="Freeform 102"/>
                    <p:cNvSpPr/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12" name="Freeform 103"/>
                    <p:cNvSpPr/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42" name="Group 104"/>
                  <p:cNvGrpSpPr/>
                  <p:nvPr/>
                </p:nvGrpSpPr>
                <p:grpSpPr>
                  <a:xfrm>
                    <a:off x="2893" y="2072"/>
                    <a:ext cx="404" cy="2220"/>
                    <a:chOff x="2819" y="2100"/>
                    <a:chExt cx="404" cy="2220"/>
                  </a:xfrm>
                </p:grpSpPr>
                <p:sp>
                  <p:nvSpPr>
                    <p:cNvPr id="209" name="Freeform 105"/>
                    <p:cNvSpPr/>
                    <p:nvPr/>
                  </p:nvSpPr>
                  <p:spPr bwMode="hidden">
                    <a:xfrm rot="4898956">
                      <a:off x="2207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10" name="Freeform 106"/>
                    <p:cNvSpPr/>
                    <p:nvPr/>
                  </p:nvSpPr>
                  <p:spPr bwMode="hidden">
                    <a:xfrm rot="4898956">
                      <a:off x="2636" y="3733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143" name="Group 107"/>
                  <p:cNvGrpSpPr/>
                  <p:nvPr/>
                </p:nvGrpSpPr>
                <p:grpSpPr>
                  <a:xfrm>
                    <a:off x="2372" y="2107"/>
                    <a:ext cx="427" cy="2185"/>
                    <a:chOff x="2287" y="2135"/>
                    <a:chExt cx="427" cy="2185"/>
                  </a:xfrm>
                </p:grpSpPr>
                <p:sp>
                  <p:nvSpPr>
                    <p:cNvPr id="207" name="Freeform 108"/>
                    <p:cNvSpPr/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  <p:sp>
                  <p:nvSpPr>
                    <p:cNvPr id="208" name="Freeform 109"/>
                    <p:cNvSpPr/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sng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098" name="Group 110"/>
              <p:cNvGrpSpPr/>
              <p:nvPr/>
            </p:nvGrpSpPr>
            <p:grpSpPr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3099" name="Group 111"/>
                <p:cNvGrpSpPr/>
                <p:nvPr/>
              </p:nvGrpSpPr>
              <p:grpSpPr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164" name="Arc 112"/>
                  <p:cNvSpPr/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65" name="Arc 113"/>
                  <p:cNvSpPr/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66" name="Arc 114"/>
                  <p:cNvSpPr/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67" name="Arc 115"/>
                  <p:cNvSpPr/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68" name="Arc 116"/>
                  <p:cNvSpPr/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69" name="Arc 117"/>
                  <p:cNvSpPr/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70" name="Freeform 118"/>
                  <p:cNvSpPr/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163" name="Freeform 119"/>
                <p:cNvSpPr/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sng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3082" name="Group 120"/>
            <p:cNvGrpSpPr/>
            <p:nvPr/>
          </p:nvGrpSpPr>
          <p:grpSpPr>
            <a:xfrm>
              <a:off x="1476" y="452"/>
              <a:ext cx="4040" cy="2966"/>
              <a:chOff x="210" y="337"/>
              <a:chExt cx="5198" cy="3818"/>
            </a:xfrm>
          </p:grpSpPr>
          <p:sp>
            <p:nvSpPr>
              <p:cNvPr id="146" name="Freeform 121"/>
              <p:cNvSpPr/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7" name="Arc 122"/>
              <p:cNvSpPr/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8" name="Arc 123"/>
              <p:cNvSpPr/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9" name="Arc 124"/>
              <p:cNvSpPr/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0" name="Arc 125"/>
              <p:cNvSpPr/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1" name="Arc 126"/>
              <p:cNvSpPr/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2" name="Freeform 127"/>
              <p:cNvSpPr/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3" name="Freeform 128"/>
              <p:cNvSpPr/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4" name="Freeform 129"/>
              <p:cNvSpPr/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5" name="Freeform 130"/>
              <p:cNvSpPr/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6" name="Freeform 131"/>
              <p:cNvSpPr/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7" name="Freeform 132"/>
              <p:cNvSpPr/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8" name="Freeform 133"/>
              <p:cNvSpPr/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9" name="Freeform 134"/>
              <p:cNvSpPr/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10560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560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75" name="Rectangle 13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6" name="Rectangle 1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7" name="Rectangle 1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sz="1400" dirty="0">
                <a:latin typeface="Arial Black" panose="020B0A04020102020204" pitchFamily="34" charset="0"/>
              </a:rPr>
            </a:fld>
            <a:endParaRPr lang="en-US" altLang="zh-CN" sz="14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u="none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u="none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fld id="{9A0DB2DC-4C9A-4742-B13C-FB6460FD3503}" type="slidenum">
              <a:rPr lang="en-US" altLang="zh-CN" sz="1400" u="none" dirty="0"/>
            </a:fld>
            <a:endParaRPr lang="en-US" altLang="zh-CN" sz="1400" u="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Group 2"/>
          <p:cNvGrpSpPr/>
          <p:nvPr/>
        </p:nvGrpSpPr>
        <p:grpSpPr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/>
            <p:nvPr/>
          </p:nvGrpSpPr>
          <p:grpSpPr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04452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45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57" name="Group 6"/>
            <p:cNvGrpSpPr/>
            <p:nvPr/>
          </p:nvGrpSpPr>
          <p:grpSpPr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04455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456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58" name="Group 9"/>
            <p:cNvGrpSpPr/>
            <p:nvPr/>
          </p:nvGrpSpPr>
          <p:grpSpPr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0445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45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59" name="Group 12"/>
            <p:cNvGrpSpPr/>
            <p:nvPr/>
          </p:nvGrpSpPr>
          <p:grpSpPr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/>
              <p:nvPr/>
            </p:nvGrpSpPr>
            <p:grpSpPr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0446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sng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46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sng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2061" name="Group 16"/>
              <p:cNvGrpSpPr/>
              <p:nvPr/>
            </p:nvGrpSpPr>
            <p:grpSpPr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/>
                <p:nvPr/>
              </p:nvGrpSpPr>
              <p:grpSpPr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04466" name="Freeform 18"/>
                  <p:cNvSpPr/>
                  <p:nvPr/>
                </p:nvSpPr>
                <p:spPr bwMode="hidden">
                  <a:xfrm rot="2711884">
                    <a:off x="2767" y="2236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67" name="Freeform 19"/>
                  <p:cNvSpPr/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5" name="Group 20"/>
                <p:cNvGrpSpPr/>
                <p:nvPr/>
              </p:nvGrpSpPr>
              <p:grpSpPr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04469" name="Freeform 21"/>
                  <p:cNvSpPr/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70" name="Freeform 22"/>
                  <p:cNvSpPr/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6" name="Group 23"/>
                <p:cNvGrpSpPr/>
                <p:nvPr/>
              </p:nvGrpSpPr>
              <p:grpSpPr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04472" name="Freeform 24"/>
                  <p:cNvSpPr/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73" name="Freeform 25"/>
                  <p:cNvSpPr/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7" name="Group 26"/>
                <p:cNvGrpSpPr/>
                <p:nvPr/>
              </p:nvGrpSpPr>
              <p:grpSpPr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04475" name="Freeform 27"/>
                  <p:cNvSpPr/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76" name="Freeform 28"/>
                  <p:cNvSpPr/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8" name="Group 29"/>
                <p:cNvGrpSpPr/>
                <p:nvPr/>
              </p:nvGrpSpPr>
              <p:grpSpPr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04478" name="Freeform 30"/>
                  <p:cNvSpPr/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79" name="Freeform 31"/>
                  <p:cNvSpPr/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9" name="Group 32"/>
                <p:cNvGrpSpPr/>
                <p:nvPr/>
              </p:nvGrpSpPr>
              <p:grpSpPr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04481" name="Freeform 33"/>
                  <p:cNvSpPr/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82" name="Freeform 34"/>
                  <p:cNvSpPr/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0" name="Group 35"/>
                <p:cNvGrpSpPr/>
                <p:nvPr/>
              </p:nvGrpSpPr>
              <p:grpSpPr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04484" name="Freeform 36"/>
                  <p:cNvSpPr/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85" name="Freeform 37"/>
                  <p:cNvSpPr/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1" name="Group 38"/>
                <p:cNvGrpSpPr/>
                <p:nvPr/>
              </p:nvGrpSpPr>
              <p:grpSpPr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04487" name="Freeform 39"/>
                  <p:cNvSpPr/>
                  <p:nvPr/>
                </p:nvSpPr>
                <p:spPr bwMode="hidden">
                  <a:xfrm rot="18888116" flipH="1">
                    <a:off x="876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88" name="Freeform 40"/>
                  <p:cNvSpPr/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2" name="Group 41"/>
                <p:cNvGrpSpPr/>
                <p:nvPr/>
              </p:nvGrpSpPr>
              <p:grpSpPr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04490" name="Freeform 42"/>
                  <p:cNvSpPr/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91" name="Freeform 43"/>
                  <p:cNvSpPr/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3" name="Group 44"/>
                <p:cNvGrpSpPr/>
                <p:nvPr/>
              </p:nvGrpSpPr>
              <p:grpSpPr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04493" name="Freeform 45"/>
                  <p:cNvSpPr/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94" name="Freeform 46"/>
                  <p:cNvSpPr/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4" name="Group 47"/>
                <p:cNvGrpSpPr/>
                <p:nvPr/>
              </p:nvGrpSpPr>
              <p:grpSpPr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04496" name="Freeform 48"/>
                  <p:cNvSpPr/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497" name="Freeform 49"/>
                  <p:cNvSpPr/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5" name="Group 50"/>
                <p:cNvGrpSpPr/>
                <p:nvPr/>
              </p:nvGrpSpPr>
              <p:grpSpPr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04499" name="Freeform 51"/>
                  <p:cNvSpPr/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00" name="Freeform 52"/>
                  <p:cNvSpPr/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6" name="Group 53"/>
                <p:cNvGrpSpPr/>
                <p:nvPr/>
              </p:nvGrpSpPr>
              <p:grpSpPr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04502" name="Freeform 54"/>
                  <p:cNvSpPr/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03" name="Freeform 55"/>
                  <p:cNvSpPr/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7" name="Group 56"/>
                <p:cNvGrpSpPr/>
                <p:nvPr/>
              </p:nvGrpSpPr>
              <p:grpSpPr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04505" name="Freeform 57"/>
                  <p:cNvSpPr/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06" name="Freeform 58"/>
                  <p:cNvSpPr/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8" name="Group 59"/>
                <p:cNvGrpSpPr/>
                <p:nvPr/>
              </p:nvGrpSpPr>
              <p:grpSpPr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04508" name="Freeform 60"/>
                  <p:cNvSpPr/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09" name="Freeform 61"/>
                  <p:cNvSpPr/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9" name="Group 62"/>
                <p:cNvGrpSpPr/>
                <p:nvPr/>
              </p:nvGrpSpPr>
              <p:grpSpPr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04511" name="Freeform 63"/>
                  <p:cNvSpPr/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12" name="Freeform 64"/>
                  <p:cNvSpPr/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0" name="Group 65"/>
                <p:cNvGrpSpPr/>
                <p:nvPr/>
              </p:nvGrpSpPr>
              <p:grpSpPr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04514" name="Freeform 66"/>
                  <p:cNvSpPr/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15" name="Freeform 67"/>
                  <p:cNvSpPr/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1" name="Group 68"/>
                <p:cNvGrpSpPr/>
                <p:nvPr/>
              </p:nvGrpSpPr>
              <p:grpSpPr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04517" name="Freeform 69"/>
                  <p:cNvSpPr/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18" name="Freeform 70"/>
                  <p:cNvSpPr/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2" name="Group 71"/>
                <p:cNvGrpSpPr/>
                <p:nvPr/>
              </p:nvGrpSpPr>
              <p:grpSpPr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04520" name="Freeform 72"/>
                  <p:cNvSpPr/>
                  <p:nvPr/>
                </p:nvSpPr>
                <p:spPr bwMode="hidden">
                  <a:xfrm rot="4126480" flipH="1">
                    <a:off x="1933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21" name="Freeform 73"/>
                  <p:cNvSpPr/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3" name="Group 74"/>
                <p:cNvGrpSpPr/>
                <p:nvPr/>
              </p:nvGrpSpPr>
              <p:grpSpPr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04523" name="Freeform 75"/>
                  <p:cNvSpPr/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24" name="Freeform 76"/>
                  <p:cNvSpPr/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4" name="Group 77"/>
                <p:cNvGrpSpPr/>
                <p:nvPr/>
              </p:nvGrpSpPr>
              <p:grpSpPr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04526" name="Freeform 78"/>
                  <p:cNvSpPr/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27" name="Freeform 79"/>
                  <p:cNvSpPr/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104528" name="Freeform 80"/>
                <p:cNvSpPr/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sng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529" name="Freeform 81"/>
                <p:cNvSpPr/>
                <p:nvPr/>
              </p:nvSpPr>
              <p:spPr bwMode="hidden">
                <a:xfrm rot="4578755" flipH="1">
                  <a:off x="3977" y="78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sng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grpSp>
              <p:nvGrpSpPr>
                <p:cNvPr id="2107" name="Group 82"/>
                <p:cNvGrpSpPr/>
                <p:nvPr/>
              </p:nvGrpSpPr>
              <p:grpSpPr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04531" name="Freeform 83"/>
                  <p:cNvSpPr/>
                  <p:nvPr/>
                </p:nvSpPr>
                <p:spPr bwMode="hidden">
                  <a:xfrm rot="-3857755">
                    <a:off x="2363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32" name="Freeform 84"/>
                  <p:cNvSpPr/>
                  <p:nvPr/>
                </p:nvSpPr>
                <p:spPr bwMode="hidden">
                  <a:xfrm rot="-3857755">
                    <a:off x="3012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8" name="Group 85"/>
                <p:cNvGrpSpPr/>
                <p:nvPr/>
              </p:nvGrpSpPr>
              <p:grpSpPr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04534" name="Freeform 86"/>
                  <p:cNvSpPr/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35" name="Freeform 87"/>
                  <p:cNvSpPr/>
                  <p:nvPr/>
                </p:nvSpPr>
                <p:spPr bwMode="hidden">
                  <a:xfrm rot="-2777260">
                    <a:off x="3432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9" name="Group 88"/>
                <p:cNvGrpSpPr/>
                <p:nvPr/>
              </p:nvGrpSpPr>
              <p:grpSpPr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04537" name="Freeform 89"/>
                  <p:cNvSpPr/>
                  <p:nvPr/>
                </p:nvSpPr>
                <p:spPr bwMode="hidden">
                  <a:xfrm rot="-4903748">
                    <a:off x="2297" y="960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38" name="Freeform 90"/>
                  <p:cNvSpPr/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0" name="Group 91"/>
                <p:cNvGrpSpPr/>
                <p:nvPr/>
              </p:nvGrpSpPr>
              <p:grpSpPr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04540" name="Freeform 92"/>
                  <p:cNvSpPr/>
                  <p:nvPr/>
                </p:nvSpPr>
                <p:spPr bwMode="hidden">
                  <a:xfrm rot="18335692" flipH="1">
                    <a:off x="1009" y="2475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41" name="Freeform 93"/>
                  <p:cNvSpPr/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1" name="Group 94"/>
                <p:cNvGrpSpPr/>
                <p:nvPr/>
              </p:nvGrpSpPr>
              <p:grpSpPr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04543" name="Freeform 95"/>
                  <p:cNvSpPr/>
                  <p:nvPr/>
                </p:nvSpPr>
                <p:spPr bwMode="hidden">
                  <a:xfrm rot="17542885" flipH="1">
                    <a:off x="1268" y="2578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44" name="Freeform 96"/>
                  <p:cNvSpPr/>
                  <p:nvPr/>
                </p:nvSpPr>
                <p:spPr bwMode="hidden">
                  <a:xfrm rot="17542885" flipH="1">
                    <a:off x="1274" y="3636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2" name="Group 97"/>
                <p:cNvGrpSpPr/>
                <p:nvPr/>
              </p:nvGrpSpPr>
              <p:grpSpPr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04546" name="Freeform 98"/>
                  <p:cNvSpPr/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47" name="Freeform 99"/>
                  <p:cNvSpPr/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3" name="Group 100"/>
                <p:cNvGrpSpPr/>
                <p:nvPr/>
              </p:nvGrpSpPr>
              <p:grpSpPr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04549" name="Freeform 101"/>
                  <p:cNvSpPr/>
                  <p:nvPr/>
                </p:nvSpPr>
                <p:spPr bwMode="hidden">
                  <a:xfrm rot="3144576">
                    <a:off x="2628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50" name="Freeform 102"/>
                  <p:cNvSpPr/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4" name="Group 103"/>
                <p:cNvGrpSpPr/>
                <p:nvPr/>
              </p:nvGrpSpPr>
              <p:grpSpPr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04552" name="Freeform 104"/>
                  <p:cNvSpPr/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53" name="Freeform 105"/>
                  <p:cNvSpPr/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5" name="Group 106"/>
                <p:cNvGrpSpPr/>
                <p:nvPr/>
              </p:nvGrpSpPr>
              <p:grpSpPr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4555" name="Freeform 107"/>
                  <p:cNvSpPr/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56" name="Freeform 108"/>
                  <p:cNvSpPr/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6" name="Group 109"/>
                <p:cNvGrpSpPr/>
                <p:nvPr/>
              </p:nvGrpSpPr>
              <p:grpSpPr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4558" name="Freeform 110"/>
                  <p:cNvSpPr/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59" name="Freeform 111"/>
                  <p:cNvSpPr/>
                  <p:nvPr/>
                </p:nvSpPr>
                <p:spPr bwMode="hidden">
                  <a:xfrm rot="4898956">
                    <a:off x="2638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7" name="Group 112"/>
                <p:cNvGrpSpPr/>
                <p:nvPr/>
              </p:nvGrpSpPr>
              <p:grpSpPr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4561" name="Freeform 113"/>
                  <p:cNvSpPr/>
                  <p:nvPr/>
                </p:nvSpPr>
                <p:spPr bwMode="hidden">
                  <a:xfrm rot="5755659">
                    <a:off x="1903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562" name="Freeform 114"/>
                  <p:cNvSpPr/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sng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</p:grpSp>
          <p:sp>
            <p:nvSpPr>
              <p:cNvPr id="104563" name="Freeform 115"/>
              <p:cNvSpPr/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64" name="Arc 116"/>
              <p:cNvSpPr/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65" name="Arc 117"/>
              <p:cNvSpPr/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66" name="Arc 118"/>
              <p:cNvSpPr/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67" name="Arc 119"/>
              <p:cNvSpPr/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68" name="Arc 120"/>
              <p:cNvSpPr/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69" name="Arc 121"/>
              <p:cNvSpPr/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0" name="Arc 122"/>
              <p:cNvSpPr/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1" name="Arc 123"/>
              <p:cNvSpPr/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2" name="Freeform 124"/>
              <p:cNvSpPr/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3" name="Freeform 125"/>
              <p:cNvSpPr/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4" name="Arc 126"/>
              <p:cNvSpPr/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5" name="Arc 127"/>
              <p:cNvSpPr/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6" name="Arc 128"/>
              <p:cNvSpPr/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7" name="Freeform 129"/>
              <p:cNvSpPr/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8" name="Freeform 130"/>
              <p:cNvSpPr/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79" name="Freeform 131"/>
              <p:cNvSpPr/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80" name="Freeform 132"/>
              <p:cNvSpPr/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81" name="Freeform 133"/>
              <p:cNvSpPr/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82" name="Freeform 134"/>
              <p:cNvSpPr/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83" name="Freeform 135"/>
              <p:cNvSpPr/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4584" name="Freeform 136"/>
              <p:cNvSpPr/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sng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051" name="Rectangle 13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2" name="Rectangle 13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58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u="none" smtClean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58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u="none" smtClean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58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fld id="{9A0DB2DC-4C9A-4742-B13C-FB6460FD3503}" type="slidenum">
              <a:rPr lang="en-US" altLang="zh-CN" sz="1400" u="none" dirty="0">
                <a:latin typeface="Arial Black" panose="020B0A04020102020204" pitchFamily="34" charset="0"/>
              </a:rPr>
            </a:fld>
            <a:endParaRPr lang="en-US" altLang="zh-CN" sz="1400" u="none" dirty="0">
              <a:latin typeface="Arial Black" panose="020B0A040201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6.GIF"/><Relationship Id="rId1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5.jpe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图片 11" descr="60917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灯片编号占位符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4100" name="WordArt 4"/>
          <p:cNvSpPr>
            <a:spLocks noTextEdit="1"/>
          </p:cNvSpPr>
          <p:nvPr/>
        </p:nvSpPr>
        <p:spPr>
          <a:xfrm>
            <a:off x="323850" y="5300663"/>
            <a:ext cx="5257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endParaRPr lang="zh-CN" altLang="en-US" sz="3600" u="sng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14313" y="1295400"/>
            <a:ext cx="6858000" cy="1981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18.1.1</a:t>
            </a:r>
            <a:r>
              <a:rPr kumimoji="1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平行四边形的性质</a:t>
            </a:r>
            <a:endParaRPr kumimoji="1" lang="en-US" altLang="zh-CN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陈文先</a:t>
            </a:r>
            <a:endParaRPr kumimoji="1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315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FF0000"/>
                </a:solidFill>
              </a:rPr>
              <a:t>典型例析（三）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/>
          </p:cNvSpPr>
          <p:nvPr>
            <p:ph idx="1"/>
          </p:nvPr>
        </p:nvSpPr>
        <p:spPr>
          <a:xfrm>
            <a:off x="1187450" y="1844675"/>
            <a:ext cx="2597150" cy="763588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dirty="0"/>
              <a:t>例：如图在</a:t>
            </a:r>
            <a:endParaRPr lang="zh-CN" altLang="en-US" dirty="0"/>
          </a:p>
        </p:txBody>
      </p:sp>
      <p:grpSp>
        <p:nvGrpSpPr>
          <p:cNvPr id="13317" name="Group 4"/>
          <p:cNvGrpSpPr/>
          <p:nvPr/>
        </p:nvGrpSpPr>
        <p:grpSpPr>
          <a:xfrm>
            <a:off x="3419475" y="1844675"/>
            <a:ext cx="2160588" cy="576263"/>
            <a:chOff x="2154" y="1298"/>
            <a:chExt cx="1361" cy="363"/>
          </a:xfrm>
        </p:grpSpPr>
        <p:sp>
          <p:nvSpPr>
            <p:cNvPr id="13349" name="AutoShape 5"/>
            <p:cNvSpPr/>
            <p:nvPr/>
          </p:nvSpPr>
          <p:spPr>
            <a:xfrm>
              <a:off x="2154" y="1389"/>
              <a:ext cx="181" cy="136"/>
            </a:xfrm>
            <a:prstGeom prst="parallelogram">
              <a:avLst>
                <a:gd name="adj" fmla="val 33272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50" name="Rectangle 6"/>
            <p:cNvSpPr/>
            <p:nvPr/>
          </p:nvSpPr>
          <p:spPr>
            <a:xfrm>
              <a:off x="2290" y="1298"/>
              <a:ext cx="1225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32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32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中</a:t>
              </a:r>
              <a:endPara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7831" name="Rectangle 7"/>
          <p:cNvSpPr/>
          <p:nvPr/>
        </p:nvSpPr>
        <p:spPr>
          <a:xfrm>
            <a:off x="323850" y="2349500"/>
            <a:ext cx="2376488" cy="5762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基础知识：</a:t>
            </a:r>
            <a:endParaRPr lang="zh-CN" altLang="en-US" sz="32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32" name="Rectangle 8"/>
          <p:cNvSpPr/>
          <p:nvPr/>
        </p:nvSpPr>
        <p:spPr>
          <a:xfrm>
            <a:off x="323850" y="2852738"/>
            <a:ext cx="3673475" cy="5762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、若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AB=2㎝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BC=4 ㎝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3851275" y="2852738"/>
            <a:ext cx="4176713" cy="576262"/>
            <a:chOff x="385" y="2069"/>
            <a:chExt cx="3525" cy="363"/>
          </a:xfrm>
        </p:grpSpPr>
        <p:sp>
          <p:nvSpPr>
            <p:cNvPr id="13346" name="Text Box 10"/>
            <p:cNvSpPr txBox="1"/>
            <p:nvPr/>
          </p:nvSpPr>
          <p:spPr>
            <a:xfrm>
              <a:off x="385" y="2069"/>
              <a:ext cx="41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则</a:t>
              </a:r>
              <a:endPara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47" name="AutoShape 11"/>
            <p:cNvSpPr/>
            <p:nvPr/>
          </p:nvSpPr>
          <p:spPr>
            <a:xfrm>
              <a:off x="703" y="2160"/>
              <a:ext cx="272" cy="136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48" name="Rectangle 12"/>
            <p:cNvSpPr/>
            <p:nvPr/>
          </p:nvSpPr>
          <p:spPr>
            <a:xfrm>
              <a:off x="930" y="2069"/>
              <a:ext cx="2980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的周长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=______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36"/>
          <p:cNvGrpSpPr/>
          <p:nvPr/>
        </p:nvGrpSpPr>
        <p:grpSpPr>
          <a:xfrm>
            <a:off x="250825" y="3429000"/>
            <a:ext cx="7956550" cy="647700"/>
            <a:chOff x="158" y="2160"/>
            <a:chExt cx="5012" cy="408"/>
          </a:xfrm>
        </p:grpSpPr>
        <p:sp>
          <p:nvSpPr>
            <p:cNvPr id="13341" name="Rectangle 13"/>
            <p:cNvSpPr/>
            <p:nvPr/>
          </p:nvSpPr>
          <p:spPr>
            <a:xfrm>
              <a:off x="158" y="2160"/>
              <a:ext cx="5012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r>
                <a:rPr lang="zh-CN" altLang="en-US" sz="32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、</a:t>
              </a: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若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AB=4㎝</a:t>
              </a:r>
              <a:r>
                <a:rPr lang="zh-CN" altLang="en-US" sz="32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                              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BC=______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3342" name="Group 14"/>
            <p:cNvGrpSpPr/>
            <p:nvPr/>
          </p:nvGrpSpPr>
          <p:grpSpPr>
            <a:xfrm>
              <a:off x="1565" y="2205"/>
              <a:ext cx="3252" cy="363"/>
              <a:chOff x="1519" y="2659"/>
              <a:chExt cx="3252" cy="363"/>
            </a:xfrm>
          </p:grpSpPr>
          <p:sp>
            <p:nvSpPr>
              <p:cNvPr id="13343" name="Text Box 15"/>
              <p:cNvSpPr txBox="1"/>
              <p:nvPr/>
            </p:nvSpPr>
            <p:spPr>
              <a:xfrm>
                <a:off x="1837" y="2671"/>
                <a:ext cx="116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 lvl="0" eaLnBrk="1" hangingPunct="1"/>
                <a:endParaRPr lang="zh-CN" altLang="zh-CN" sz="2800" u="none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4" name="AutoShape 16"/>
              <p:cNvSpPr/>
              <p:nvPr/>
            </p:nvSpPr>
            <p:spPr>
              <a:xfrm>
                <a:off x="1519" y="2750"/>
                <a:ext cx="272" cy="136"/>
              </a:xfrm>
              <a:prstGeom prst="parallelogram">
                <a:avLst>
                  <a:gd name="adj" fmla="val 50000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eaLnBrk="1" hangingPunct="1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5" name="Rectangle 17"/>
              <p:cNvSpPr/>
              <p:nvPr/>
            </p:nvSpPr>
            <p:spPr>
              <a:xfrm>
                <a:off x="1791" y="2659"/>
                <a:ext cx="2980" cy="3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marL="342900" lvl="0" indent="-342900" eaLnBrk="1" hangingPunct="1">
                  <a:spcBef>
                    <a:spcPct val="20000"/>
                  </a:spcBef>
                </a:pPr>
                <a:r>
                  <a:rPr lang="en-US" altLang="zh-CN" sz="2400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ABCD</a:t>
                </a:r>
                <a:r>
                  <a:rPr lang="zh-CN" altLang="en-US" sz="2400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的周长为</a:t>
                </a:r>
                <a:r>
                  <a:rPr lang="en-US" altLang="zh-CN" sz="2400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18 ㎝</a:t>
                </a:r>
                <a:r>
                  <a:rPr lang="zh-CN" altLang="en-US" sz="2400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，</a:t>
                </a:r>
                <a:endPara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77842" name="Rectangle 18"/>
          <p:cNvSpPr/>
          <p:nvPr/>
        </p:nvSpPr>
        <p:spPr>
          <a:xfrm>
            <a:off x="395288" y="3933825"/>
            <a:ext cx="2376487" cy="5762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zh-CN" altLang="en-US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变式训练：</a:t>
            </a:r>
            <a:endParaRPr lang="zh-CN" altLang="en-US" sz="32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43" name="Rectangle 19"/>
          <p:cNvSpPr/>
          <p:nvPr/>
        </p:nvSpPr>
        <p:spPr>
          <a:xfrm>
            <a:off x="250825" y="4437063"/>
            <a:ext cx="8172450" cy="5762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、若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AB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BC=3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，周长为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14㎝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，则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CD=——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DA=——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44" name="Rectangle 20"/>
          <p:cNvSpPr/>
          <p:nvPr/>
        </p:nvSpPr>
        <p:spPr>
          <a:xfrm>
            <a:off x="250825" y="4941888"/>
            <a:ext cx="8532813" cy="5762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、若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AB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BC=3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AB=6 ㎝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，则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BC=____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，周长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=_____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45" name="Rectangle 21"/>
          <p:cNvSpPr/>
          <p:nvPr/>
        </p:nvSpPr>
        <p:spPr>
          <a:xfrm>
            <a:off x="323850" y="5516563"/>
            <a:ext cx="2376488" cy="5762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r>
              <a:rPr lang="zh-CN" altLang="en-US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拓展延伸：</a:t>
            </a:r>
            <a:endParaRPr lang="zh-CN" altLang="en-US" sz="32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46" name="Rectangle 22"/>
          <p:cNvSpPr/>
          <p:nvPr/>
        </p:nvSpPr>
        <p:spPr>
          <a:xfrm>
            <a:off x="323850" y="5949950"/>
            <a:ext cx="8172450" cy="5762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若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AB=x-4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BC=x+3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CD=6</a:t>
            </a:r>
            <a:r>
              <a:rPr lang="en-US" altLang="zh-CN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㎝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则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AD=______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" name="Group 23"/>
          <p:cNvGrpSpPr/>
          <p:nvPr/>
        </p:nvGrpSpPr>
        <p:grpSpPr>
          <a:xfrm>
            <a:off x="5219700" y="1341438"/>
            <a:ext cx="3419475" cy="1565275"/>
            <a:chOff x="3606" y="663"/>
            <a:chExt cx="1677" cy="1282"/>
          </a:xfrm>
        </p:grpSpPr>
        <p:sp>
          <p:nvSpPr>
            <p:cNvPr id="13336" name="AutoShape 24"/>
            <p:cNvSpPr/>
            <p:nvPr/>
          </p:nvSpPr>
          <p:spPr>
            <a:xfrm>
              <a:off x="3878" y="845"/>
              <a:ext cx="1179" cy="816"/>
            </a:xfrm>
            <a:prstGeom prst="parallelogram">
              <a:avLst>
                <a:gd name="adj" fmla="val 36121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37" name="Text Box 25"/>
            <p:cNvSpPr txBox="1"/>
            <p:nvPr/>
          </p:nvSpPr>
          <p:spPr>
            <a:xfrm>
              <a:off x="4785" y="1571"/>
              <a:ext cx="226" cy="3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38" name="Text Box 26"/>
            <p:cNvSpPr txBox="1"/>
            <p:nvPr/>
          </p:nvSpPr>
          <p:spPr>
            <a:xfrm>
              <a:off x="5057" y="754"/>
              <a:ext cx="226" cy="3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39" name="Text Box 27"/>
            <p:cNvSpPr txBox="1"/>
            <p:nvPr/>
          </p:nvSpPr>
          <p:spPr>
            <a:xfrm>
              <a:off x="3923" y="663"/>
              <a:ext cx="226" cy="3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40" name="Text Box 28"/>
            <p:cNvSpPr txBox="1"/>
            <p:nvPr/>
          </p:nvSpPr>
          <p:spPr>
            <a:xfrm>
              <a:off x="3606" y="1434"/>
              <a:ext cx="226" cy="3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7853" name="Text Box 29"/>
          <p:cNvSpPr txBox="1"/>
          <p:nvPr/>
        </p:nvSpPr>
        <p:spPr>
          <a:xfrm>
            <a:off x="6711950" y="2605088"/>
            <a:ext cx="1065213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12cm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54" name="Text Box 30"/>
          <p:cNvSpPr txBox="1"/>
          <p:nvPr/>
        </p:nvSpPr>
        <p:spPr>
          <a:xfrm>
            <a:off x="6804025" y="3429000"/>
            <a:ext cx="8572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5cm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55" name="Text Box 31"/>
          <p:cNvSpPr txBox="1"/>
          <p:nvPr/>
        </p:nvSpPr>
        <p:spPr>
          <a:xfrm>
            <a:off x="6084888" y="4149725"/>
            <a:ext cx="8572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3cm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56" name="Text Box 32"/>
          <p:cNvSpPr txBox="1"/>
          <p:nvPr/>
        </p:nvSpPr>
        <p:spPr>
          <a:xfrm>
            <a:off x="7596188" y="4076700"/>
            <a:ext cx="8572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4cm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57" name="Text Box 33"/>
          <p:cNvSpPr txBox="1"/>
          <p:nvPr/>
        </p:nvSpPr>
        <p:spPr>
          <a:xfrm>
            <a:off x="5724525" y="4868863"/>
            <a:ext cx="1079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8cm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58" name="Text Box 34"/>
          <p:cNvSpPr txBox="1"/>
          <p:nvPr/>
        </p:nvSpPr>
        <p:spPr>
          <a:xfrm>
            <a:off x="7451725" y="4797425"/>
            <a:ext cx="10556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28cm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59" name="Text Box 35"/>
          <p:cNvSpPr txBox="1"/>
          <p:nvPr/>
        </p:nvSpPr>
        <p:spPr>
          <a:xfrm>
            <a:off x="5940425" y="5876925"/>
            <a:ext cx="10556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13cm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35" name="AutoShape 37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7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  <p:bldP spid="77832" grpId="0"/>
      <p:bldP spid="77842" grpId="0"/>
      <p:bldP spid="77843" grpId="0"/>
      <p:bldP spid="77844" grpId="0"/>
      <p:bldP spid="77845" grpId="0"/>
      <p:bldP spid="77846" grpId="0"/>
      <p:bldP spid="77853" grpId="0"/>
      <p:bldP spid="77854" grpId="0"/>
      <p:bldP spid="77855" grpId="0"/>
      <p:bldP spid="77856" grpId="0"/>
      <p:bldP spid="77857" grpId="0"/>
      <p:bldP spid="77858" grpId="0"/>
      <p:bldP spid="778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433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FF0000"/>
                </a:solidFill>
              </a:rPr>
              <a:t>典型例析</a:t>
            </a:r>
            <a:r>
              <a:rPr lang="en-US" altLang="zh-CN" b="1" dirty="0">
                <a:solidFill>
                  <a:srgbClr val="FF0000"/>
                </a:solidFill>
              </a:rPr>
              <a:t>(</a:t>
            </a:r>
            <a:r>
              <a:rPr lang="zh-CN" altLang="en-US" b="1" dirty="0">
                <a:solidFill>
                  <a:srgbClr val="FF0000"/>
                </a:solidFill>
              </a:rPr>
              <a:t>四</a:t>
            </a:r>
            <a:r>
              <a:rPr lang="en-US" altLang="zh-CN" b="1" dirty="0">
                <a:solidFill>
                  <a:srgbClr val="FF0000"/>
                </a:solidFill>
              </a:rPr>
              <a:t>)</a:t>
            </a:r>
            <a:r>
              <a:rPr lang="zh-CN" altLang="en-US" b="1" dirty="0">
                <a:solidFill>
                  <a:srgbClr val="FF0000"/>
                </a:solidFill>
              </a:rPr>
              <a:t>综合发散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/>
          </p:cNvSpPr>
          <p:nvPr>
            <p:ph idx="1"/>
          </p:nvPr>
        </p:nvSpPr>
        <p:spPr>
          <a:xfrm>
            <a:off x="900113" y="2349500"/>
            <a:ext cx="5976937" cy="108267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sz="2800" b="1" dirty="0"/>
              <a:t>AB=5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BC=11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BE</a:t>
            </a:r>
            <a:r>
              <a:rPr lang="zh-CN" altLang="en-US" sz="2800" b="1" dirty="0"/>
              <a:t>平分∠</a:t>
            </a:r>
            <a:r>
              <a:rPr lang="en-US" altLang="zh-CN" sz="2800" b="1" dirty="0"/>
              <a:t>ABC</a:t>
            </a:r>
            <a:r>
              <a:rPr lang="zh-CN" altLang="en-US" sz="2800" b="1" dirty="0"/>
              <a:t>，</a:t>
            </a:r>
            <a:endParaRPr lang="zh-CN" altLang="en-US" sz="2800" b="1" dirty="0"/>
          </a:p>
          <a:p>
            <a:pPr eaLnBrk="1" hangingPunct="1">
              <a:buNone/>
            </a:pPr>
            <a:endParaRPr lang="en-US" altLang="zh-CN" sz="2800" b="1" dirty="0"/>
          </a:p>
        </p:txBody>
      </p:sp>
      <p:sp>
        <p:nvSpPr>
          <p:cNvPr id="48140" name="Text Box 12"/>
          <p:cNvSpPr txBox="1"/>
          <p:nvPr/>
        </p:nvSpPr>
        <p:spPr>
          <a:xfrm>
            <a:off x="2411413" y="3429000"/>
            <a:ext cx="5032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2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endParaRPr lang="en-US" altLang="zh-CN" sz="32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4342" name="Group 13"/>
          <p:cNvGrpSpPr/>
          <p:nvPr/>
        </p:nvGrpSpPr>
        <p:grpSpPr>
          <a:xfrm>
            <a:off x="2268538" y="1628775"/>
            <a:ext cx="2520950" cy="646113"/>
            <a:chOff x="1837" y="1253"/>
            <a:chExt cx="1588" cy="407"/>
          </a:xfrm>
        </p:grpSpPr>
        <p:sp>
          <p:nvSpPr>
            <p:cNvPr id="14360" name="AutoShape 14"/>
            <p:cNvSpPr/>
            <p:nvPr/>
          </p:nvSpPr>
          <p:spPr>
            <a:xfrm>
              <a:off x="1837" y="1344"/>
              <a:ext cx="318" cy="136"/>
            </a:xfrm>
            <a:prstGeom prst="parallelogram">
              <a:avLst>
                <a:gd name="adj" fmla="val 58455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61" name="Rectangle 15"/>
            <p:cNvSpPr/>
            <p:nvPr/>
          </p:nvSpPr>
          <p:spPr>
            <a:xfrm>
              <a:off x="2064" y="1253"/>
              <a:ext cx="1361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中，</a:t>
              </a:r>
              <a:endPara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343" name="Text Box 16"/>
          <p:cNvSpPr txBox="1"/>
          <p:nvPr/>
        </p:nvSpPr>
        <p:spPr>
          <a:xfrm>
            <a:off x="468313" y="1628775"/>
            <a:ext cx="18716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、如图，</a:t>
            </a:r>
            <a:endParaRPr lang="zh-CN" altLang="en-US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4" name="Text Box 17"/>
          <p:cNvSpPr txBox="1"/>
          <p:nvPr/>
        </p:nvSpPr>
        <p:spPr>
          <a:xfrm>
            <a:off x="827088" y="3644900"/>
            <a:ext cx="32400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则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DE= ________</a:t>
            </a:r>
            <a:endParaRPr lang="en-US" altLang="zh-CN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4345" name="Group 19"/>
          <p:cNvGrpSpPr/>
          <p:nvPr/>
        </p:nvGrpSpPr>
        <p:grpSpPr>
          <a:xfrm>
            <a:off x="3492500" y="3141663"/>
            <a:ext cx="4572000" cy="2376487"/>
            <a:chOff x="2880" y="1979"/>
            <a:chExt cx="2880" cy="1497"/>
          </a:xfrm>
        </p:grpSpPr>
        <p:sp>
          <p:nvSpPr>
            <p:cNvPr id="14353" name="AutoShape 5"/>
            <p:cNvSpPr/>
            <p:nvPr/>
          </p:nvSpPr>
          <p:spPr>
            <a:xfrm>
              <a:off x="3243" y="2432"/>
              <a:ext cx="2132" cy="681"/>
            </a:xfrm>
            <a:prstGeom prst="parallelogram">
              <a:avLst>
                <a:gd name="adj" fmla="val 78267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algn="ctr" eaLnBrk="1" hangingPunct="1"/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4" name="Rectangle 6"/>
            <p:cNvSpPr/>
            <p:nvPr/>
          </p:nvSpPr>
          <p:spPr>
            <a:xfrm>
              <a:off x="3560" y="2024"/>
              <a:ext cx="273" cy="4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4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44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5" name="Rectangle 7"/>
            <p:cNvSpPr/>
            <p:nvPr/>
          </p:nvSpPr>
          <p:spPr>
            <a:xfrm>
              <a:off x="5397" y="2160"/>
              <a:ext cx="363" cy="4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4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44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6" name="Rectangle 8"/>
            <p:cNvSpPr/>
            <p:nvPr/>
          </p:nvSpPr>
          <p:spPr>
            <a:xfrm>
              <a:off x="4740" y="3022"/>
              <a:ext cx="363" cy="4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4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44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7" name="Rectangle 9"/>
            <p:cNvSpPr/>
            <p:nvPr/>
          </p:nvSpPr>
          <p:spPr>
            <a:xfrm>
              <a:off x="2880" y="2931"/>
              <a:ext cx="363" cy="4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4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44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8" name="Rectangle 10"/>
            <p:cNvSpPr/>
            <p:nvPr/>
          </p:nvSpPr>
          <p:spPr>
            <a:xfrm>
              <a:off x="4377" y="1979"/>
              <a:ext cx="363" cy="4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4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E</a:t>
              </a:r>
              <a:endParaRPr lang="en-US" altLang="zh-CN" sz="44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9" name="Line 18"/>
            <p:cNvSpPr/>
            <p:nvPr/>
          </p:nvSpPr>
          <p:spPr>
            <a:xfrm flipH="1">
              <a:off x="3243" y="2432"/>
              <a:ext cx="1361" cy="68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4346" name="Arc 20"/>
          <p:cNvSpPr/>
          <p:nvPr/>
        </p:nvSpPr>
        <p:spPr>
          <a:xfrm>
            <a:off x="4427538" y="4797425"/>
            <a:ext cx="73025" cy="144463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0" y="0"/>
              </a:cxn>
              <a:cxn ang="0">
                <a:pos x="246882" y="966183"/>
              </a:cxn>
              <a:cxn ang="0">
                <a:pos x="0" y="966183"/>
              </a:cxn>
            </a:cxnLst>
            <a:rect l="txL" t="txT" r="txR" b="tx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7" name="Arc 21"/>
          <p:cNvSpPr/>
          <p:nvPr/>
        </p:nvSpPr>
        <p:spPr>
          <a:xfrm>
            <a:off x="4356100" y="4508500"/>
            <a:ext cx="144463" cy="2159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0" y="0"/>
              </a:cxn>
              <a:cxn ang="0">
                <a:pos x="966183" y="2158000"/>
              </a:cxn>
              <a:cxn ang="0">
                <a:pos x="0" y="2158000"/>
              </a:cxn>
            </a:cxnLst>
            <a:rect l="txL" t="txT" r="txR" b="tx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8" name="Arc 24"/>
          <p:cNvSpPr/>
          <p:nvPr/>
        </p:nvSpPr>
        <p:spPr>
          <a:xfrm flipH="1">
            <a:off x="5651500" y="3860800"/>
            <a:ext cx="360363" cy="288925"/>
          </a:xfrm>
          <a:custGeom>
            <a:avLst/>
            <a:gdLst>
              <a:gd name="txL" fmla="*/ 0 w 21600"/>
              <a:gd name="txT" fmla="*/ 0 h 29522"/>
              <a:gd name="txR" fmla="*/ 21600 w 21600"/>
              <a:gd name="txB" fmla="*/ 29522 h 29522"/>
            </a:gdLst>
            <a:ahLst/>
            <a:cxnLst>
              <a:cxn ang="0">
                <a:pos x="3129085" y="0"/>
              </a:cxn>
              <a:cxn ang="0">
                <a:pos x="5161233" y="2827643"/>
              </a:cxn>
              <a:cxn ang="0">
                <a:pos x="0" y="1766580"/>
              </a:cxn>
            </a:cxnLst>
            <a:rect l="txL" t="txT" r="txR" b="txB"/>
            <a:pathLst>
              <a:path w="21600" h="29522" fill="none">
                <a:moveTo>
                  <a:pt x="11241" y="0"/>
                </a:moveTo>
                <a:cubicBezTo>
                  <a:pt x="17674" y="3921"/>
                  <a:pt x="21600" y="10910"/>
                  <a:pt x="21600" y="18444"/>
                </a:cubicBezTo>
                <a:cubicBezTo>
                  <a:pt x="21600" y="22344"/>
                  <a:pt x="20543" y="26173"/>
                  <a:pt x="18542" y="29521"/>
                </a:cubicBezTo>
              </a:path>
              <a:path w="21600" h="29522" stroke="0">
                <a:moveTo>
                  <a:pt x="11241" y="0"/>
                </a:moveTo>
                <a:cubicBezTo>
                  <a:pt x="17674" y="3921"/>
                  <a:pt x="21600" y="10910"/>
                  <a:pt x="21600" y="18444"/>
                </a:cubicBezTo>
                <a:cubicBezTo>
                  <a:pt x="21600" y="22344"/>
                  <a:pt x="20543" y="26173"/>
                  <a:pt x="18542" y="29521"/>
                </a:cubicBezTo>
                <a:lnTo>
                  <a:pt x="0" y="18444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9" name="Text Box 26"/>
          <p:cNvSpPr txBox="1"/>
          <p:nvPr/>
        </p:nvSpPr>
        <p:spPr>
          <a:xfrm>
            <a:off x="4500563" y="4652963"/>
            <a:ext cx="311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u="none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endParaRPr lang="en-US" altLang="zh-CN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50" name="Text Box 27"/>
          <p:cNvSpPr txBox="1"/>
          <p:nvPr/>
        </p:nvSpPr>
        <p:spPr>
          <a:xfrm>
            <a:off x="4427538" y="4365625"/>
            <a:ext cx="311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u="none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en-US" altLang="zh-CN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51" name="Text Box 29"/>
          <p:cNvSpPr txBox="1"/>
          <p:nvPr/>
        </p:nvSpPr>
        <p:spPr>
          <a:xfrm>
            <a:off x="5292725" y="3789363"/>
            <a:ext cx="311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u="none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en-US" altLang="zh-CN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52" name="AutoShape 30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5363" name="Text Box 10"/>
          <p:cNvSpPr txBox="1"/>
          <p:nvPr/>
        </p:nvSpPr>
        <p:spPr>
          <a:xfrm>
            <a:off x="2843213" y="2565400"/>
            <a:ext cx="420687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4" name="Text Box 11"/>
          <p:cNvSpPr txBox="1"/>
          <p:nvPr/>
        </p:nvSpPr>
        <p:spPr>
          <a:xfrm>
            <a:off x="1547813" y="4149725"/>
            <a:ext cx="420687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5" name="Text Box 12"/>
          <p:cNvSpPr txBox="1"/>
          <p:nvPr/>
        </p:nvSpPr>
        <p:spPr>
          <a:xfrm>
            <a:off x="5219700" y="4221163"/>
            <a:ext cx="4206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6" name="Text Box 13"/>
          <p:cNvSpPr txBox="1"/>
          <p:nvPr/>
        </p:nvSpPr>
        <p:spPr>
          <a:xfrm>
            <a:off x="6516688" y="2708275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5367" name="Group 8"/>
          <p:cNvGrpSpPr/>
          <p:nvPr/>
        </p:nvGrpSpPr>
        <p:grpSpPr>
          <a:xfrm>
            <a:off x="1239838" y="568325"/>
            <a:ext cx="6500812" cy="1373188"/>
            <a:chOff x="781" y="358"/>
            <a:chExt cx="4095" cy="865"/>
          </a:xfrm>
        </p:grpSpPr>
        <p:sp>
          <p:nvSpPr>
            <p:cNvPr id="15377" name="Text Box 4"/>
            <p:cNvSpPr txBox="1"/>
            <p:nvPr/>
          </p:nvSpPr>
          <p:spPr>
            <a:xfrm>
              <a:off x="781" y="358"/>
              <a:ext cx="4095" cy="8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/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、如图，   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中，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BC=5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AC=4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endPara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lvl="0" eaLnBrk="1" hangingPunct="1"/>
              <a:endPara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lvl="0" eaLnBrk="1" hangingPunct="1"/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∠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BAC=90.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则     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的面积为             </a:t>
              </a:r>
              <a:endPara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78" name="AutoShape 5"/>
            <p:cNvSpPr/>
            <p:nvPr/>
          </p:nvSpPr>
          <p:spPr>
            <a:xfrm rot="10800000">
              <a:off x="1655" y="482"/>
              <a:ext cx="362" cy="136"/>
            </a:xfrm>
            <a:prstGeom prst="parallelogram">
              <a:avLst>
                <a:gd name="adj" fmla="val 66544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79" name="Line 6"/>
            <p:cNvSpPr/>
            <p:nvPr/>
          </p:nvSpPr>
          <p:spPr>
            <a:xfrm>
              <a:off x="4105" y="1162"/>
              <a:ext cx="63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80" name="AutoShape 7"/>
            <p:cNvSpPr/>
            <p:nvPr/>
          </p:nvSpPr>
          <p:spPr>
            <a:xfrm rot="10800000">
              <a:off x="2200" y="981"/>
              <a:ext cx="362" cy="136"/>
            </a:xfrm>
            <a:prstGeom prst="parallelogram">
              <a:avLst>
                <a:gd name="adj" fmla="val 66544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368" name="AutoShape 9"/>
          <p:cNvSpPr/>
          <p:nvPr/>
        </p:nvSpPr>
        <p:spPr>
          <a:xfrm>
            <a:off x="1908175" y="2997200"/>
            <a:ext cx="4679950" cy="1295400"/>
          </a:xfrm>
          <a:prstGeom prst="parallelogram">
            <a:avLst>
              <a:gd name="adj" fmla="val 90318"/>
            </a:avLst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9" name="Line 14"/>
          <p:cNvSpPr/>
          <p:nvPr/>
        </p:nvSpPr>
        <p:spPr>
          <a:xfrm>
            <a:off x="3132138" y="2997200"/>
            <a:ext cx="2303462" cy="1295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9889" name="Text Box 17"/>
          <p:cNvSpPr txBox="1"/>
          <p:nvPr/>
        </p:nvSpPr>
        <p:spPr>
          <a:xfrm>
            <a:off x="6659563" y="1268413"/>
            <a:ext cx="5810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12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71" name="Line 18"/>
          <p:cNvSpPr/>
          <p:nvPr/>
        </p:nvSpPr>
        <p:spPr>
          <a:xfrm>
            <a:off x="2987675" y="3068638"/>
            <a:ext cx="144463" cy="730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2" name="Line 19"/>
          <p:cNvSpPr/>
          <p:nvPr/>
        </p:nvSpPr>
        <p:spPr>
          <a:xfrm flipV="1">
            <a:off x="3132138" y="3068638"/>
            <a:ext cx="71437" cy="730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3" name="Text Box 20"/>
          <p:cNvSpPr txBox="1"/>
          <p:nvPr/>
        </p:nvSpPr>
        <p:spPr>
          <a:xfrm>
            <a:off x="3203575" y="4292600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74" name="Text Box 21"/>
          <p:cNvSpPr txBox="1"/>
          <p:nvPr/>
        </p:nvSpPr>
        <p:spPr>
          <a:xfrm>
            <a:off x="3975100" y="3108325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9894" name="Text Box 22"/>
          <p:cNvSpPr txBox="1"/>
          <p:nvPr/>
        </p:nvSpPr>
        <p:spPr>
          <a:xfrm>
            <a:off x="2032000" y="3108325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76" name="AutoShape 23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9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9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52226" name="Rectangle 2"/>
          <p:cNvSpPr>
            <a:spLocks noGrp="1"/>
          </p:cNvSpPr>
          <p:nvPr>
            <p:ph idx="1"/>
          </p:nvPr>
        </p:nvSpPr>
        <p:spPr>
          <a:xfrm>
            <a:off x="3563938" y="2636838"/>
            <a:ext cx="5256212" cy="126682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dirty="0"/>
              <a:t>:</a:t>
            </a:r>
            <a:r>
              <a:rPr lang="zh-CN" altLang="en-US" dirty="0"/>
              <a:t>有两组对边分别相等的平行四边形。</a:t>
            </a:r>
            <a:endParaRPr lang="zh-CN" altLang="en-US" dirty="0"/>
          </a:p>
          <a:p>
            <a:pPr eaLnBrk="1" hangingPunct="1">
              <a:buNone/>
            </a:pPr>
            <a:endParaRPr lang="zh-CN" altLang="en-US" dirty="0"/>
          </a:p>
          <a:p>
            <a:pPr eaLnBrk="1" hangingPunct="1">
              <a:buNone/>
            </a:pPr>
            <a:endParaRPr lang="en-US" altLang="zh-CN" dirty="0"/>
          </a:p>
        </p:txBody>
      </p:sp>
      <p:sp>
        <p:nvSpPr>
          <p:cNvPr id="52227" name="WordArt 3"/>
          <p:cNvSpPr>
            <a:spLocks noChangeArrowheads="1" noChangeShapeType="1" noTextEdit="1"/>
          </p:cNvSpPr>
          <p:nvPr/>
        </p:nvSpPr>
        <p:spPr bwMode="auto">
          <a:xfrm>
            <a:off x="1285852" y="428604"/>
            <a:ext cx="2663825" cy="1152525"/>
          </a:xfrm>
          <a:prstGeom prst="rect">
            <a:avLst/>
          </a:prstGeom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sng" strike="noStrike" kern="10" cap="none" spc="0" normalizeH="0" baseline="0" noProof="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课堂小结</a:t>
            </a:r>
            <a:endParaRPr kumimoji="0" lang="zh-CN" altLang="en-US" sz="3600" b="0" i="0" u="sng" strike="noStrike" kern="10" cap="none" spc="0" normalizeH="0" baseline="0" noProof="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228" name="AutoShape 4"/>
          <p:cNvSpPr/>
          <p:nvPr/>
        </p:nvSpPr>
        <p:spPr>
          <a:xfrm>
            <a:off x="4356100" y="3860800"/>
            <a:ext cx="361950" cy="2162175"/>
          </a:xfrm>
          <a:prstGeom prst="leftBrace">
            <a:avLst>
              <a:gd name="adj1" fmla="val 4978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29" name="Rectangle 5"/>
          <p:cNvSpPr>
            <a:spLocks noGrp="1"/>
          </p:cNvSpPr>
          <p:nvPr>
            <p:ph type="title"/>
          </p:nvPr>
        </p:nvSpPr>
        <p:spPr>
          <a:xfrm>
            <a:off x="4932363" y="5949950"/>
            <a:ext cx="1584325" cy="576263"/>
          </a:xfrm>
          <a:ln/>
        </p:spPr>
        <p:txBody>
          <a:bodyPr vert="horz" wrap="square" lIns="91440" tIns="45720" rIns="91440" bIns="45720" anchor="b"/>
          <a:p>
            <a:pPr eaLnBrk="1" hangingPunct="1"/>
            <a:r>
              <a:rPr lang="zh-CN" altLang="en-US" sz="4000" dirty="0"/>
              <a:t>面积</a:t>
            </a:r>
            <a:endParaRPr lang="zh-CN" altLang="en-US" sz="4000" dirty="0"/>
          </a:p>
        </p:txBody>
      </p:sp>
      <p:sp>
        <p:nvSpPr>
          <p:cNvPr id="52230" name="Rectangle 6"/>
          <p:cNvSpPr/>
          <p:nvPr/>
        </p:nvSpPr>
        <p:spPr>
          <a:xfrm>
            <a:off x="4859338" y="5157788"/>
            <a:ext cx="1728787" cy="57626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zh-CN" altLang="en-US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周长</a:t>
            </a:r>
            <a:endParaRPr lang="zh-CN" altLang="en-US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1" name="Rectangle 7"/>
          <p:cNvSpPr/>
          <p:nvPr/>
        </p:nvSpPr>
        <p:spPr>
          <a:xfrm>
            <a:off x="5148263" y="4508500"/>
            <a:ext cx="576262" cy="5762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zh-CN" altLang="en-US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角</a:t>
            </a:r>
            <a:endParaRPr lang="zh-CN" altLang="en-US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2" name="Rectangle 8"/>
          <p:cNvSpPr/>
          <p:nvPr/>
        </p:nvSpPr>
        <p:spPr>
          <a:xfrm>
            <a:off x="5148263" y="3716338"/>
            <a:ext cx="576262" cy="57626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zh-CN" altLang="en-US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边</a:t>
            </a:r>
            <a:endParaRPr lang="zh-CN" altLang="en-US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3" name="Rectangle 9"/>
          <p:cNvSpPr/>
          <p:nvPr/>
        </p:nvSpPr>
        <p:spPr>
          <a:xfrm>
            <a:off x="-612775" y="5949950"/>
            <a:ext cx="4211638" cy="5762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zh-CN" altLang="en-US" sz="32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）性质的应用</a:t>
            </a:r>
            <a:endParaRPr lang="zh-CN" altLang="en-US" sz="32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4" name="Rectangle 10"/>
          <p:cNvSpPr/>
          <p:nvPr/>
        </p:nvSpPr>
        <p:spPr>
          <a:xfrm>
            <a:off x="900113" y="1989138"/>
            <a:ext cx="6911975" cy="57626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zh-CN" altLang="en-US" sz="44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本节课主要学习了哪些知识</a:t>
            </a:r>
            <a:r>
              <a:rPr lang="en-US" altLang="zh-CN" sz="44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44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5" name="Rectangle 11"/>
          <p:cNvSpPr/>
          <p:nvPr/>
        </p:nvSpPr>
        <p:spPr>
          <a:xfrm>
            <a:off x="-252412" y="4581525"/>
            <a:ext cx="4572000" cy="5762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zh-CN" altLang="en-US" sz="32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）平行四边形的性质</a:t>
            </a:r>
            <a:endParaRPr lang="zh-CN" altLang="en-US" sz="32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6" name="Rectangle 12"/>
          <p:cNvSpPr/>
          <p:nvPr/>
        </p:nvSpPr>
        <p:spPr>
          <a:xfrm>
            <a:off x="-252412" y="2276475"/>
            <a:ext cx="4140200" cy="9080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3200" u="none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32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平行四边形定义</a:t>
            </a:r>
            <a:endParaRPr lang="zh-CN" altLang="en-US" sz="32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8" name="Text Box 13"/>
          <p:cNvSpPr txBox="1"/>
          <p:nvPr/>
        </p:nvSpPr>
        <p:spPr>
          <a:xfrm>
            <a:off x="5632450" y="372268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endParaRPr lang="zh-CN" altLang="zh-CN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9" name="AutoShape 16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222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222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222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  <p:bldP spid="52228" grpId="0" animBg="1"/>
      <p:bldP spid="52229" grpId="0"/>
      <p:bldP spid="52230" grpId="0"/>
      <p:bldP spid="52231" grpId="0"/>
      <p:bldP spid="52232" grpId="0"/>
      <p:bldP spid="52233" grpId="0"/>
      <p:bldP spid="52234" grpId="0"/>
      <p:bldP spid="52235" grpId="0"/>
      <p:bldP spid="522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7411" name="Rectangle 2"/>
          <p:cNvSpPr>
            <a:spLocks noGrp="1"/>
          </p:cNvSpPr>
          <p:nvPr>
            <p:ph type="title"/>
          </p:nvPr>
        </p:nvSpPr>
        <p:spPr>
          <a:xfrm>
            <a:off x="571500" y="760413"/>
            <a:ext cx="6388100" cy="636587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/>
              <a:t>作业设计（必做题）</a:t>
            </a:r>
            <a:endParaRPr lang="zh-CN" altLang="en-US" dirty="0"/>
          </a:p>
        </p:txBody>
      </p:sp>
      <p:sp>
        <p:nvSpPr>
          <p:cNvPr id="17412" name="Rectangle 3"/>
          <p:cNvSpPr>
            <a:spLocks noGrp="1"/>
          </p:cNvSpPr>
          <p:nvPr>
            <p:ph idx="1"/>
          </p:nvPr>
        </p:nvSpPr>
        <p:spPr>
          <a:xfrm>
            <a:off x="0" y="2276475"/>
            <a:ext cx="9612313" cy="115252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     </a:t>
            </a:r>
            <a:r>
              <a:rPr lang="en-US" altLang="zh-CN" sz="2800" dirty="0"/>
              <a:t>ABCD</a:t>
            </a:r>
            <a:r>
              <a:rPr lang="zh-CN" altLang="en-US" sz="2800" dirty="0"/>
              <a:t>中∠</a:t>
            </a:r>
            <a:r>
              <a:rPr lang="en-US" altLang="zh-CN" sz="2800" dirty="0"/>
              <a:t>A</a:t>
            </a:r>
            <a:r>
              <a:rPr lang="zh-CN" altLang="en-US" sz="2800" dirty="0"/>
              <a:t>：∠</a:t>
            </a:r>
            <a:r>
              <a:rPr lang="en-US" altLang="zh-CN" sz="2800" dirty="0"/>
              <a:t>B=1</a:t>
            </a:r>
            <a:r>
              <a:rPr lang="zh-CN" altLang="en-US" sz="2800" dirty="0"/>
              <a:t>：</a:t>
            </a:r>
            <a:r>
              <a:rPr lang="en-US" altLang="zh-CN" sz="2800" dirty="0"/>
              <a:t>2 </a:t>
            </a:r>
            <a:r>
              <a:rPr lang="zh-CN" altLang="en-US" sz="2800" dirty="0"/>
              <a:t>则∠</a:t>
            </a:r>
            <a:r>
              <a:rPr lang="en-US" altLang="zh-CN" sz="2800" dirty="0"/>
              <a:t>C = </a:t>
            </a:r>
            <a:r>
              <a:rPr lang="en-US" altLang="zh-CN" sz="2800" u="sng" dirty="0"/>
              <a:t>      </a:t>
            </a:r>
            <a:r>
              <a:rPr lang="zh-CN" altLang="en-US" sz="2800" dirty="0"/>
              <a:t>度 ，</a:t>
            </a:r>
            <a:endParaRPr lang="zh-CN" altLang="en-US" sz="2800" dirty="0"/>
          </a:p>
          <a:p>
            <a:pPr eaLnBrk="1" hangingPunct="1">
              <a:buNone/>
            </a:pPr>
            <a:r>
              <a:rPr lang="zh-CN" altLang="en-US" sz="2800" dirty="0"/>
              <a:t>     ∠</a:t>
            </a:r>
            <a:r>
              <a:rPr lang="en-US" altLang="zh-CN" sz="2800" dirty="0"/>
              <a:t>D = </a:t>
            </a:r>
            <a:r>
              <a:rPr lang="en-US" altLang="zh-CN" sz="2800" u="sng" dirty="0"/>
              <a:t>      </a:t>
            </a:r>
            <a:r>
              <a:rPr lang="zh-CN" altLang="en-US" sz="2800" dirty="0"/>
              <a:t>度 </a:t>
            </a:r>
            <a:endParaRPr lang="zh-CN" altLang="en-US" sz="2800" dirty="0"/>
          </a:p>
        </p:txBody>
      </p:sp>
      <p:sp>
        <p:nvSpPr>
          <p:cNvPr id="17413" name="AutoShape 4"/>
          <p:cNvSpPr/>
          <p:nvPr/>
        </p:nvSpPr>
        <p:spPr>
          <a:xfrm>
            <a:off x="1042988" y="2420938"/>
            <a:ext cx="358775" cy="287337"/>
          </a:xfrm>
          <a:prstGeom prst="parallelogram">
            <a:avLst>
              <a:gd name="adj" fmla="val 31215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4" name="Rectangle 5"/>
          <p:cNvSpPr/>
          <p:nvPr/>
        </p:nvSpPr>
        <p:spPr>
          <a:xfrm>
            <a:off x="0" y="3716338"/>
            <a:ext cx="8604250" cy="6699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）    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ABCD</a:t>
            </a: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中，外角∠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CBE=70°</a:t>
            </a: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，则∠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D= </a:t>
            </a: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度</a:t>
            </a:r>
            <a:r>
              <a:rPr lang="zh-CN" altLang="en-US" sz="2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endParaRPr lang="zh-CN" altLang="en-US" sz="28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7415" name="Group 7"/>
          <p:cNvGrpSpPr/>
          <p:nvPr/>
        </p:nvGrpSpPr>
        <p:grpSpPr>
          <a:xfrm>
            <a:off x="6011863" y="4292600"/>
            <a:ext cx="2736850" cy="1462088"/>
            <a:chOff x="3787" y="2704"/>
            <a:chExt cx="1724" cy="921"/>
          </a:xfrm>
        </p:grpSpPr>
        <p:grpSp>
          <p:nvGrpSpPr>
            <p:cNvPr id="17429" name="Group 8"/>
            <p:cNvGrpSpPr/>
            <p:nvPr/>
          </p:nvGrpSpPr>
          <p:grpSpPr>
            <a:xfrm>
              <a:off x="4059" y="2840"/>
              <a:ext cx="1270" cy="499"/>
              <a:chOff x="4059" y="2886"/>
              <a:chExt cx="1270" cy="499"/>
            </a:xfrm>
          </p:grpSpPr>
          <p:sp>
            <p:nvSpPr>
              <p:cNvPr id="17435" name="AutoShape 9"/>
              <p:cNvSpPr/>
              <p:nvPr/>
            </p:nvSpPr>
            <p:spPr>
              <a:xfrm>
                <a:off x="4059" y="2886"/>
                <a:ext cx="907" cy="499"/>
              </a:xfrm>
              <a:prstGeom prst="parallelogram">
                <a:avLst>
                  <a:gd name="adj" fmla="val 45440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eaLnBrk="1" hangingPunct="1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36" name="Line 10"/>
              <p:cNvSpPr/>
              <p:nvPr/>
            </p:nvSpPr>
            <p:spPr>
              <a:xfrm>
                <a:off x="4740" y="3385"/>
                <a:ext cx="589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30" name="Rectangle 11"/>
            <p:cNvSpPr/>
            <p:nvPr/>
          </p:nvSpPr>
          <p:spPr>
            <a:xfrm>
              <a:off x="5012" y="2704"/>
              <a:ext cx="272" cy="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28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2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1" name="Rectangle 12"/>
            <p:cNvSpPr/>
            <p:nvPr/>
          </p:nvSpPr>
          <p:spPr>
            <a:xfrm>
              <a:off x="3969" y="2704"/>
              <a:ext cx="272" cy="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28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2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2" name="Rectangle 13"/>
            <p:cNvSpPr/>
            <p:nvPr/>
          </p:nvSpPr>
          <p:spPr>
            <a:xfrm>
              <a:off x="5239" y="3249"/>
              <a:ext cx="272" cy="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28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E</a:t>
              </a:r>
              <a:endParaRPr lang="en-US" altLang="zh-CN" sz="2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3" name="Rectangle 14"/>
            <p:cNvSpPr/>
            <p:nvPr/>
          </p:nvSpPr>
          <p:spPr>
            <a:xfrm>
              <a:off x="4604" y="3294"/>
              <a:ext cx="272" cy="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28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2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4" name="Rectangle 15"/>
            <p:cNvSpPr/>
            <p:nvPr/>
          </p:nvSpPr>
          <p:spPr>
            <a:xfrm>
              <a:off x="3787" y="3249"/>
              <a:ext cx="272" cy="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28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2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16" name="Group 19"/>
          <p:cNvGrpSpPr/>
          <p:nvPr/>
        </p:nvGrpSpPr>
        <p:grpSpPr>
          <a:xfrm>
            <a:off x="0" y="5705475"/>
            <a:ext cx="9612313" cy="1152525"/>
            <a:chOff x="0" y="3203"/>
            <a:chExt cx="6055" cy="726"/>
          </a:xfrm>
        </p:grpSpPr>
        <p:sp>
          <p:nvSpPr>
            <p:cNvPr id="17427" name="AutoShape 6"/>
            <p:cNvSpPr/>
            <p:nvPr/>
          </p:nvSpPr>
          <p:spPr>
            <a:xfrm>
              <a:off x="567" y="3339"/>
              <a:ext cx="226" cy="181"/>
            </a:xfrm>
            <a:prstGeom prst="parallelogram">
              <a:avLst>
                <a:gd name="adj" fmla="val 31215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28" name="Rectangle 16"/>
            <p:cNvSpPr/>
            <p:nvPr/>
          </p:nvSpPr>
          <p:spPr>
            <a:xfrm>
              <a:off x="0" y="3203"/>
              <a:ext cx="6055" cy="7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zh-CN" altLang="en-US" sz="32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（</a:t>
              </a: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）   </a:t>
              </a: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中</a:t>
              </a: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AB=a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BC=b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，则   </a:t>
              </a: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周长为     </a:t>
              </a:r>
              <a:endPara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7417" name="AutoShape 17"/>
          <p:cNvSpPr/>
          <p:nvPr/>
        </p:nvSpPr>
        <p:spPr>
          <a:xfrm>
            <a:off x="5508625" y="5876925"/>
            <a:ext cx="358775" cy="287338"/>
          </a:xfrm>
          <a:prstGeom prst="parallelogram">
            <a:avLst>
              <a:gd name="adj" fmla="val 31215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8" name="AutoShape 18"/>
          <p:cNvSpPr/>
          <p:nvPr/>
        </p:nvSpPr>
        <p:spPr>
          <a:xfrm>
            <a:off x="971550" y="3933825"/>
            <a:ext cx="358775" cy="287338"/>
          </a:xfrm>
          <a:prstGeom prst="parallelogram">
            <a:avLst>
              <a:gd name="adj" fmla="val 31215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9" name="Arc 20"/>
          <p:cNvSpPr/>
          <p:nvPr/>
        </p:nvSpPr>
        <p:spPr>
          <a:xfrm>
            <a:off x="7667625" y="4941888"/>
            <a:ext cx="142875" cy="360362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0" y="0"/>
              </a:cxn>
              <a:cxn ang="0">
                <a:pos x="945059" y="6012073"/>
              </a:cxn>
              <a:cxn ang="0">
                <a:pos x="0" y="6012073"/>
              </a:cxn>
            </a:cxnLst>
            <a:rect l="txL" t="txT" r="txR" b="tx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4293" name="Text Box 21"/>
          <p:cNvSpPr txBox="1"/>
          <p:nvPr/>
        </p:nvSpPr>
        <p:spPr>
          <a:xfrm>
            <a:off x="6856413" y="2244725"/>
            <a:ext cx="5810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60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4294" name="Text Box 22"/>
          <p:cNvSpPr txBox="1"/>
          <p:nvPr/>
        </p:nvSpPr>
        <p:spPr>
          <a:xfrm>
            <a:off x="1527175" y="2749550"/>
            <a:ext cx="7794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120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4295" name="Text Box 23"/>
          <p:cNvSpPr txBox="1"/>
          <p:nvPr/>
        </p:nvSpPr>
        <p:spPr>
          <a:xfrm>
            <a:off x="7380288" y="3644900"/>
            <a:ext cx="779462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110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23" name="Line 24"/>
          <p:cNvSpPr/>
          <p:nvPr/>
        </p:nvSpPr>
        <p:spPr>
          <a:xfrm>
            <a:off x="8027988" y="6237288"/>
            <a:ext cx="1116012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4" name="Line 25"/>
          <p:cNvSpPr/>
          <p:nvPr/>
        </p:nvSpPr>
        <p:spPr>
          <a:xfrm flipH="1">
            <a:off x="7812088" y="6237288"/>
            <a:ext cx="360362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4298" name="Text Box 26"/>
          <p:cNvSpPr txBox="1"/>
          <p:nvPr/>
        </p:nvSpPr>
        <p:spPr>
          <a:xfrm>
            <a:off x="7740650" y="5734050"/>
            <a:ext cx="12255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2(a+b)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26" name="AutoShape 27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9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9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3" grpId="0"/>
      <p:bldP spid="54295" grpId="0"/>
      <p:bldP spid="542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8435" name="Rectangle 2"/>
          <p:cNvSpPr>
            <a:spLocks noGrp="1"/>
          </p:cNvSpPr>
          <p:nvPr>
            <p:ph idx="1"/>
          </p:nvPr>
        </p:nvSpPr>
        <p:spPr>
          <a:xfrm>
            <a:off x="250825" y="1557338"/>
            <a:ext cx="7880350" cy="147955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）如图     </a:t>
            </a:r>
            <a:r>
              <a:rPr lang="en-US" altLang="zh-CN" dirty="0"/>
              <a:t>ABCD</a:t>
            </a:r>
            <a:r>
              <a:rPr lang="zh-CN" altLang="en-US" dirty="0"/>
              <a:t>中</a:t>
            </a:r>
            <a:r>
              <a:rPr lang="en-US" altLang="zh-CN" dirty="0"/>
              <a:t>AB=5</a:t>
            </a:r>
            <a:r>
              <a:rPr lang="zh-CN" altLang="en-US" dirty="0"/>
              <a:t>，</a:t>
            </a:r>
            <a:r>
              <a:rPr lang="en-US" altLang="zh-CN" dirty="0"/>
              <a:t>BC=9</a:t>
            </a:r>
            <a:r>
              <a:rPr lang="zh-CN" altLang="en-US" dirty="0"/>
              <a:t>，</a:t>
            </a:r>
            <a:r>
              <a:rPr lang="en-US" altLang="zh-CN" dirty="0"/>
              <a:t>BE</a:t>
            </a:r>
            <a:r>
              <a:rPr lang="zh-CN" altLang="en-US" dirty="0"/>
              <a:t>，</a:t>
            </a:r>
            <a:r>
              <a:rPr lang="en-US" altLang="zh-CN" dirty="0"/>
              <a:t>CF</a:t>
            </a:r>
            <a:r>
              <a:rPr lang="zh-CN" altLang="en-US" dirty="0"/>
              <a:t>分别平分∠</a:t>
            </a:r>
            <a:r>
              <a:rPr lang="en-US" altLang="zh-CN" dirty="0"/>
              <a:t>ABC</a:t>
            </a:r>
            <a:r>
              <a:rPr lang="zh-CN" altLang="en-US" dirty="0"/>
              <a:t>， ∠</a:t>
            </a:r>
            <a:r>
              <a:rPr lang="en-US" altLang="zh-CN" dirty="0"/>
              <a:t>BCD</a:t>
            </a:r>
            <a:r>
              <a:rPr lang="zh-CN" altLang="en-US" dirty="0"/>
              <a:t>，则</a:t>
            </a:r>
            <a:r>
              <a:rPr lang="en-US" altLang="zh-CN" dirty="0"/>
              <a:t>DE=_____</a:t>
            </a:r>
            <a:r>
              <a:rPr lang="zh-CN" altLang="en-US" dirty="0"/>
              <a:t>，</a:t>
            </a:r>
            <a:r>
              <a:rPr lang="en-US" altLang="zh-CN" dirty="0"/>
              <a:t>AF=_____</a:t>
            </a:r>
            <a:r>
              <a:rPr lang="zh-CN" altLang="en-US" dirty="0"/>
              <a:t>，</a:t>
            </a:r>
            <a:r>
              <a:rPr lang="en-US" altLang="zh-CN" dirty="0"/>
              <a:t>EF=_____</a:t>
            </a:r>
            <a:endParaRPr lang="en-US" altLang="zh-CN" dirty="0"/>
          </a:p>
        </p:txBody>
      </p:sp>
      <p:sp>
        <p:nvSpPr>
          <p:cNvPr id="18436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94388" cy="1143000"/>
          </a:xfrm>
          <a:ln/>
        </p:spPr>
        <p:txBody>
          <a:bodyPr vert="horz" wrap="square" lIns="91440" tIns="45720" rIns="91440" bIns="45720" anchor="b"/>
          <a:p>
            <a:pPr eaLnBrk="1" hangingPunct="1"/>
            <a:r>
              <a:rPr lang="zh-CN" altLang="en-US" dirty="0"/>
              <a:t>作业设计（选做题）</a:t>
            </a:r>
            <a:endParaRPr lang="zh-CN" altLang="en-US" dirty="0"/>
          </a:p>
        </p:txBody>
      </p:sp>
      <p:sp>
        <p:nvSpPr>
          <p:cNvPr id="18437" name="AutoShape 4"/>
          <p:cNvSpPr/>
          <p:nvPr/>
        </p:nvSpPr>
        <p:spPr>
          <a:xfrm>
            <a:off x="2268538" y="1628775"/>
            <a:ext cx="422275" cy="287338"/>
          </a:xfrm>
          <a:prstGeom prst="parallelogram">
            <a:avLst>
              <a:gd name="adj" fmla="val 36740"/>
            </a:avLst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8438" name="Group 5"/>
          <p:cNvGrpSpPr/>
          <p:nvPr/>
        </p:nvGrpSpPr>
        <p:grpSpPr>
          <a:xfrm>
            <a:off x="1547813" y="3429000"/>
            <a:ext cx="3132137" cy="1992313"/>
            <a:chOff x="3470" y="2024"/>
            <a:chExt cx="1973" cy="1255"/>
          </a:xfrm>
        </p:grpSpPr>
        <p:sp>
          <p:nvSpPr>
            <p:cNvPr id="18462" name="AutoShape 6"/>
            <p:cNvSpPr/>
            <p:nvPr/>
          </p:nvSpPr>
          <p:spPr>
            <a:xfrm>
              <a:off x="3696" y="2387"/>
              <a:ext cx="1497" cy="544"/>
            </a:xfrm>
            <a:prstGeom prst="parallelogram">
              <a:avLst>
                <a:gd name="adj" fmla="val 68795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63" name="Line 7"/>
            <p:cNvSpPr/>
            <p:nvPr/>
          </p:nvSpPr>
          <p:spPr>
            <a:xfrm flipV="1">
              <a:off x="3696" y="2387"/>
              <a:ext cx="1134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4" name="Line 8"/>
            <p:cNvSpPr/>
            <p:nvPr/>
          </p:nvSpPr>
          <p:spPr>
            <a:xfrm flipH="1" flipV="1">
              <a:off x="4377" y="2387"/>
              <a:ext cx="453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5" name="Rectangle 9"/>
            <p:cNvSpPr/>
            <p:nvPr/>
          </p:nvSpPr>
          <p:spPr>
            <a:xfrm>
              <a:off x="4694" y="2024"/>
              <a:ext cx="250" cy="3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0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E</a:t>
              </a:r>
              <a:endPara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66" name="Rectangle 10"/>
            <p:cNvSpPr/>
            <p:nvPr/>
          </p:nvSpPr>
          <p:spPr>
            <a:xfrm>
              <a:off x="4286" y="2024"/>
              <a:ext cx="250" cy="3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0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F</a:t>
              </a:r>
              <a:endPara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67" name="Rectangle 11"/>
            <p:cNvSpPr/>
            <p:nvPr/>
          </p:nvSpPr>
          <p:spPr>
            <a:xfrm>
              <a:off x="3742" y="2115"/>
              <a:ext cx="250" cy="3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0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68" name="Rectangle 12"/>
            <p:cNvSpPr/>
            <p:nvPr/>
          </p:nvSpPr>
          <p:spPr>
            <a:xfrm>
              <a:off x="5193" y="2205"/>
              <a:ext cx="250" cy="3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0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69" name="Rectangle 13"/>
            <p:cNvSpPr/>
            <p:nvPr/>
          </p:nvSpPr>
          <p:spPr>
            <a:xfrm>
              <a:off x="4694" y="2886"/>
              <a:ext cx="250" cy="3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0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70" name="Rectangle 14"/>
            <p:cNvSpPr/>
            <p:nvPr/>
          </p:nvSpPr>
          <p:spPr>
            <a:xfrm>
              <a:off x="3470" y="2840"/>
              <a:ext cx="250" cy="3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en-US" altLang="zh-CN" sz="4000" u="none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439" name="Rectangle 16"/>
          <p:cNvSpPr/>
          <p:nvPr/>
        </p:nvSpPr>
        <p:spPr>
          <a:xfrm>
            <a:off x="179388" y="5516563"/>
            <a:ext cx="2484437" cy="6461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）如图</a:t>
            </a:r>
            <a:endParaRPr lang="zh-CN" altLang="en-US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8440" name="Group 17"/>
          <p:cNvGrpSpPr/>
          <p:nvPr/>
        </p:nvGrpSpPr>
        <p:grpSpPr>
          <a:xfrm>
            <a:off x="2195513" y="5516563"/>
            <a:ext cx="1870075" cy="576262"/>
            <a:chOff x="1519" y="3294"/>
            <a:chExt cx="817" cy="363"/>
          </a:xfrm>
        </p:grpSpPr>
        <p:sp>
          <p:nvSpPr>
            <p:cNvPr id="18460" name="Rectangle 18"/>
            <p:cNvSpPr/>
            <p:nvPr/>
          </p:nvSpPr>
          <p:spPr>
            <a:xfrm>
              <a:off x="1610" y="3294"/>
              <a:ext cx="726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32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</a:t>
              </a:r>
              <a:r>
                <a:rPr lang="zh-CN" altLang="en-US" sz="32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endPara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61" name="AutoShape 19"/>
            <p:cNvSpPr/>
            <p:nvPr/>
          </p:nvSpPr>
          <p:spPr>
            <a:xfrm>
              <a:off x="1519" y="3385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441" name="Rectangle 20"/>
          <p:cNvSpPr/>
          <p:nvPr/>
        </p:nvSpPr>
        <p:spPr>
          <a:xfrm>
            <a:off x="3455988" y="5564188"/>
            <a:ext cx="3095625" cy="6461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AB=AC=10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，则</a:t>
            </a:r>
            <a:endParaRPr lang="zh-CN" altLang="en-US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8442" name="Group 21"/>
          <p:cNvGrpSpPr/>
          <p:nvPr/>
        </p:nvGrpSpPr>
        <p:grpSpPr>
          <a:xfrm>
            <a:off x="6407150" y="5564188"/>
            <a:ext cx="1657350" cy="646112"/>
            <a:chOff x="4195" y="3294"/>
            <a:chExt cx="1044" cy="407"/>
          </a:xfrm>
        </p:grpSpPr>
        <p:sp>
          <p:nvSpPr>
            <p:cNvPr id="18458" name="AutoShape 22"/>
            <p:cNvSpPr/>
            <p:nvPr/>
          </p:nvSpPr>
          <p:spPr>
            <a:xfrm>
              <a:off x="4195" y="3385"/>
              <a:ext cx="266" cy="181"/>
            </a:xfrm>
            <a:prstGeom prst="parallelogram">
              <a:avLst>
                <a:gd name="adj" fmla="val 36740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59" name="Rectangle 23"/>
            <p:cNvSpPr/>
            <p:nvPr/>
          </p:nvSpPr>
          <p:spPr>
            <a:xfrm>
              <a:off x="4377" y="3294"/>
              <a:ext cx="862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32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ADEF</a:t>
              </a:r>
              <a:endParaRPr lang="en-US" altLang="zh-CN" sz="32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443" name="Rectangle 24"/>
          <p:cNvSpPr/>
          <p:nvPr/>
        </p:nvSpPr>
        <p:spPr>
          <a:xfrm>
            <a:off x="71438" y="6211888"/>
            <a:ext cx="3563937" cy="6461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周长为</a:t>
            </a:r>
            <a:r>
              <a:rPr lang="en-US" altLang="zh-CN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_____</a:t>
            </a:r>
            <a:endParaRPr lang="en-US" altLang="zh-CN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4" name="AutoShape 25"/>
          <p:cNvSpPr/>
          <p:nvPr/>
        </p:nvSpPr>
        <p:spPr>
          <a:xfrm>
            <a:off x="6372225" y="3429000"/>
            <a:ext cx="1800225" cy="1655763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5" name="Rectangle 26"/>
          <p:cNvSpPr/>
          <p:nvPr/>
        </p:nvSpPr>
        <p:spPr>
          <a:xfrm>
            <a:off x="5867400" y="4797425"/>
            <a:ext cx="396875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6" name="Rectangle 27"/>
          <p:cNvSpPr/>
          <p:nvPr/>
        </p:nvSpPr>
        <p:spPr>
          <a:xfrm>
            <a:off x="7019925" y="2924175"/>
            <a:ext cx="396875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7" name="Rectangle 28"/>
          <p:cNvSpPr/>
          <p:nvPr/>
        </p:nvSpPr>
        <p:spPr>
          <a:xfrm>
            <a:off x="8172450" y="4797425"/>
            <a:ext cx="396875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8" name="Rectangle 29"/>
          <p:cNvSpPr/>
          <p:nvPr/>
        </p:nvSpPr>
        <p:spPr>
          <a:xfrm>
            <a:off x="6443663" y="3644900"/>
            <a:ext cx="396875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9" name="Rectangle 30"/>
          <p:cNvSpPr/>
          <p:nvPr/>
        </p:nvSpPr>
        <p:spPr>
          <a:xfrm>
            <a:off x="7812088" y="4149725"/>
            <a:ext cx="396875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0" name="Rectangle 31"/>
          <p:cNvSpPr/>
          <p:nvPr/>
        </p:nvSpPr>
        <p:spPr>
          <a:xfrm>
            <a:off x="7235825" y="5084763"/>
            <a:ext cx="396875" cy="6238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54" name="Text Box 34"/>
          <p:cNvSpPr txBox="1"/>
          <p:nvPr/>
        </p:nvSpPr>
        <p:spPr>
          <a:xfrm>
            <a:off x="1619250" y="242093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55" name="Text Box 35"/>
          <p:cNvSpPr txBox="1"/>
          <p:nvPr/>
        </p:nvSpPr>
        <p:spPr>
          <a:xfrm>
            <a:off x="3924300" y="242093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56" name="Text Box 36"/>
          <p:cNvSpPr txBox="1"/>
          <p:nvPr/>
        </p:nvSpPr>
        <p:spPr>
          <a:xfrm>
            <a:off x="6156325" y="242093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57" name="Text Box 37"/>
          <p:cNvSpPr txBox="1"/>
          <p:nvPr/>
        </p:nvSpPr>
        <p:spPr>
          <a:xfrm>
            <a:off x="1671638" y="6061075"/>
            <a:ext cx="5810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</a:t>
            </a:r>
            <a:endParaRPr lang="en-US" altLang="zh-CN" sz="28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5" name="Line 38"/>
          <p:cNvSpPr/>
          <p:nvPr/>
        </p:nvSpPr>
        <p:spPr>
          <a:xfrm>
            <a:off x="6877050" y="4149725"/>
            <a:ext cx="503238" cy="9350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6" name="Line 39"/>
          <p:cNvSpPr/>
          <p:nvPr/>
        </p:nvSpPr>
        <p:spPr>
          <a:xfrm flipV="1">
            <a:off x="7380288" y="4437063"/>
            <a:ext cx="43180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7" name="AutoShape 40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5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5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5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5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5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5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5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5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9459" name="Rectangle 2"/>
          <p:cNvSpPr>
            <a:spLocks noGrp="1"/>
          </p:cNvSpPr>
          <p:nvPr>
            <p:ph idx="1"/>
          </p:nvPr>
        </p:nvSpPr>
        <p:spPr>
          <a:xfrm>
            <a:off x="395288" y="1989138"/>
            <a:ext cx="2160587" cy="576262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None/>
            </a:pPr>
            <a:r>
              <a:rPr lang="en-US" altLang="zh-CN" sz="2400" dirty="0"/>
              <a:t>(1)</a:t>
            </a:r>
            <a:r>
              <a:rPr lang="zh-CN" altLang="en-US" sz="2400" dirty="0"/>
              <a:t>、如图</a:t>
            </a:r>
            <a:endParaRPr lang="zh-CN" altLang="en-US" sz="2400" dirty="0"/>
          </a:p>
        </p:txBody>
      </p:sp>
      <p:sp>
        <p:nvSpPr>
          <p:cNvPr id="58371" name="WordArt 3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2736850" cy="1295400"/>
          </a:xfrm>
          <a:prstGeom prst="rect">
            <a:avLst/>
          </a:prstGeom>
        </p:spPr>
        <p:txBody>
          <a:bodyPr wrap="none" numCol="1" fromWordArt="1">
            <a:prstTxWarp prst="textSlantUp">
              <a:avLst>
                <a:gd name="adj" fmla="val 32056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sng" strike="noStrike" kern="10" cap="none" spc="0" normalizeH="0" baseline="0" noProof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课外思考</a:t>
            </a:r>
            <a:endParaRPr kumimoji="0" lang="zh-CN" altLang="en-US" sz="3600" b="0" i="0" u="sng" strike="noStrike" kern="10" cap="none" spc="0" normalizeH="0" baseline="0" noProof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9461" name="Group 4"/>
          <p:cNvGrpSpPr/>
          <p:nvPr/>
        </p:nvGrpSpPr>
        <p:grpSpPr>
          <a:xfrm>
            <a:off x="1835150" y="1916113"/>
            <a:ext cx="2520950" cy="646112"/>
            <a:chOff x="1837" y="1253"/>
            <a:chExt cx="1588" cy="407"/>
          </a:xfrm>
        </p:grpSpPr>
        <p:sp>
          <p:nvSpPr>
            <p:cNvPr id="19487" name="AutoShape 5"/>
            <p:cNvSpPr/>
            <p:nvPr/>
          </p:nvSpPr>
          <p:spPr>
            <a:xfrm>
              <a:off x="1837" y="1344"/>
              <a:ext cx="318" cy="136"/>
            </a:xfrm>
            <a:prstGeom prst="parallelogram">
              <a:avLst>
                <a:gd name="adj" fmla="val 58455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88" name="Rectangle 6"/>
            <p:cNvSpPr/>
            <p:nvPr/>
          </p:nvSpPr>
          <p:spPr>
            <a:xfrm>
              <a:off x="2064" y="1253"/>
              <a:ext cx="1361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中，</a:t>
              </a:r>
              <a:endPara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462" name="Group 7"/>
          <p:cNvGrpSpPr/>
          <p:nvPr/>
        </p:nvGrpSpPr>
        <p:grpSpPr>
          <a:xfrm>
            <a:off x="3995738" y="1916113"/>
            <a:ext cx="2952750" cy="576262"/>
            <a:chOff x="2562" y="1207"/>
            <a:chExt cx="1679" cy="363"/>
          </a:xfrm>
        </p:grpSpPr>
        <p:sp>
          <p:nvSpPr>
            <p:cNvPr id="19485" name="Rectangle 8"/>
            <p:cNvSpPr/>
            <p:nvPr/>
          </p:nvSpPr>
          <p:spPr>
            <a:xfrm>
              <a:off x="2665" y="1207"/>
              <a:ext cx="1576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ABE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的面积</a:t>
              </a: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S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endPara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86" name="AutoShape 9"/>
            <p:cNvSpPr/>
            <p:nvPr/>
          </p:nvSpPr>
          <p:spPr>
            <a:xfrm>
              <a:off x="2562" y="1298"/>
              <a:ext cx="159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463" name="Group 11"/>
          <p:cNvGrpSpPr/>
          <p:nvPr/>
        </p:nvGrpSpPr>
        <p:grpSpPr>
          <a:xfrm>
            <a:off x="6443663" y="1844675"/>
            <a:ext cx="2374900" cy="576263"/>
            <a:chOff x="3833" y="1162"/>
            <a:chExt cx="1496" cy="363"/>
          </a:xfrm>
        </p:grpSpPr>
        <p:sp>
          <p:nvSpPr>
            <p:cNvPr id="19480" name="Rectangle 12"/>
            <p:cNvSpPr/>
            <p:nvPr/>
          </p:nvSpPr>
          <p:spPr>
            <a:xfrm>
              <a:off x="4014" y="1162"/>
              <a:ext cx="953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ADE</a:t>
              </a:r>
              <a:r>
                <a:rPr lang="zh-CN" altLang="en-US" sz="32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endPara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81" name="AutoShape 13"/>
            <p:cNvSpPr/>
            <p:nvPr/>
          </p:nvSpPr>
          <p:spPr>
            <a:xfrm>
              <a:off x="3833" y="1298"/>
              <a:ext cx="227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9482" name="Group 14"/>
            <p:cNvGrpSpPr/>
            <p:nvPr/>
          </p:nvGrpSpPr>
          <p:grpSpPr>
            <a:xfrm>
              <a:off x="4604" y="1253"/>
              <a:ext cx="725" cy="272"/>
              <a:chOff x="1202" y="1752"/>
              <a:chExt cx="725" cy="272"/>
            </a:xfrm>
          </p:grpSpPr>
          <p:sp>
            <p:nvSpPr>
              <p:cNvPr id="19483" name="Rectangle 15"/>
              <p:cNvSpPr/>
              <p:nvPr/>
            </p:nvSpPr>
            <p:spPr>
              <a:xfrm>
                <a:off x="1383" y="1752"/>
                <a:ext cx="544" cy="2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marL="342900" lvl="0" indent="-342900" eaLnBrk="1" hangingPunct="1">
                  <a:spcBef>
                    <a:spcPct val="20000"/>
                  </a:spcBef>
                </a:pPr>
                <a:r>
                  <a:rPr lang="en-US" altLang="zh-CN" sz="2400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BCE</a:t>
                </a:r>
                <a:endPara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4" name="AutoShape 16"/>
              <p:cNvSpPr/>
              <p:nvPr/>
            </p:nvSpPr>
            <p:spPr>
              <a:xfrm>
                <a:off x="1202" y="1797"/>
                <a:ext cx="227" cy="15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eaLnBrk="1" hangingPunct="1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9464" name="Group 28"/>
          <p:cNvGrpSpPr/>
          <p:nvPr/>
        </p:nvGrpSpPr>
        <p:grpSpPr>
          <a:xfrm>
            <a:off x="395288" y="2997200"/>
            <a:ext cx="7632700" cy="647700"/>
            <a:chOff x="249" y="1888"/>
            <a:chExt cx="4808" cy="408"/>
          </a:xfrm>
        </p:grpSpPr>
        <p:sp>
          <p:nvSpPr>
            <p:cNvPr id="19478" name="Rectangle 10"/>
            <p:cNvSpPr/>
            <p:nvPr/>
          </p:nvSpPr>
          <p:spPr>
            <a:xfrm>
              <a:off x="2018" y="1933"/>
              <a:ext cx="3039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则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S</a:t>
              </a: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与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S</a:t>
              </a:r>
              <a:r>
                <a:rPr lang="en-US" altLang="zh-CN" sz="2400" u="none" baseline="-25000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+S</a:t>
              </a:r>
              <a:r>
                <a:rPr lang="en-US" altLang="zh-CN" sz="2400" u="none" baseline="-25000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的大小关系是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____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79" name="Rectangle 17"/>
            <p:cNvSpPr/>
            <p:nvPr/>
          </p:nvSpPr>
          <p:spPr>
            <a:xfrm>
              <a:off x="249" y="1888"/>
              <a:ext cx="1860" cy="34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p>
              <a:pPr lvl="0" algn="ctr" eaLnBrk="1" hangingPunct="1"/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面积分别是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S</a:t>
              </a:r>
              <a:r>
                <a:rPr lang="en-US" altLang="zh-CN" sz="2400" u="none" baseline="-25000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S</a:t>
              </a:r>
              <a:r>
                <a:rPr lang="en-US" altLang="zh-CN" sz="2400" u="none" baseline="-25000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r>
                <a:rPr lang="zh-CN" altLang="en-US" sz="2400" u="none" baseline="-25000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r>
                <a:rPr lang="zh-CN" altLang="en-US" sz="3200" u="none" baseline="-25000" dirty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</a:t>
              </a:r>
              <a:endParaRPr lang="zh-CN" altLang="en-US" sz="3200" u="none" baseline="-250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465" name="Group 19"/>
          <p:cNvGrpSpPr/>
          <p:nvPr/>
        </p:nvGrpSpPr>
        <p:grpSpPr>
          <a:xfrm>
            <a:off x="4211638" y="4868863"/>
            <a:ext cx="3529012" cy="1368425"/>
            <a:chOff x="2381" y="2976"/>
            <a:chExt cx="2223" cy="862"/>
          </a:xfrm>
        </p:grpSpPr>
        <p:sp>
          <p:nvSpPr>
            <p:cNvPr id="19475" name="AutoShape 20"/>
            <p:cNvSpPr/>
            <p:nvPr/>
          </p:nvSpPr>
          <p:spPr>
            <a:xfrm>
              <a:off x="2381" y="2976"/>
              <a:ext cx="2223" cy="862"/>
            </a:xfrm>
            <a:prstGeom prst="parallelogram">
              <a:avLst>
                <a:gd name="adj" fmla="val 64472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algn="ctr" eaLnBrk="1" hangingPunct="1"/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76" name="Line 21"/>
            <p:cNvSpPr/>
            <p:nvPr/>
          </p:nvSpPr>
          <p:spPr>
            <a:xfrm flipV="1">
              <a:off x="2381" y="2976"/>
              <a:ext cx="1588" cy="86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7" name="Line 22"/>
            <p:cNvSpPr/>
            <p:nvPr/>
          </p:nvSpPr>
          <p:spPr>
            <a:xfrm>
              <a:off x="3969" y="2976"/>
              <a:ext cx="90" cy="86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9466" name="Rectangle 23"/>
          <p:cNvSpPr/>
          <p:nvPr/>
        </p:nvSpPr>
        <p:spPr>
          <a:xfrm>
            <a:off x="6804025" y="6234113"/>
            <a:ext cx="396875" cy="6238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40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7" name="Rectangle 24"/>
          <p:cNvSpPr/>
          <p:nvPr/>
        </p:nvSpPr>
        <p:spPr>
          <a:xfrm>
            <a:off x="6588125" y="4221163"/>
            <a:ext cx="396875" cy="6238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endParaRPr lang="en-US" altLang="zh-CN" sz="40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8" name="Rectangle 25"/>
          <p:cNvSpPr/>
          <p:nvPr/>
        </p:nvSpPr>
        <p:spPr>
          <a:xfrm>
            <a:off x="4643438" y="4365625"/>
            <a:ext cx="396875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40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9" name="Rectangle 26"/>
          <p:cNvSpPr/>
          <p:nvPr/>
        </p:nvSpPr>
        <p:spPr>
          <a:xfrm>
            <a:off x="7740650" y="4581525"/>
            <a:ext cx="396875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40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0" name="Rectangle 27"/>
          <p:cNvSpPr/>
          <p:nvPr/>
        </p:nvSpPr>
        <p:spPr>
          <a:xfrm>
            <a:off x="3779838" y="5876925"/>
            <a:ext cx="396875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40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1" name="Text Box 30"/>
          <p:cNvSpPr txBox="1"/>
          <p:nvPr/>
        </p:nvSpPr>
        <p:spPr>
          <a:xfrm>
            <a:off x="5056188" y="5006975"/>
            <a:ext cx="49530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0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S1</a:t>
            </a:r>
            <a:endParaRPr lang="en-US" altLang="zh-CN" sz="20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2" name="Text Box 31"/>
          <p:cNvSpPr txBox="1"/>
          <p:nvPr/>
        </p:nvSpPr>
        <p:spPr>
          <a:xfrm>
            <a:off x="5632450" y="5511800"/>
            <a:ext cx="354013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0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</a:t>
            </a:r>
            <a:endParaRPr lang="en-US" altLang="zh-CN" sz="20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3" name="Text Box 33"/>
          <p:cNvSpPr txBox="1"/>
          <p:nvPr/>
        </p:nvSpPr>
        <p:spPr>
          <a:xfrm>
            <a:off x="6804025" y="5157788"/>
            <a:ext cx="49530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0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S2</a:t>
            </a:r>
            <a:endParaRPr lang="en-US" altLang="zh-CN" sz="20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4" name="AutoShape 34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0483" name="Rectangle 2"/>
          <p:cNvSpPr>
            <a:spLocks noGrp="1"/>
          </p:cNvSpPr>
          <p:nvPr>
            <p:ph type="title"/>
          </p:nvPr>
        </p:nvSpPr>
        <p:spPr>
          <a:xfrm>
            <a:off x="1116013" y="1484313"/>
            <a:ext cx="6753225" cy="792162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sz="2800" dirty="0"/>
              <a:t>PD</a:t>
            </a:r>
            <a:r>
              <a:rPr lang="en-US" altLang="zh-CN" sz="4000" dirty="0"/>
              <a:t>∥</a:t>
            </a:r>
            <a:r>
              <a:rPr lang="en-US" altLang="zh-CN" sz="2800" dirty="0"/>
              <a:t> AB</a:t>
            </a:r>
            <a:r>
              <a:rPr lang="zh-CN" altLang="en-US" sz="2800" dirty="0"/>
              <a:t>，</a:t>
            </a:r>
            <a:r>
              <a:rPr lang="en-US" altLang="zh-CN" sz="2800" dirty="0"/>
              <a:t>PE ∥AC</a:t>
            </a:r>
            <a:r>
              <a:rPr lang="zh-CN" altLang="en-US" sz="2800" dirty="0"/>
              <a:t>，</a:t>
            </a:r>
            <a:r>
              <a:rPr lang="en-US" altLang="zh-CN" sz="2800" dirty="0"/>
              <a:t>PF ∥BC</a:t>
            </a:r>
            <a:r>
              <a:rPr lang="zh-CN" altLang="en-US" sz="2800" dirty="0"/>
              <a:t>，    则</a:t>
            </a:r>
            <a:endParaRPr lang="zh-CN" altLang="en-US" sz="2800" dirty="0"/>
          </a:p>
        </p:txBody>
      </p:sp>
      <p:sp>
        <p:nvSpPr>
          <p:cNvPr id="20484" name="Rectangle 3"/>
          <p:cNvSpPr>
            <a:spLocks noGrp="1"/>
          </p:cNvSpPr>
          <p:nvPr>
            <p:ph idx="1"/>
          </p:nvPr>
        </p:nvSpPr>
        <p:spPr>
          <a:xfrm>
            <a:off x="914400" y="836613"/>
            <a:ext cx="1570038" cy="792162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dirty="0"/>
              <a:t>(2)</a:t>
            </a:r>
            <a:r>
              <a:rPr lang="zh-CN" altLang="en-US" dirty="0"/>
              <a:t>等边  </a:t>
            </a:r>
            <a:endParaRPr lang="zh-CN" altLang="en-US" dirty="0"/>
          </a:p>
        </p:txBody>
      </p:sp>
      <p:sp>
        <p:nvSpPr>
          <p:cNvPr id="20485" name="Rectangle 4"/>
          <p:cNvSpPr/>
          <p:nvPr/>
        </p:nvSpPr>
        <p:spPr>
          <a:xfrm>
            <a:off x="2555875" y="908050"/>
            <a:ext cx="8459788" cy="5762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ABC</a:t>
            </a: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的边长为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P</a:t>
            </a: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为    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ABC</a:t>
            </a: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内一点，</a:t>
            </a:r>
            <a:endParaRPr lang="zh-CN" altLang="en-US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0486" name="Group 5"/>
          <p:cNvGrpSpPr/>
          <p:nvPr/>
        </p:nvGrpSpPr>
        <p:grpSpPr>
          <a:xfrm>
            <a:off x="2268538" y="981075"/>
            <a:ext cx="4248150" cy="288925"/>
            <a:chOff x="1429" y="618"/>
            <a:chExt cx="2676" cy="182"/>
          </a:xfrm>
        </p:grpSpPr>
        <p:sp>
          <p:nvSpPr>
            <p:cNvPr id="20500" name="AutoShape 6"/>
            <p:cNvSpPr/>
            <p:nvPr/>
          </p:nvSpPr>
          <p:spPr>
            <a:xfrm>
              <a:off x="1429" y="663"/>
              <a:ext cx="227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01" name="AutoShape 7"/>
            <p:cNvSpPr/>
            <p:nvPr/>
          </p:nvSpPr>
          <p:spPr>
            <a:xfrm>
              <a:off x="3878" y="618"/>
              <a:ext cx="227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487" name="Rectangle 8"/>
          <p:cNvSpPr/>
          <p:nvPr/>
        </p:nvSpPr>
        <p:spPr>
          <a:xfrm>
            <a:off x="1116013" y="2205038"/>
            <a:ext cx="4608512" cy="863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algn="ctr" eaLnBrk="1" hangingPunct="1"/>
            <a:r>
              <a:rPr lang="en-US" altLang="zh-CN" sz="2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PD+PE+PF</a:t>
            </a:r>
            <a:r>
              <a:rPr lang="zh-CN" altLang="en-US" sz="2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的值为</a:t>
            </a:r>
            <a:r>
              <a:rPr lang="en-US" altLang="zh-CN" sz="2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______</a:t>
            </a:r>
            <a:endParaRPr lang="en-US" altLang="zh-CN" sz="28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8" name="AutoShape 9"/>
          <p:cNvSpPr/>
          <p:nvPr/>
        </p:nvSpPr>
        <p:spPr>
          <a:xfrm>
            <a:off x="3348038" y="3427413"/>
            <a:ext cx="3095625" cy="24479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9" name="Rectangle 10"/>
          <p:cNvSpPr/>
          <p:nvPr/>
        </p:nvSpPr>
        <p:spPr>
          <a:xfrm>
            <a:off x="5435600" y="3860800"/>
            <a:ext cx="541338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0" name="Rectangle 11"/>
          <p:cNvSpPr/>
          <p:nvPr/>
        </p:nvSpPr>
        <p:spPr>
          <a:xfrm>
            <a:off x="3348038" y="4652963"/>
            <a:ext cx="541337" cy="6238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1" name="Rectangle 12"/>
          <p:cNvSpPr/>
          <p:nvPr/>
        </p:nvSpPr>
        <p:spPr>
          <a:xfrm>
            <a:off x="4572000" y="4435475"/>
            <a:ext cx="541338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2" name="Rectangle 13"/>
          <p:cNvSpPr/>
          <p:nvPr/>
        </p:nvSpPr>
        <p:spPr>
          <a:xfrm>
            <a:off x="6516688" y="5661025"/>
            <a:ext cx="541337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3" name="Rectangle 14"/>
          <p:cNvSpPr/>
          <p:nvPr/>
        </p:nvSpPr>
        <p:spPr>
          <a:xfrm>
            <a:off x="5075238" y="5945188"/>
            <a:ext cx="541337" cy="6238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4" name="Rectangle 15"/>
          <p:cNvSpPr/>
          <p:nvPr/>
        </p:nvSpPr>
        <p:spPr>
          <a:xfrm>
            <a:off x="2771775" y="5661025"/>
            <a:ext cx="541338" cy="623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5" name="Rectangle 16"/>
          <p:cNvSpPr/>
          <p:nvPr/>
        </p:nvSpPr>
        <p:spPr>
          <a:xfrm>
            <a:off x="4283075" y="2852738"/>
            <a:ext cx="541338" cy="6238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ctr" eaLnBrk="1" hangingPunct="1"/>
            <a:r>
              <a:rPr lang="en-US" altLang="zh-CN" sz="40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4000" u="none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6" name="Line 17"/>
          <p:cNvSpPr/>
          <p:nvPr/>
        </p:nvSpPr>
        <p:spPr>
          <a:xfrm flipH="1">
            <a:off x="4859338" y="4149725"/>
            <a:ext cx="504825" cy="8620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7" name="Line 18"/>
          <p:cNvSpPr/>
          <p:nvPr/>
        </p:nvSpPr>
        <p:spPr>
          <a:xfrm flipV="1">
            <a:off x="3851275" y="5011738"/>
            <a:ext cx="1008063" cy="1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8" name="Line 19"/>
          <p:cNvSpPr/>
          <p:nvPr/>
        </p:nvSpPr>
        <p:spPr>
          <a:xfrm>
            <a:off x="4859338" y="5011738"/>
            <a:ext cx="504825" cy="865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9" name="AutoShape 20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sz="1400" dirty="0">
                <a:latin typeface="Arial Black" panose="020B0A04020102020204" pitchFamily="34" charset="0"/>
              </a:rPr>
            </a:fld>
            <a:endParaRPr lang="en-US" altLang="zh-CN" sz="1400" dirty="0">
              <a:latin typeface="Arial Black" panose="020B0A04020102020204" pitchFamily="34" charset="0"/>
            </a:endParaRPr>
          </a:p>
        </p:txBody>
      </p:sp>
      <p:sp>
        <p:nvSpPr>
          <p:cNvPr id="21507" name="AutoShape 5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再风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" y="656590"/>
            <a:ext cx="8316595" cy="60490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pic>
        <p:nvPicPr>
          <p:cNvPr id="5123" name="Picture 3" descr="cp3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450" y="2205038"/>
            <a:ext cx="2700338" cy="20875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Text Box 4"/>
          <p:cNvSpPr txBox="1"/>
          <p:nvPr/>
        </p:nvSpPr>
        <p:spPr>
          <a:xfrm>
            <a:off x="1547813" y="1592263"/>
            <a:ext cx="70866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000" u="none" dirty="0">
                <a:latin typeface="Arial" panose="020B0604020202020204" pitchFamily="34" charset="0"/>
                <a:ea typeface="宋体" panose="02010600030101010101" pitchFamily="2" charset="-122"/>
              </a:rPr>
              <a:t>下面的图片中，有你熟悉的哪些图形？</a:t>
            </a:r>
            <a:endParaRPr lang="zh-CN" altLang="en-US" sz="30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125" name="Picture 5" descr="tu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4652963"/>
            <a:ext cx="2376487" cy="1539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Rectangle 7"/>
          <p:cNvSpPr/>
          <p:nvPr/>
        </p:nvSpPr>
        <p:spPr>
          <a:xfrm>
            <a:off x="3563938" y="1016000"/>
            <a:ext cx="23034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200" u="none" dirty="0">
                <a:latin typeface="黑体" panose="02010609060101010101" pitchFamily="2" charset="-122"/>
                <a:ea typeface="黑体" panose="02010609060101010101" pitchFamily="2" charset="-122"/>
              </a:rPr>
              <a:t>活动 </a:t>
            </a:r>
            <a:r>
              <a:rPr lang="en-US" altLang="zh-CN" sz="3200" u="none" dirty="0"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endParaRPr lang="en-US" altLang="zh-CN" sz="3200" u="none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5127" name="Picture 8"/>
          <p:cNvPicPr>
            <a:picLocks noChangeAspect="1"/>
          </p:cNvPicPr>
          <p:nvPr/>
        </p:nvPicPr>
        <p:blipFill>
          <a:blip r:embed="rId3"/>
          <a:srcRect b="14342"/>
          <a:stretch>
            <a:fillRect/>
          </a:stretch>
        </p:blipFill>
        <p:spPr>
          <a:xfrm>
            <a:off x="4500563" y="2420938"/>
            <a:ext cx="2484437" cy="1403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8" name="Picture 9" descr="M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4508500"/>
            <a:ext cx="2808287" cy="1657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9" name="AutoShape 10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5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6147" name="Text Box 4"/>
          <p:cNvSpPr txBox="1"/>
          <p:nvPr/>
        </p:nvSpPr>
        <p:spPr>
          <a:xfrm>
            <a:off x="539750" y="476250"/>
            <a:ext cx="4784725" cy="15541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latinLnBrk="1" hangingPunct="1"/>
            <a:r>
              <a:rPr lang="zh-CN" altLang="en-US" sz="3200" b="1" i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 </a:t>
            </a:r>
            <a:r>
              <a:rPr lang="zh-CN" altLang="en-US" sz="32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平行四边形的概念：</a:t>
            </a:r>
            <a:endParaRPr lang="zh-CN" altLang="en-US" sz="32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latinLnBrk="1" hangingPunct="1"/>
            <a:endParaRPr lang="zh-CN" altLang="en-US" sz="32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5" name="Text Box 5"/>
          <p:cNvSpPr txBox="1"/>
          <p:nvPr/>
        </p:nvSpPr>
        <p:spPr>
          <a:xfrm>
            <a:off x="0" y="1844675"/>
            <a:ext cx="910113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1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、定义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两组对边分别平行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的四边形叫平行四边形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zh-CN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6" name="Text Box 6"/>
          <p:cNvSpPr txBox="1"/>
          <p:nvPr/>
        </p:nvSpPr>
        <p:spPr>
          <a:xfrm>
            <a:off x="0" y="2420938"/>
            <a:ext cx="8916988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2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、特征：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、属于四边形； 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、有两组对边分别平行</a:t>
            </a:r>
            <a:r>
              <a:rPr lang="en-US" altLang="zh-CN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zh-CN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0" name="AutoShape 15"/>
          <p:cNvSpPr/>
          <p:nvPr/>
        </p:nvSpPr>
        <p:spPr>
          <a:xfrm>
            <a:off x="5148263" y="1700213"/>
            <a:ext cx="1042987" cy="287337"/>
          </a:xfrm>
          <a:prstGeom prst="actionButtonBlank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36" name="Text Box 96"/>
          <p:cNvSpPr txBox="1"/>
          <p:nvPr/>
        </p:nvSpPr>
        <p:spPr>
          <a:xfrm>
            <a:off x="179388" y="4149725"/>
            <a:ext cx="285750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、有关名称：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44" name="Text Box 104"/>
          <p:cNvSpPr txBox="1"/>
          <p:nvPr/>
        </p:nvSpPr>
        <p:spPr>
          <a:xfrm>
            <a:off x="250825" y="5445125"/>
            <a:ext cx="415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）对角，（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）邻角；</a:t>
            </a:r>
            <a:endParaRPr lang="zh-CN" altLang="en-US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45" name="Text Box 105"/>
          <p:cNvSpPr txBox="1"/>
          <p:nvPr/>
        </p:nvSpPr>
        <p:spPr>
          <a:xfrm>
            <a:off x="250825" y="6092825"/>
            <a:ext cx="15224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）高。</a:t>
            </a:r>
            <a:endParaRPr lang="zh-CN" altLang="en-US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4" name="AutoShape 113"/>
          <p:cNvSpPr/>
          <p:nvPr/>
        </p:nvSpPr>
        <p:spPr>
          <a:xfrm>
            <a:off x="5867400" y="908050"/>
            <a:ext cx="719138" cy="1441450"/>
          </a:xfrm>
          <a:prstGeom prst="parallelogram">
            <a:avLst>
              <a:gd name="adj" fmla="val 25000"/>
            </a:avLst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153"/>
          <p:cNvGrpSpPr/>
          <p:nvPr/>
        </p:nvGrpSpPr>
        <p:grpSpPr>
          <a:xfrm>
            <a:off x="0" y="3141663"/>
            <a:ext cx="9144000" cy="1006475"/>
            <a:chOff x="0" y="1979"/>
            <a:chExt cx="5760" cy="634"/>
          </a:xfrm>
        </p:grpSpPr>
        <p:sp>
          <p:nvSpPr>
            <p:cNvPr id="6193" name="Text Box 109"/>
            <p:cNvSpPr txBox="1"/>
            <p:nvPr/>
          </p:nvSpPr>
          <p:spPr>
            <a:xfrm>
              <a:off x="0" y="1979"/>
              <a:ext cx="5760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algn="ctr" eaLnBrk="1" hangingPunct="1"/>
              <a:r>
                <a:rPr lang="en-US" altLang="zh-CN" sz="32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 3</a:t>
              </a:r>
              <a:r>
                <a:rPr lang="zh-CN" altLang="en-US" sz="32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、符号：“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       ”如平行四边形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记作：  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；   读作：平行四边形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endPara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94" name="AutoShape 114"/>
            <p:cNvSpPr/>
            <p:nvPr/>
          </p:nvSpPr>
          <p:spPr>
            <a:xfrm>
              <a:off x="1565" y="2115"/>
              <a:ext cx="226" cy="91"/>
            </a:xfrm>
            <a:prstGeom prst="parallelogram">
              <a:avLst>
                <a:gd name="adj" fmla="val 62087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95" name="AutoShape 117"/>
            <p:cNvSpPr/>
            <p:nvPr/>
          </p:nvSpPr>
          <p:spPr>
            <a:xfrm>
              <a:off x="4558" y="2160"/>
              <a:ext cx="226" cy="92"/>
            </a:xfrm>
            <a:prstGeom prst="parallelogram">
              <a:avLst>
                <a:gd name="adj" fmla="val 61413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56" name="Line 118"/>
          <p:cNvSpPr/>
          <p:nvPr/>
        </p:nvSpPr>
        <p:spPr>
          <a:xfrm>
            <a:off x="6372225" y="765175"/>
            <a:ext cx="0" cy="0"/>
          </a:xfrm>
          <a:prstGeom prst="line">
            <a:avLst/>
          </a:prstGeom>
          <a:ln w="9525">
            <a:noFill/>
          </a:ln>
        </p:spPr>
      </p:sp>
      <p:sp>
        <p:nvSpPr>
          <p:cNvPr id="6157" name="Line 119"/>
          <p:cNvSpPr/>
          <p:nvPr/>
        </p:nvSpPr>
        <p:spPr>
          <a:xfrm>
            <a:off x="5867400" y="404813"/>
            <a:ext cx="1944688" cy="0"/>
          </a:xfrm>
          <a:prstGeom prst="line">
            <a:avLst/>
          </a:prstGeom>
          <a:ln w="9525">
            <a:noFill/>
          </a:ln>
        </p:spPr>
      </p:sp>
      <p:sp>
        <p:nvSpPr>
          <p:cNvPr id="6158" name="Freeform 123"/>
          <p:cNvSpPr/>
          <p:nvPr/>
        </p:nvSpPr>
        <p:spPr>
          <a:xfrm>
            <a:off x="5940425" y="404813"/>
            <a:ext cx="2087563" cy="1587"/>
          </a:xfrm>
          <a:custGeom>
            <a:avLst/>
            <a:gdLst>
              <a:gd name="txL" fmla="*/ 0 w 1315"/>
              <a:gd name="txT" fmla="*/ 0 h 1"/>
              <a:gd name="txR" fmla="*/ 1315 w 1315"/>
              <a:gd name="txB" fmla="*/ 1 h 1"/>
            </a:gdLst>
            <a:ahLst/>
            <a:cxnLst>
              <a:cxn ang="0">
                <a:pos x="0" y="0"/>
              </a:cxn>
              <a:cxn ang="0">
                <a:pos x="2087563" y="0"/>
              </a:cxn>
            </a:cxnLst>
            <a:rect l="txL" t="txT" r="txR" b="txB"/>
            <a:pathLst>
              <a:path w="1315" h="1">
                <a:moveTo>
                  <a:pt x="0" y="0"/>
                </a:moveTo>
                <a:cubicBezTo>
                  <a:pt x="219" y="0"/>
                  <a:pt x="1041" y="0"/>
                  <a:pt x="1315" y="0"/>
                </a:cubicBez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59" name="Line 125"/>
          <p:cNvSpPr/>
          <p:nvPr/>
        </p:nvSpPr>
        <p:spPr>
          <a:xfrm>
            <a:off x="5940425" y="476250"/>
            <a:ext cx="2016125" cy="0"/>
          </a:xfrm>
          <a:prstGeom prst="line">
            <a:avLst/>
          </a:prstGeom>
          <a:ln w="9525">
            <a:noFill/>
          </a:ln>
        </p:spPr>
      </p:sp>
      <p:sp>
        <p:nvSpPr>
          <p:cNvPr id="6160" name="Line 127"/>
          <p:cNvSpPr/>
          <p:nvPr/>
        </p:nvSpPr>
        <p:spPr>
          <a:xfrm>
            <a:off x="5508625" y="1700213"/>
            <a:ext cx="1871663" cy="0"/>
          </a:xfrm>
          <a:prstGeom prst="line">
            <a:avLst/>
          </a:prstGeom>
          <a:ln w="9525">
            <a:noFill/>
          </a:ln>
        </p:spPr>
      </p:sp>
      <p:sp>
        <p:nvSpPr>
          <p:cNvPr id="6161" name="Line 129"/>
          <p:cNvSpPr/>
          <p:nvPr/>
        </p:nvSpPr>
        <p:spPr>
          <a:xfrm>
            <a:off x="5795963" y="404813"/>
            <a:ext cx="2233612" cy="0"/>
          </a:xfrm>
          <a:prstGeom prst="line">
            <a:avLst/>
          </a:prstGeom>
          <a:ln w="9525">
            <a:noFill/>
          </a:ln>
        </p:spPr>
      </p:sp>
      <p:sp>
        <p:nvSpPr>
          <p:cNvPr id="6162" name="Line 130"/>
          <p:cNvSpPr/>
          <p:nvPr/>
        </p:nvSpPr>
        <p:spPr>
          <a:xfrm>
            <a:off x="5724525" y="476250"/>
            <a:ext cx="2016125" cy="0"/>
          </a:xfrm>
          <a:prstGeom prst="line">
            <a:avLst/>
          </a:prstGeom>
          <a:ln w="9525">
            <a:noFill/>
          </a:ln>
        </p:spPr>
      </p:sp>
      <p:sp>
        <p:nvSpPr>
          <p:cNvPr id="6163" name="Text Box 101"/>
          <p:cNvSpPr txBox="1"/>
          <p:nvPr/>
        </p:nvSpPr>
        <p:spPr>
          <a:xfrm>
            <a:off x="7667625" y="0"/>
            <a:ext cx="576263" cy="4572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400" b="1" i="1" u="none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en-US" altLang="zh-CN" sz="2400" b="1" i="1" u="none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164" name="Group 139"/>
          <p:cNvGrpSpPr/>
          <p:nvPr/>
        </p:nvGrpSpPr>
        <p:grpSpPr>
          <a:xfrm>
            <a:off x="5651500" y="0"/>
            <a:ext cx="2989263" cy="2076450"/>
            <a:chOff x="2880" y="1752"/>
            <a:chExt cx="1883" cy="1308"/>
          </a:xfrm>
        </p:grpSpPr>
        <p:sp>
          <p:nvSpPr>
            <p:cNvPr id="6188" name="AutoShape 140"/>
            <p:cNvSpPr/>
            <p:nvPr/>
          </p:nvSpPr>
          <p:spPr>
            <a:xfrm>
              <a:off x="3016" y="2069"/>
              <a:ext cx="1497" cy="736"/>
            </a:xfrm>
            <a:prstGeom prst="parallelogram">
              <a:avLst>
                <a:gd name="adj" fmla="val 50849"/>
              </a:avLst>
            </a:prstGeom>
            <a:noFill/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89" name="Text Box 141"/>
            <p:cNvSpPr txBox="1"/>
            <p:nvPr/>
          </p:nvSpPr>
          <p:spPr>
            <a:xfrm>
              <a:off x="3243" y="1752"/>
              <a:ext cx="363" cy="288"/>
            </a:xfrm>
            <a:prstGeom prst="rect">
              <a:avLst/>
            </a:prstGeom>
            <a:noFill/>
            <a:ln w="25400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b="1" i="1" u="none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 b="1" i="1" u="none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90" name="Text Box 142"/>
            <p:cNvSpPr txBox="1"/>
            <p:nvPr/>
          </p:nvSpPr>
          <p:spPr>
            <a:xfrm>
              <a:off x="4400" y="1774"/>
              <a:ext cx="363" cy="288"/>
            </a:xfrm>
            <a:prstGeom prst="rect">
              <a:avLst/>
            </a:prstGeom>
            <a:noFill/>
            <a:ln w="25400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b="1" i="1" u="none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D</a:t>
              </a:r>
              <a:endParaRPr lang="en-US" altLang="zh-CN" sz="2400" b="1" i="1" u="none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91" name="Text Box 143"/>
            <p:cNvSpPr txBox="1"/>
            <p:nvPr/>
          </p:nvSpPr>
          <p:spPr>
            <a:xfrm>
              <a:off x="4059" y="2772"/>
              <a:ext cx="363" cy="288"/>
            </a:xfrm>
            <a:prstGeom prst="rect">
              <a:avLst/>
            </a:prstGeom>
            <a:noFill/>
            <a:ln w="25400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b="1" i="1" u="none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 b="1" i="1" u="none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92" name="Text Box 144"/>
            <p:cNvSpPr txBox="1"/>
            <p:nvPr/>
          </p:nvSpPr>
          <p:spPr>
            <a:xfrm>
              <a:off x="2880" y="2772"/>
              <a:ext cx="363" cy="288"/>
            </a:xfrm>
            <a:prstGeom prst="rect">
              <a:avLst/>
            </a:prstGeom>
            <a:noFill/>
            <a:ln w="25400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b="1" i="1" u="none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2400" b="1" i="1" u="none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65" name="Line 145"/>
          <p:cNvSpPr/>
          <p:nvPr/>
        </p:nvSpPr>
        <p:spPr>
          <a:xfrm>
            <a:off x="6516688" y="476250"/>
            <a:ext cx="0" cy="0"/>
          </a:xfrm>
          <a:prstGeom prst="line">
            <a:avLst/>
          </a:prstGeom>
          <a:ln w="9525">
            <a:noFill/>
          </a:ln>
        </p:spPr>
      </p:sp>
      <p:sp>
        <p:nvSpPr>
          <p:cNvPr id="10386" name="Line 146"/>
          <p:cNvSpPr/>
          <p:nvPr/>
        </p:nvSpPr>
        <p:spPr>
          <a:xfrm>
            <a:off x="6443663" y="476250"/>
            <a:ext cx="18002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87" name="Line 147"/>
          <p:cNvSpPr/>
          <p:nvPr/>
        </p:nvSpPr>
        <p:spPr>
          <a:xfrm>
            <a:off x="5867400" y="1700213"/>
            <a:ext cx="1728788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89" name="Line 149"/>
          <p:cNvSpPr/>
          <p:nvPr/>
        </p:nvSpPr>
        <p:spPr>
          <a:xfrm flipH="1">
            <a:off x="5867400" y="476250"/>
            <a:ext cx="647700" cy="1223963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90" name="Line 150"/>
          <p:cNvSpPr/>
          <p:nvPr/>
        </p:nvSpPr>
        <p:spPr>
          <a:xfrm flipH="1">
            <a:off x="7596188" y="476250"/>
            <a:ext cx="647700" cy="1223963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4" name="Group 174"/>
          <p:cNvGrpSpPr/>
          <p:nvPr/>
        </p:nvGrpSpPr>
        <p:grpSpPr>
          <a:xfrm>
            <a:off x="250825" y="4797425"/>
            <a:ext cx="4113213" cy="590550"/>
            <a:chOff x="158" y="3022"/>
            <a:chExt cx="2591" cy="372"/>
          </a:xfrm>
        </p:grpSpPr>
        <p:sp>
          <p:nvSpPr>
            <p:cNvPr id="6186" name="Text Box 97"/>
            <p:cNvSpPr txBox="1"/>
            <p:nvPr/>
          </p:nvSpPr>
          <p:spPr>
            <a:xfrm>
              <a:off x="158" y="3022"/>
              <a:ext cx="136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（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）对边，</a:t>
              </a:r>
              <a:endPara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87" name="Text Box 151"/>
            <p:cNvSpPr txBox="1"/>
            <p:nvPr/>
          </p:nvSpPr>
          <p:spPr>
            <a:xfrm>
              <a:off x="1383" y="3067"/>
              <a:ext cx="136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（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）邻边；</a:t>
              </a:r>
              <a:endPara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398" name="Arc 158"/>
          <p:cNvSpPr/>
          <p:nvPr/>
        </p:nvSpPr>
        <p:spPr>
          <a:xfrm>
            <a:off x="6048375" y="1304925"/>
            <a:ext cx="260350" cy="442913"/>
          </a:xfrm>
          <a:custGeom>
            <a:avLst/>
            <a:gdLst>
              <a:gd name="txL" fmla="*/ 0 w 21555"/>
              <a:gd name="txT" fmla="*/ 0 h 21600"/>
              <a:gd name="txR" fmla="*/ 21555 w 21555"/>
              <a:gd name="txB" fmla="*/ 21600 h 21600"/>
            </a:gdLst>
            <a:ahLst/>
            <a:cxnLst>
              <a:cxn ang="0">
                <a:pos x="0" y="0"/>
              </a:cxn>
              <a:cxn ang="0">
                <a:pos x="3144612" y="8495912"/>
              </a:cxn>
              <a:cxn ang="0">
                <a:pos x="0" y="9082033"/>
              </a:cxn>
            </a:cxnLst>
            <a:rect l="txL" t="txT" r="txR" b="txB"/>
            <a:pathLst>
              <a:path w="21555" h="21600" fill="none">
                <a:moveTo>
                  <a:pt x="-1" y="0"/>
                </a:moveTo>
                <a:cubicBezTo>
                  <a:pt x="11388" y="0"/>
                  <a:pt x="20820" y="8841"/>
                  <a:pt x="21554" y="20206"/>
                </a:cubicBezTo>
              </a:path>
              <a:path w="21555" h="21600" stroke="0">
                <a:moveTo>
                  <a:pt x="-1" y="0"/>
                </a:moveTo>
                <a:cubicBezTo>
                  <a:pt x="11388" y="0"/>
                  <a:pt x="20820" y="8841"/>
                  <a:pt x="21554" y="20206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400" name="Arc 160"/>
          <p:cNvSpPr/>
          <p:nvPr/>
        </p:nvSpPr>
        <p:spPr>
          <a:xfrm rot="966805" flipH="1">
            <a:off x="7237413" y="1338263"/>
            <a:ext cx="504825" cy="446087"/>
          </a:xfrm>
          <a:custGeom>
            <a:avLst/>
            <a:gdLst>
              <a:gd name="txL" fmla="*/ 0 w 21555"/>
              <a:gd name="txT" fmla="*/ 0 h 21504"/>
              <a:gd name="txR" fmla="*/ 21555 w 21555"/>
              <a:gd name="txB" fmla="*/ 21504 h 21504"/>
            </a:gdLst>
            <a:ahLst/>
            <a:cxnLst>
              <a:cxn ang="0">
                <a:pos x="1115135" y="0"/>
              </a:cxn>
              <a:cxn ang="0">
                <a:pos x="11823162" y="8653909"/>
              </a:cxn>
              <a:cxn ang="0">
                <a:pos x="0" y="9253794"/>
              </a:cxn>
            </a:cxnLst>
            <a:rect l="txL" t="txT" r="txR" b="txB"/>
            <a:pathLst>
              <a:path w="21555" h="21504" fill="none">
                <a:moveTo>
                  <a:pt x="2033" y="-1"/>
                </a:moveTo>
                <a:cubicBezTo>
                  <a:pt x="12596" y="998"/>
                  <a:pt x="20870" y="9521"/>
                  <a:pt x="21554" y="20110"/>
                </a:cubicBezTo>
              </a:path>
              <a:path w="21555" h="21504" stroke="0">
                <a:moveTo>
                  <a:pt x="2033" y="-1"/>
                </a:moveTo>
                <a:cubicBezTo>
                  <a:pt x="12596" y="998"/>
                  <a:pt x="20870" y="9521"/>
                  <a:pt x="21554" y="20110"/>
                </a:cubicBezTo>
                <a:lnTo>
                  <a:pt x="0" y="21504"/>
                </a:lnTo>
                <a:close/>
              </a:path>
            </a:pathLst>
          </a:custGeom>
          <a:noFill/>
          <a:ln w="76200" cap="flat" cmpd="sng">
            <a:solidFill>
              <a:schemeClr val="hlink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401" name="Arc 161"/>
          <p:cNvSpPr/>
          <p:nvPr/>
        </p:nvSpPr>
        <p:spPr>
          <a:xfrm flipH="1">
            <a:off x="7740650" y="473075"/>
            <a:ext cx="504825" cy="442913"/>
          </a:xfrm>
          <a:custGeom>
            <a:avLst/>
            <a:gdLst>
              <a:gd name="txL" fmla="*/ 0 w 21600"/>
              <a:gd name="txT" fmla="*/ 0 h 36797"/>
              <a:gd name="txR" fmla="*/ 21600 w 21600"/>
              <a:gd name="txB" fmla="*/ 36797 h 36797"/>
            </a:gdLst>
            <a:ahLst/>
            <a:cxnLst>
              <a:cxn ang="0">
                <a:pos x="7320010" y="0"/>
              </a:cxn>
              <a:cxn ang="0">
                <a:pos x="4644039" y="5331193"/>
              </a:cxn>
              <a:cxn ang="0">
                <a:pos x="0" y="2454431"/>
              </a:cxn>
            </a:cxnLst>
            <a:rect l="txL" t="txT" r="txR" b="txB"/>
            <a:pathLst>
              <a:path w="21600" h="36797" fill="none">
                <a:moveTo>
                  <a:pt x="13400" y="0"/>
                </a:moveTo>
                <a:cubicBezTo>
                  <a:pt x="18579" y="4097"/>
                  <a:pt x="21600" y="10337"/>
                  <a:pt x="21600" y="16941"/>
                </a:cubicBezTo>
                <a:cubicBezTo>
                  <a:pt x="21600" y="25584"/>
                  <a:pt x="16447" y="33395"/>
                  <a:pt x="8502" y="36797"/>
                </a:cubicBezTo>
              </a:path>
              <a:path w="21600" h="36797" stroke="0">
                <a:moveTo>
                  <a:pt x="13400" y="0"/>
                </a:moveTo>
                <a:cubicBezTo>
                  <a:pt x="18579" y="4097"/>
                  <a:pt x="21600" y="10337"/>
                  <a:pt x="21600" y="16941"/>
                </a:cubicBezTo>
                <a:cubicBezTo>
                  <a:pt x="21600" y="25584"/>
                  <a:pt x="16447" y="33395"/>
                  <a:pt x="8502" y="36797"/>
                </a:cubicBezTo>
                <a:lnTo>
                  <a:pt x="0" y="16941"/>
                </a:lnTo>
                <a:close/>
              </a:path>
            </a:pathLst>
          </a:custGeom>
          <a:noFill/>
          <a:ln w="762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402" name="Arc 162"/>
          <p:cNvSpPr/>
          <p:nvPr/>
        </p:nvSpPr>
        <p:spPr>
          <a:xfrm rot="-6702453" flipH="1">
            <a:off x="6430963" y="201613"/>
            <a:ext cx="360362" cy="622300"/>
          </a:xfrm>
          <a:custGeom>
            <a:avLst/>
            <a:gdLst>
              <a:gd name="txL" fmla="*/ 0 w 21600"/>
              <a:gd name="txT" fmla="*/ 0 h 28652"/>
              <a:gd name="txR" fmla="*/ 21600 w 21600"/>
              <a:gd name="txB" fmla="*/ 28652 h 28652"/>
            </a:gdLst>
            <a:ahLst/>
            <a:cxnLst>
              <a:cxn ang="0">
                <a:pos x="4538589" y="0"/>
              </a:cxn>
              <a:cxn ang="0">
                <a:pos x="4459543" y="13515892"/>
              </a:cxn>
              <a:cxn ang="0">
                <a:pos x="0" y="6682472"/>
              </a:cxn>
            </a:cxnLst>
            <a:rect l="txL" t="txT" r="txR" b="txB"/>
            <a:pathLst>
              <a:path w="21600" h="28652" fill="none">
                <a:moveTo>
                  <a:pt x="16305" y="0"/>
                </a:moveTo>
                <a:cubicBezTo>
                  <a:pt x="19720" y="3929"/>
                  <a:pt x="21600" y="8960"/>
                  <a:pt x="21600" y="14166"/>
                </a:cubicBezTo>
                <a:cubicBezTo>
                  <a:pt x="21600" y="19519"/>
                  <a:pt x="19612" y="24681"/>
                  <a:pt x="16022" y="28652"/>
                </a:cubicBezTo>
              </a:path>
              <a:path w="21600" h="28652" stroke="0">
                <a:moveTo>
                  <a:pt x="16305" y="0"/>
                </a:moveTo>
                <a:cubicBezTo>
                  <a:pt x="19720" y="3929"/>
                  <a:pt x="21600" y="8960"/>
                  <a:pt x="21600" y="14166"/>
                </a:cubicBezTo>
                <a:cubicBezTo>
                  <a:pt x="21600" y="19519"/>
                  <a:pt x="19612" y="24681"/>
                  <a:pt x="16022" y="28652"/>
                </a:cubicBezTo>
                <a:lnTo>
                  <a:pt x="0" y="14166"/>
                </a:lnTo>
                <a:close/>
              </a:path>
            </a:pathLst>
          </a:custGeom>
          <a:noFill/>
          <a:ln w="76200" cap="flat" cmpd="sng">
            <a:solidFill>
              <a:schemeClr val="hlink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404" name="Rectangle 164"/>
          <p:cNvSpPr/>
          <p:nvPr/>
        </p:nvSpPr>
        <p:spPr>
          <a:xfrm rot="10800000">
            <a:off x="5148263" y="5589588"/>
            <a:ext cx="46831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en-US" altLang="zh-CN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∟</a:t>
            </a:r>
            <a:endParaRPr lang="en-US" altLang="zh-CN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" name="Group 165"/>
          <p:cNvGrpSpPr/>
          <p:nvPr/>
        </p:nvGrpSpPr>
        <p:grpSpPr>
          <a:xfrm>
            <a:off x="4500563" y="4149725"/>
            <a:ext cx="2989262" cy="2076450"/>
            <a:chOff x="2880" y="1752"/>
            <a:chExt cx="1883" cy="1308"/>
          </a:xfrm>
        </p:grpSpPr>
        <p:sp>
          <p:nvSpPr>
            <p:cNvPr id="6181" name="AutoShape 166"/>
            <p:cNvSpPr/>
            <p:nvPr/>
          </p:nvSpPr>
          <p:spPr>
            <a:xfrm>
              <a:off x="3016" y="2069"/>
              <a:ext cx="1497" cy="736"/>
            </a:xfrm>
            <a:prstGeom prst="parallelogram">
              <a:avLst>
                <a:gd name="adj" fmla="val 50849"/>
              </a:avLst>
            </a:prstGeom>
            <a:noFill/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82" name="Text Box 167"/>
            <p:cNvSpPr txBox="1"/>
            <p:nvPr/>
          </p:nvSpPr>
          <p:spPr>
            <a:xfrm>
              <a:off x="3243" y="1752"/>
              <a:ext cx="363" cy="288"/>
            </a:xfrm>
            <a:prstGeom prst="rect">
              <a:avLst/>
            </a:prstGeom>
            <a:noFill/>
            <a:ln w="25400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b="1" i="1" u="none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 b="1" i="1" u="none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83" name="Text Box 168"/>
            <p:cNvSpPr txBox="1"/>
            <p:nvPr/>
          </p:nvSpPr>
          <p:spPr>
            <a:xfrm>
              <a:off x="4400" y="1774"/>
              <a:ext cx="363" cy="288"/>
            </a:xfrm>
            <a:prstGeom prst="rect">
              <a:avLst/>
            </a:prstGeom>
            <a:noFill/>
            <a:ln w="25400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b="1" i="1" u="none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D</a:t>
              </a:r>
              <a:endParaRPr lang="en-US" altLang="zh-CN" sz="2400" b="1" i="1" u="none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84" name="Text Box 169"/>
            <p:cNvSpPr txBox="1"/>
            <p:nvPr/>
          </p:nvSpPr>
          <p:spPr>
            <a:xfrm>
              <a:off x="4059" y="2772"/>
              <a:ext cx="363" cy="288"/>
            </a:xfrm>
            <a:prstGeom prst="rect">
              <a:avLst/>
            </a:prstGeom>
            <a:noFill/>
            <a:ln w="25400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b="1" i="1" u="none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 b="1" i="1" u="none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85" name="Text Box 170"/>
            <p:cNvSpPr txBox="1"/>
            <p:nvPr/>
          </p:nvSpPr>
          <p:spPr>
            <a:xfrm>
              <a:off x="2880" y="2772"/>
              <a:ext cx="363" cy="288"/>
            </a:xfrm>
            <a:prstGeom prst="rect">
              <a:avLst/>
            </a:prstGeom>
            <a:noFill/>
            <a:ln w="25400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b="1" i="1" u="none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2400" b="1" i="1" u="none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411" name="Line 171"/>
          <p:cNvSpPr/>
          <p:nvPr/>
        </p:nvSpPr>
        <p:spPr>
          <a:xfrm>
            <a:off x="5292725" y="4652963"/>
            <a:ext cx="0" cy="115252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412" name="Line 172"/>
          <p:cNvSpPr/>
          <p:nvPr/>
        </p:nvSpPr>
        <p:spPr>
          <a:xfrm>
            <a:off x="6084888" y="4652963"/>
            <a:ext cx="0" cy="115252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413" name="Rectangle 173"/>
          <p:cNvSpPr/>
          <p:nvPr/>
        </p:nvSpPr>
        <p:spPr>
          <a:xfrm rot="10800000">
            <a:off x="6011863" y="5589588"/>
            <a:ext cx="4127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en-US" altLang="zh-CN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∟</a:t>
            </a:r>
            <a:endParaRPr lang="en-US" altLang="zh-CN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80" name="AutoShape 175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336" grpId="0"/>
      <p:bldP spid="10344" grpId="0"/>
      <p:bldP spid="10345" grpId="0"/>
      <p:bldP spid="10404" grpId="0"/>
      <p:bldP spid="104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171" name="Text Box 4"/>
          <p:cNvSpPr txBox="1"/>
          <p:nvPr/>
        </p:nvSpPr>
        <p:spPr>
          <a:xfrm>
            <a:off x="611188" y="620713"/>
            <a:ext cx="30400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2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典型例析（一）</a:t>
            </a:r>
            <a:endParaRPr lang="zh-CN" altLang="en-US" sz="32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179388" y="836613"/>
            <a:ext cx="8712200" cy="1692275"/>
            <a:chOff x="113" y="0"/>
            <a:chExt cx="5488" cy="1066"/>
          </a:xfrm>
        </p:grpSpPr>
        <p:grpSp>
          <p:nvGrpSpPr>
            <p:cNvPr id="7183" name="Group 7"/>
            <p:cNvGrpSpPr/>
            <p:nvPr/>
          </p:nvGrpSpPr>
          <p:grpSpPr>
            <a:xfrm>
              <a:off x="113" y="499"/>
              <a:ext cx="3671" cy="327"/>
              <a:chOff x="476" y="618"/>
              <a:chExt cx="3671" cy="327"/>
            </a:xfrm>
          </p:grpSpPr>
          <p:sp>
            <p:nvSpPr>
              <p:cNvPr id="7192" name="Text Box 5"/>
              <p:cNvSpPr txBox="1"/>
              <p:nvPr/>
            </p:nvSpPr>
            <p:spPr>
              <a:xfrm>
                <a:off x="476" y="618"/>
                <a:ext cx="3671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 lvl="0" eaLnBrk="1" hangingPunct="1"/>
                <a:r>
                  <a:rPr lang="en-US" altLang="zh-CN" sz="2800" b="1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1</a:t>
                </a:r>
                <a:r>
                  <a:rPr lang="zh-CN" altLang="en-US" sz="2800" b="1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、如图：      </a:t>
                </a:r>
                <a:r>
                  <a:rPr lang="en-US" altLang="zh-CN" sz="2800" b="1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ABCD</a:t>
                </a:r>
                <a:r>
                  <a:rPr lang="zh-CN" altLang="en-US" sz="2800" b="1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中，</a:t>
                </a:r>
                <a:r>
                  <a:rPr lang="en-US" altLang="zh-CN" sz="2800" b="1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EF∥AB</a:t>
                </a:r>
                <a:r>
                  <a:rPr lang="zh-CN" altLang="en-US" sz="2800" b="1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，</a:t>
                </a:r>
                <a:endPara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3" name="AutoShape 6"/>
              <p:cNvSpPr/>
              <p:nvPr/>
            </p:nvSpPr>
            <p:spPr>
              <a:xfrm>
                <a:off x="1610" y="709"/>
                <a:ext cx="227" cy="136"/>
              </a:xfrm>
              <a:prstGeom prst="parallelogram">
                <a:avLst>
                  <a:gd name="adj" fmla="val 41727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eaLnBrk="1" hangingPunct="1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184" name="AutoShape 8"/>
            <p:cNvSpPr/>
            <p:nvPr/>
          </p:nvSpPr>
          <p:spPr>
            <a:xfrm>
              <a:off x="3923" y="227"/>
              <a:ext cx="1360" cy="589"/>
            </a:xfrm>
            <a:prstGeom prst="parallelogram">
              <a:avLst>
                <a:gd name="adj" fmla="val 57724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5" name="Line 9"/>
            <p:cNvSpPr/>
            <p:nvPr/>
          </p:nvSpPr>
          <p:spPr>
            <a:xfrm flipH="1">
              <a:off x="4332" y="227"/>
              <a:ext cx="317" cy="58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6" name="Text Box 10"/>
            <p:cNvSpPr txBox="1"/>
            <p:nvPr/>
          </p:nvSpPr>
          <p:spPr>
            <a:xfrm>
              <a:off x="4105" y="0"/>
              <a:ext cx="13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0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20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7" name="Text Box 11"/>
            <p:cNvSpPr txBox="1"/>
            <p:nvPr/>
          </p:nvSpPr>
          <p:spPr>
            <a:xfrm>
              <a:off x="3742" y="726"/>
              <a:ext cx="27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0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20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8" name="Text Box 12"/>
            <p:cNvSpPr txBox="1"/>
            <p:nvPr/>
          </p:nvSpPr>
          <p:spPr>
            <a:xfrm>
              <a:off x="4876" y="771"/>
              <a:ext cx="31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0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20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9" name="Text Box 13"/>
            <p:cNvSpPr txBox="1"/>
            <p:nvPr/>
          </p:nvSpPr>
          <p:spPr>
            <a:xfrm>
              <a:off x="5193" y="0"/>
              <a:ext cx="40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0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20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90" name="Text Box 14"/>
            <p:cNvSpPr txBox="1"/>
            <p:nvPr/>
          </p:nvSpPr>
          <p:spPr>
            <a:xfrm>
              <a:off x="4241" y="816"/>
              <a:ext cx="27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0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F</a:t>
              </a:r>
              <a:endParaRPr lang="en-US" altLang="zh-CN" sz="20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91" name="Text Box 15"/>
            <p:cNvSpPr txBox="1"/>
            <p:nvPr/>
          </p:nvSpPr>
          <p:spPr>
            <a:xfrm>
              <a:off x="4559" y="0"/>
              <a:ext cx="36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0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E</a:t>
              </a:r>
              <a:endParaRPr lang="en-US" altLang="zh-CN" sz="20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9953" name="Text Box 17"/>
          <p:cNvSpPr txBox="1"/>
          <p:nvPr/>
        </p:nvSpPr>
        <p:spPr>
          <a:xfrm>
            <a:off x="468313" y="2565400"/>
            <a:ext cx="51847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①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则图中有＿＿个平行四边形；</a:t>
            </a:r>
            <a:endParaRPr lang="zh-CN" altLang="en-US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" name="Group 37"/>
          <p:cNvGrpSpPr/>
          <p:nvPr/>
        </p:nvGrpSpPr>
        <p:grpSpPr>
          <a:xfrm>
            <a:off x="468313" y="1412875"/>
            <a:ext cx="7981950" cy="2714625"/>
            <a:chOff x="327" y="436"/>
            <a:chExt cx="5028" cy="1710"/>
          </a:xfrm>
        </p:grpSpPr>
        <p:sp>
          <p:nvSpPr>
            <p:cNvPr id="7178" name="Text Box 18"/>
            <p:cNvSpPr txBox="1"/>
            <p:nvPr/>
          </p:nvSpPr>
          <p:spPr>
            <a:xfrm>
              <a:off x="327" y="1550"/>
              <a:ext cx="3597" cy="5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②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若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GH∥AD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EF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与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GH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交于点</a:t>
              </a:r>
              <a:r>
                <a:rPr lang="en-US" altLang="zh-CN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endPara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lvl="0" eaLnBrk="1" hangingPunct="1"/>
              <a:r>
                <a:rPr lang="zh-CN" altLang="en-US" sz="2800" b="1" u="none" dirty="0">
                  <a:latin typeface="Arial" panose="020B0604020202020204" pitchFamily="34" charset="0"/>
                  <a:ea typeface="宋体" panose="02010600030101010101" pitchFamily="2" charset="-122"/>
                </a:rPr>
                <a:t>    则图中有＿＿个平行四边形。</a:t>
              </a:r>
              <a:endPara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79" name="Line 33"/>
            <p:cNvSpPr/>
            <p:nvPr/>
          </p:nvSpPr>
          <p:spPr>
            <a:xfrm>
              <a:off x="4105" y="572"/>
              <a:ext cx="1043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0" name="Text Box 34"/>
            <p:cNvSpPr txBox="1"/>
            <p:nvPr/>
          </p:nvSpPr>
          <p:spPr>
            <a:xfrm>
              <a:off x="3923" y="436"/>
              <a:ext cx="22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u="none" dirty="0">
                  <a:latin typeface="Arial" panose="020B0604020202020204" pitchFamily="34" charset="0"/>
                  <a:ea typeface="宋体" panose="02010600030101010101" pitchFamily="2" charset="-122"/>
                </a:rPr>
                <a:t>G</a:t>
              </a:r>
              <a:endParaRPr lang="en-US" altLang="zh-CN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1" name="Text Box 35"/>
            <p:cNvSpPr txBox="1"/>
            <p:nvPr/>
          </p:nvSpPr>
          <p:spPr>
            <a:xfrm>
              <a:off x="5135" y="449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u="none" dirty="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2" name="Text Box 36"/>
            <p:cNvSpPr txBox="1"/>
            <p:nvPr/>
          </p:nvSpPr>
          <p:spPr>
            <a:xfrm>
              <a:off x="4513" y="572"/>
              <a:ext cx="183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/>
              <a:r>
                <a:rPr lang="en-US" altLang="zh-CN" u="none" dirty="0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  <a:endParaRPr lang="en-US" altLang="zh-CN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9974" name="Text Box 38"/>
          <p:cNvSpPr txBox="1"/>
          <p:nvPr/>
        </p:nvSpPr>
        <p:spPr>
          <a:xfrm>
            <a:off x="2535238" y="2411413"/>
            <a:ext cx="4095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2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en-US" altLang="zh-CN" sz="32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75" name="Text Box 39"/>
          <p:cNvSpPr txBox="1"/>
          <p:nvPr/>
        </p:nvSpPr>
        <p:spPr>
          <a:xfrm>
            <a:off x="2535238" y="3492500"/>
            <a:ext cx="4095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200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endParaRPr lang="en-US" altLang="zh-CN" sz="3200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7" name="AutoShape 40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5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4" grpId="0"/>
      <p:bldP spid="399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819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4000" b="1" dirty="0"/>
              <a:t>二、平行四边形性质探究</a:t>
            </a:r>
            <a:endParaRPr lang="zh-CN" altLang="en-US" sz="4000" b="1" dirty="0"/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dirty="0"/>
              <a:t>1</a:t>
            </a:r>
            <a:r>
              <a:rPr lang="zh-CN" altLang="en-US" dirty="0"/>
              <a:t>、画一个      </a:t>
            </a:r>
            <a:r>
              <a:rPr lang="en-US" altLang="zh-CN" dirty="0"/>
              <a:t>ABCD</a:t>
            </a:r>
            <a:endParaRPr lang="en-US" altLang="zh-CN" dirty="0"/>
          </a:p>
          <a:p>
            <a:pPr eaLnBrk="1" hangingPunct="1">
              <a:buNone/>
            </a:pPr>
            <a:r>
              <a:rPr lang="en-US" altLang="zh-CN" dirty="0"/>
              <a:t>2</a:t>
            </a:r>
            <a:r>
              <a:rPr lang="zh-CN" altLang="en-US" dirty="0"/>
              <a:t>、度量对边</a:t>
            </a:r>
            <a:r>
              <a:rPr lang="en-US" altLang="zh-CN" dirty="0"/>
              <a:t>AB</a:t>
            </a:r>
            <a:r>
              <a:rPr lang="zh-CN" altLang="en-US" dirty="0"/>
              <a:t>与</a:t>
            </a:r>
            <a:r>
              <a:rPr lang="en-US" altLang="zh-CN" dirty="0"/>
              <a:t>CD</a:t>
            </a:r>
            <a:r>
              <a:rPr lang="zh-CN" altLang="en-US" dirty="0"/>
              <a:t>的长，</a:t>
            </a:r>
            <a:r>
              <a:rPr lang="en-US" altLang="zh-CN" dirty="0"/>
              <a:t>BC</a:t>
            </a:r>
            <a:r>
              <a:rPr lang="zh-CN" altLang="en-US" dirty="0"/>
              <a:t>与</a:t>
            </a:r>
            <a:r>
              <a:rPr lang="en-US" altLang="zh-CN" dirty="0"/>
              <a:t>DA</a:t>
            </a:r>
            <a:r>
              <a:rPr lang="zh-CN" altLang="en-US" dirty="0"/>
              <a:t>的长，可得什么结论？</a:t>
            </a:r>
            <a:endParaRPr lang="zh-CN" altLang="en-US" dirty="0"/>
          </a:p>
          <a:p>
            <a:pPr eaLnBrk="1" hangingPunct="1">
              <a:buNone/>
            </a:pPr>
            <a:r>
              <a:rPr lang="zh-CN" altLang="en-US" dirty="0"/>
              <a:t>           </a:t>
            </a:r>
            <a:r>
              <a:rPr lang="en-US" altLang="zh-CN" dirty="0">
                <a:solidFill>
                  <a:srgbClr val="FF0000"/>
                </a:solidFill>
              </a:rPr>
              <a:t>AB=CD           BC=DA</a:t>
            </a:r>
            <a:endParaRPr lang="en-US" altLang="zh-CN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en-US" altLang="zh-CN" dirty="0"/>
              <a:t>3</a:t>
            </a:r>
            <a:r>
              <a:rPr lang="zh-CN" altLang="en-US" dirty="0"/>
              <a:t>、度量对角∠</a:t>
            </a:r>
            <a:r>
              <a:rPr lang="en-US" altLang="zh-CN" dirty="0"/>
              <a:t>A</a:t>
            </a:r>
            <a:r>
              <a:rPr lang="zh-CN" altLang="en-US" dirty="0"/>
              <a:t>与∠</a:t>
            </a:r>
            <a:r>
              <a:rPr lang="en-US" altLang="zh-CN" dirty="0"/>
              <a:t>C</a:t>
            </a:r>
            <a:r>
              <a:rPr lang="zh-CN" altLang="en-US" dirty="0"/>
              <a:t>， ∠</a:t>
            </a:r>
            <a:r>
              <a:rPr lang="en-US" altLang="zh-CN" dirty="0"/>
              <a:t>B</a:t>
            </a:r>
            <a:r>
              <a:rPr lang="zh-CN" altLang="en-US" dirty="0"/>
              <a:t>与∠</a:t>
            </a:r>
            <a:r>
              <a:rPr lang="en-US" altLang="zh-CN" dirty="0"/>
              <a:t>D</a:t>
            </a:r>
            <a:r>
              <a:rPr lang="zh-CN" altLang="en-US" dirty="0"/>
              <a:t>的大小，可得什么结论？</a:t>
            </a:r>
            <a:endParaRPr lang="zh-CN" altLang="en-US" dirty="0"/>
          </a:p>
          <a:p>
            <a:pPr eaLnBrk="1" hangingPunct="1">
              <a:buNone/>
            </a:pPr>
            <a:r>
              <a:rPr lang="zh-CN" altLang="en-US" dirty="0"/>
              <a:t>          </a:t>
            </a:r>
            <a:r>
              <a:rPr lang="zh-CN" altLang="en-US" dirty="0">
                <a:solidFill>
                  <a:srgbClr val="FF0000"/>
                </a:solidFill>
              </a:rPr>
              <a:t>∠</a:t>
            </a:r>
            <a:r>
              <a:rPr lang="en-US" altLang="zh-CN" dirty="0">
                <a:solidFill>
                  <a:srgbClr val="FF0000"/>
                </a:solidFill>
              </a:rPr>
              <a:t>A=∠C      ∠B=∠D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8197" name="AutoShape 4"/>
          <p:cNvSpPr/>
          <p:nvPr/>
        </p:nvSpPr>
        <p:spPr>
          <a:xfrm>
            <a:off x="2555875" y="1773238"/>
            <a:ext cx="360363" cy="215900"/>
          </a:xfrm>
          <a:prstGeom prst="parallelogram">
            <a:avLst>
              <a:gd name="adj" fmla="val 4172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8" name="AutoShape 6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1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035">
                                            <p:txEl>
                                              <p:charRg st="1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charRg st="1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46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035">
                                            <p:txEl>
                                              <p:charRg st="46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4035">
                                            <p:txEl>
                                              <p:charRg st="46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79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4035">
                                            <p:txEl>
                                              <p:charRg st="79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4035">
                                            <p:txEl>
                                              <p:charRg st="79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109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035">
                                            <p:txEl>
                                              <p:charRg st="109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4035">
                                            <p:txEl>
                                              <p:charRg st="109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219" name="Rectangle 4"/>
          <p:cNvSpPr/>
          <p:nvPr/>
        </p:nvSpPr>
        <p:spPr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algn="ctr" eaLnBrk="1" hangingPunct="1"/>
            <a:r>
              <a:rPr lang="zh-CN" altLang="en-US" sz="32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上列结论一定成立吗？怎样证明？</a:t>
            </a:r>
            <a:endParaRPr lang="zh-CN" altLang="en-US" sz="32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Text Box 5"/>
          <p:cNvSpPr txBox="1"/>
          <p:nvPr/>
        </p:nvSpPr>
        <p:spPr>
          <a:xfrm>
            <a:off x="179388" y="908050"/>
            <a:ext cx="5019675" cy="1800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、已知：如图，在    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ABCD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中</a:t>
            </a:r>
            <a:endParaRPr lang="zh-CN" altLang="en-US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求证：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AB=CD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BC=DA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∠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A=∠C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，∠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B=∠D.</a:t>
            </a:r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AutoShape 6"/>
          <p:cNvSpPr/>
          <p:nvPr/>
        </p:nvSpPr>
        <p:spPr>
          <a:xfrm>
            <a:off x="3348038" y="1125538"/>
            <a:ext cx="360362" cy="215900"/>
          </a:xfrm>
          <a:prstGeom prst="parallelogram">
            <a:avLst>
              <a:gd name="adj" fmla="val 4172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222" name="Group 13"/>
          <p:cNvGrpSpPr/>
          <p:nvPr/>
        </p:nvGrpSpPr>
        <p:grpSpPr>
          <a:xfrm>
            <a:off x="4932363" y="908050"/>
            <a:ext cx="3492500" cy="1960563"/>
            <a:chOff x="3107" y="572"/>
            <a:chExt cx="2200" cy="1235"/>
          </a:xfrm>
        </p:grpSpPr>
        <p:sp>
          <p:nvSpPr>
            <p:cNvPr id="9257" name="AutoShape 8"/>
            <p:cNvSpPr/>
            <p:nvPr/>
          </p:nvSpPr>
          <p:spPr>
            <a:xfrm>
              <a:off x="3334" y="845"/>
              <a:ext cx="1678" cy="726"/>
            </a:xfrm>
            <a:prstGeom prst="parallelogram">
              <a:avLst>
                <a:gd name="adj" fmla="val 57782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258" name="Text Box 9"/>
            <p:cNvSpPr txBox="1"/>
            <p:nvPr/>
          </p:nvSpPr>
          <p:spPr>
            <a:xfrm>
              <a:off x="3560" y="572"/>
              <a:ext cx="31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u="none" dirty="0">
                  <a:latin typeface="Tahoma" panose="020B0604030504040204" pitchFamily="34" charset="0"/>
                  <a:ea typeface="宋体" panose="02010600030101010101" pitchFamily="2" charset="-122"/>
                </a:rPr>
                <a:t>A</a:t>
              </a:r>
              <a:endParaRPr lang="en-US" altLang="zh-CN" sz="2800" u="none" dirty="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259" name="Text Box 10"/>
            <p:cNvSpPr txBox="1"/>
            <p:nvPr/>
          </p:nvSpPr>
          <p:spPr>
            <a:xfrm>
              <a:off x="3107" y="1389"/>
              <a:ext cx="22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u="none" dirty="0">
                  <a:latin typeface="Tahoma" panose="020B0604030504040204" pitchFamily="34" charset="0"/>
                  <a:ea typeface="宋体" panose="02010600030101010101" pitchFamily="2" charset="-122"/>
                </a:rPr>
                <a:t>B</a:t>
              </a:r>
              <a:endParaRPr lang="en-US" altLang="zh-CN" sz="2800" u="none" dirty="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260" name="Text Box 11"/>
            <p:cNvSpPr txBox="1"/>
            <p:nvPr/>
          </p:nvSpPr>
          <p:spPr>
            <a:xfrm>
              <a:off x="4559" y="1480"/>
              <a:ext cx="409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u="none" dirty="0">
                  <a:latin typeface="Tahoma" panose="020B0604030504040204" pitchFamily="34" charset="0"/>
                  <a:ea typeface="宋体" panose="02010600030101010101" pitchFamily="2" charset="-122"/>
                </a:rPr>
                <a:t>C</a:t>
              </a:r>
              <a:endParaRPr lang="en-US" altLang="zh-CN" sz="2800" u="none" dirty="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261" name="Text Box 12"/>
            <p:cNvSpPr txBox="1"/>
            <p:nvPr/>
          </p:nvSpPr>
          <p:spPr>
            <a:xfrm>
              <a:off x="4967" y="663"/>
              <a:ext cx="34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u="none" dirty="0">
                  <a:latin typeface="Tahoma" panose="020B0604030504040204" pitchFamily="34" charset="0"/>
                  <a:ea typeface="宋体" panose="02010600030101010101" pitchFamily="2" charset="-122"/>
                </a:rPr>
                <a:t>D</a:t>
              </a:r>
              <a:endParaRPr lang="en-US" altLang="zh-CN" sz="2800" u="none" dirty="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223" name="Text Box 14"/>
          <p:cNvSpPr txBox="1"/>
          <p:nvPr/>
        </p:nvSpPr>
        <p:spPr>
          <a:xfrm>
            <a:off x="0" y="2420938"/>
            <a:ext cx="13081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证明：</a:t>
            </a:r>
            <a:endParaRPr lang="zh-CN" altLang="en-US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673" name="Line 17"/>
          <p:cNvSpPr/>
          <p:nvPr/>
        </p:nvSpPr>
        <p:spPr>
          <a:xfrm>
            <a:off x="5940425" y="1341438"/>
            <a:ext cx="1366838" cy="1152525"/>
          </a:xfrm>
          <a:prstGeom prst="line">
            <a:avLst/>
          </a:prstGeom>
          <a:ln w="5715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70675" name="Text Box 19"/>
          <p:cNvSpPr txBox="1"/>
          <p:nvPr/>
        </p:nvSpPr>
        <p:spPr>
          <a:xfrm>
            <a:off x="1042988" y="2368550"/>
            <a:ext cx="1389062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连接</a:t>
            </a:r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AC</a:t>
            </a:r>
            <a:endParaRPr lang="en-US" altLang="zh-CN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6" name="Text Box 20"/>
          <p:cNvSpPr txBox="1"/>
          <p:nvPr/>
        </p:nvSpPr>
        <p:spPr>
          <a:xfrm>
            <a:off x="879475" y="307498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endParaRPr lang="zh-CN" altLang="zh-CN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7" name="Text Box 23"/>
          <p:cNvSpPr txBox="1"/>
          <p:nvPr/>
        </p:nvSpPr>
        <p:spPr>
          <a:xfrm>
            <a:off x="1563688" y="38512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zh-CN" altLang="zh-CN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8" name="Text Box 24"/>
          <p:cNvSpPr txBox="1"/>
          <p:nvPr/>
        </p:nvSpPr>
        <p:spPr>
          <a:xfrm>
            <a:off x="1455738" y="365125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endParaRPr lang="zh-CN" altLang="zh-CN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Group 28"/>
          <p:cNvGrpSpPr/>
          <p:nvPr/>
        </p:nvGrpSpPr>
        <p:grpSpPr>
          <a:xfrm>
            <a:off x="971550" y="2924175"/>
            <a:ext cx="6199188" cy="519113"/>
            <a:chOff x="567" y="2296"/>
            <a:chExt cx="3905" cy="327"/>
          </a:xfrm>
        </p:grpSpPr>
        <p:sp>
          <p:nvSpPr>
            <p:cNvPr id="9253" name="Text Box 21"/>
            <p:cNvSpPr txBox="1"/>
            <p:nvPr/>
          </p:nvSpPr>
          <p:spPr>
            <a:xfrm>
              <a:off x="612" y="2296"/>
              <a:ext cx="386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在     </a:t>
              </a: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中，有</a:t>
              </a: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AD∥BC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、</a:t>
              </a: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AB∥CD</a:t>
              </a:r>
              <a:endPara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9254" name="Group 25"/>
            <p:cNvGrpSpPr/>
            <p:nvPr/>
          </p:nvGrpSpPr>
          <p:grpSpPr>
            <a:xfrm>
              <a:off x="567" y="2341"/>
              <a:ext cx="890" cy="231"/>
              <a:chOff x="657" y="1525"/>
              <a:chExt cx="890" cy="625"/>
            </a:xfrm>
          </p:grpSpPr>
          <p:sp>
            <p:nvSpPr>
              <p:cNvPr id="9255" name="Text Box 26"/>
              <p:cNvSpPr txBox="1"/>
              <p:nvPr/>
            </p:nvSpPr>
            <p:spPr>
              <a:xfrm>
                <a:off x="657" y="1525"/>
                <a:ext cx="890" cy="6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/>
                <a:endParaRPr lang="zh-CN" altLang="zh-CN" u="none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56" name="AutoShape 27"/>
              <p:cNvSpPr/>
              <p:nvPr/>
            </p:nvSpPr>
            <p:spPr>
              <a:xfrm>
                <a:off x="1020" y="1888"/>
                <a:ext cx="227" cy="136"/>
              </a:xfrm>
              <a:prstGeom prst="parallelogram">
                <a:avLst>
                  <a:gd name="adj" fmla="val 41727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eaLnBrk="1" hangingPunct="1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70686" name="Line 30"/>
          <p:cNvSpPr/>
          <p:nvPr/>
        </p:nvSpPr>
        <p:spPr>
          <a:xfrm>
            <a:off x="6011863" y="1341438"/>
            <a:ext cx="187325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0687" name="Line 31"/>
          <p:cNvSpPr/>
          <p:nvPr/>
        </p:nvSpPr>
        <p:spPr>
          <a:xfrm>
            <a:off x="5292725" y="2492375"/>
            <a:ext cx="201612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0688" name="Line 32"/>
          <p:cNvSpPr/>
          <p:nvPr/>
        </p:nvSpPr>
        <p:spPr>
          <a:xfrm flipH="1">
            <a:off x="5292725" y="1341438"/>
            <a:ext cx="647700" cy="1150937"/>
          </a:xfrm>
          <a:prstGeom prst="line">
            <a:avLst/>
          </a:prstGeom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0689" name="Line 33"/>
          <p:cNvSpPr/>
          <p:nvPr/>
        </p:nvSpPr>
        <p:spPr>
          <a:xfrm flipH="1">
            <a:off x="7308850" y="1341438"/>
            <a:ext cx="647700" cy="1079500"/>
          </a:xfrm>
          <a:prstGeom prst="line">
            <a:avLst/>
          </a:prstGeom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0690" name="Text Box 34"/>
          <p:cNvSpPr txBox="1"/>
          <p:nvPr/>
        </p:nvSpPr>
        <p:spPr>
          <a:xfrm>
            <a:off x="1403350" y="3500438"/>
            <a:ext cx="3536950" cy="903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∴∠1=∠2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，∠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3=∠4</a:t>
            </a:r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" name="Group 47"/>
          <p:cNvGrpSpPr/>
          <p:nvPr/>
        </p:nvGrpSpPr>
        <p:grpSpPr>
          <a:xfrm>
            <a:off x="6299200" y="1341438"/>
            <a:ext cx="455613" cy="438150"/>
            <a:chOff x="3968" y="845"/>
            <a:chExt cx="287" cy="276"/>
          </a:xfrm>
        </p:grpSpPr>
        <p:sp>
          <p:nvSpPr>
            <p:cNvPr id="9251" name="Arc 38"/>
            <p:cNvSpPr/>
            <p:nvPr/>
          </p:nvSpPr>
          <p:spPr>
            <a:xfrm>
              <a:off x="3968" y="845"/>
              <a:ext cx="46" cy="226"/>
            </a:xfrm>
            <a:custGeom>
              <a:avLst/>
              <a:gdLst>
                <a:gd name="txL" fmla="*/ 0 w 21348"/>
                <a:gd name="txT" fmla="*/ 0 h 20411"/>
                <a:gd name="txR" fmla="*/ 21348 w 21348"/>
                <a:gd name="txB" fmla="*/ 20411 h 20411"/>
              </a:gdLst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3"/>
                </a:cxn>
              </a:cxnLst>
              <a:rect l="txL" t="txT" r="txR" b="txB"/>
              <a:pathLst>
                <a:path w="21348" h="20411" fill="none">
                  <a:moveTo>
                    <a:pt x="7067" y="0"/>
                  </a:moveTo>
                  <a:cubicBezTo>
                    <a:pt x="14633" y="2620"/>
                    <a:pt x="20129" y="9210"/>
                    <a:pt x="21348" y="17123"/>
                  </a:cubicBezTo>
                </a:path>
                <a:path w="21348" h="20411" stroke="0">
                  <a:moveTo>
                    <a:pt x="7067" y="0"/>
                  </a:moveTo>
                  <a:cubicBezTo>
                    <a:pt x="14633" y="2620"/>
                    <a:pt x="20129" y="9210"/>
                    <a:pt x="21348" y="17123"/>
                  </a:cubicBezTo>
                  <a:lnTo>
                    <a:pt x="0" y="20411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52" name="Text Box 43"/>
            <p:cNvSpPr txBox="1"/>
            <p:nvPr/>
          </p:nvSpPr>
          <p:spPr>
            <a:xfrm>
              <a:off x="4059" y="890"/>
              <a:ext cx="19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u="none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  <a:endParaRPr lang="en-US" altLang="zh-CN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" name="Group 48"/>
          <p:cNvGrpSpPr/>
          <p:nvPr/>
        </p:nvGrpSpPr>
        <p:grpSpPr>
          <a:xfrm>
            <a:off x="6516688" y="2133600"/>
            <a:ext cx="503237" cy="366713"/>
            <a:chOff x="4105" y="1344"/>
            <a:chExt cx="317" cy="231"/>
          </a:xfrm>
        </p:grpSpPr>
        <p:sp>
          <p:nvSpPr>
            <p:cNvPr id="9249" name="Arc 37"/>
            <p:cNvSpPr/>
            <p:nvPr/>
          </p:nvSpPr>
          <p:spPr>
            <a:xfrm flipH="1">
              <a:off x="4332" y="1389"/>
              <a:ext cx="90" cy="180"/>
            </a:xfrm>
            <a:custGeom>
              <a:avLst/>
              <a:gdLst>
                <a:gd name="txL" fmla="*/ 0 w 21348"/>
                <a:gd name="txT" fmla="*/ 0 h 20431"/>
                <a:gd name="txR" fmla="*/ 21348 w 21348"/>
                <a:gd name="txB" fmla="*/ 20431 h 20431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txL" t="txT" r="txR" b="txB"/>
              <a:pathLst>
                <a:path w="21348" h="20431" fill="none">
                  <a:moveTo>
                    <a:pt x="7009" y="-1"/>
                  </a:moveTo>
                  <a:cubicBezTo>
                    <a:pt x="14603" y="2605"/>
                    <a:pt x="20126" y="9208"/>
                    <a:pt x="21348" y="17143"/>
                  </a:cubicBezTo>
                </a:path>
                <a:path w="21348" h="20431" stroke="0">
                  <a:moveTo>
                    <a:pt x="7009" y="-1"/>
                  </a:moveTo>
                  <a:cubicBezTo>
                    <a:pt x="14603" y="2605"/>
                    <a:pt x="20126" y="9208"/>
                    <a:pt x="21348" y="17143"/>
                  </a:cubicBezTo>
                  <a:lnTo>
                    <a:pt x="0" y="20431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50" name="Text Box 44"/>
            <p:cNvSpPr txBox="1"/>
            <p:nvPr/>
          </p:nvSpPr>
          <p:spPr>
            <a:xfrm>
              <a:off x="4105" y="1344"/>
              <a:ext cx="28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/>
              <a:r>
                <a:rPr lang="en-US" altLang="zh-CN" u="none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endParaRPr lang="en-US" altLang="zh-CN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5435600" y="1412875"/>
            <a:ext cx="815975" cy="582613"/>
            <a:chOff x="3424" y="890"/>
            <a:chExt cx="514" cy="367"/>
          </a:xfrm>
        </p:grpSpPr>
        <p:sp>
          <p:nvSpPr>
            <p:cNvPr id="9247" name="Arc 41"/>
            <p:cNvSpPr/>
            <p:nvPr/>
          </p:nvSpPr>
          <p:spPr>
            <a:xfrm rot="10764394" flipH="1">
              <a:off x="3424" y="890"/>
              <a:ext cx="372" cy="168"/>
            </a:xfrm>
            <a:custGeom>
              <a:avLst/>
              <a:gdLst>
                <a:gd name="txL" fmla="*/ 0 w 19475"/>
                <a:gd name="txT" fmla="*/ 0 h 18906"/>
                <a:gd name="txR" fmla="*/ 19475 w 19475"/>
                <a:gd name="txB" fmla="*/ 18906 h 18906"/>
              </a:gdLst>
              <a:ahLst/>
              <a:cxnLst>
                <a:cxn ang="0">
                  <a:pos x="4" y="0"/>
                </a:cxn>
                <a:cxn ang="0">
                  <a:pos x="7" y="1"/>
                </a:cxn>
                <a:cxn ang="0">
                  <a:pos x="0" y="1"/>
                </a:cxn>
              </a:cxnLst>
              <a:rect l="txL" t="txT" r="txR" b="txB"/>
              <a:pathLst>
                <a:path w="19475" h="18906" fill="none">
                  <a:moveTo>
                    <a:pt x="10446" y="-1"/>
                  </a:moveTo>
                  <a:cubicBezTo>
                    <a:pt x="14376" y="2171"/>
                    <a:pt x="17532" y="5513"/>
                    <a:pt x="19474" y="9562"/>
                  </a:cubicBezTo>
                </a:path>
                <a:path w="19475" h="18906" stroke="0">
                  <a:moveTo>
                    <a:pt x="10446" y="-1"/>
                  </a:moveTo>
                  <a:cubicBezTo>
                    <a:pt x="14376" y="2171"/>
                    <a:pt x="17532" y="5513"/>
                    <a:pt x="19474" y="9562"/>
                  </a:cubicBezTo>
                  <a:lnTo>
                    <a:pt x="0" y="18906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48" name="Text Box 45"/>
            <p:cNvSpPr txBox="1"/>
            <p:nvPr/>
          </p:nvSpPr>
          <p:spPr>
            <a:xfrm>
              <a:off x="3742" y="1026"/>
              <a:ext cx="19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u="none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en-US" altLang="zh-CN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7092950" y="1773238"/>
            <a:ext cx="503238" cy="503237"/>
            <a:chOff x="4468" y="1117"/>
            <a:chExt cx="317" cy="317"/>
          </a:xfrm>
        </p:grpSpPr>
        <p:sp>
          <p:nvSpPr>
            <p:cNvPr id="9245" name="Arc 39"/>
            <p:cNvSpPr/>
            <p:nvPr/>
          </p:nvSpPr>
          <p:spPr>
            <a:xfrm flipH="1">
              <a:off x="4468" y="1389"/>
              <a:ext cx="317" cy="45"/>
            </a:xfrm>
            <a:custGeom>
              <a:avLst/>
              <a:gdLst>
                <a:gd name="txL" fmla="*/ 0 w 21348"/>
                <a:gd name="txT" fmla="*/ 0 h 19610"/>
                <a:gd name="txR" fmla="*/ 21348 w 21348"/>
                <a:gd name="txB" fmla="*/ 19610 h 19610"/>
              </a:gdLst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0" y="0"/>
                </a:cxn>
              </a:cxnLst>
              <a:rect l="txL" t="txT" r="txR" b="txB"/>
              <a:pathLst>
                <a:path w="21348" h="19610" fill="none">
                  <a:moveTo>
                    <a:pt x="9055" y="0"/>
                  </a:moveTo>
                  <a:cubicBezTo>
                    <a:pt x="15630" y="3036"/>
                    <a:pt x="20246" y="9165"/>
                    <a:pt x="21348" y="16322"/>
                  </a:cubicBezTo>
                </a:path>
                <a:path w="21348" h="19610" stroke="0">
                  <a:moveTo>
                    <a:pt x="9055" y="0"/>
                  </a:moveTo>
                  <a:cubicBezTo>
                    <a:pt x="15630" y="3036"/>
                    <a:pt x="20246" y="9165"/>
                    <a:pt x="21348" y="16322"/>
                  </a:cubicBezTo>
                  <a:lnTo>
                    <a:pt x="0" y="19610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46" name="Text Box 46"/>
            <p:cNvSpPr txBox="1"/>
            <p:nvPr/>
          </p:nvSpPr>
          <p:spPr>
            <a:xfrm>
              <a:off x="4468" y="1117"/>
              <a:ext cx="19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/>
              <a:r>
                <a:rPr lang="en-US" altLang="zh-CN" u="none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en-US" altLang="zh-CN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0707" name="Text Box 51"/>
          <p:cNvSpPr txBox="1"/>
          <p:nvPr/>
        </p:nvSpPr>
        <p:spPr>
          <a:xfrm>
            <a:off x="1403350" y="4005263"/>
            <a:ext cx="173513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∵AC=AC</a:t>
            </a:r>
            <a:endParaRPr lang="en-US" altLang="zh-CN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708" name="Line 52"/>
          <p:cNvSpPr/>
          <p:nvPr/>
        </p:nvSpPr>
        <p:spPr>
          <a:xfrm flipH="1" flipV="1">
            <a:off x="5940425" y="1341438"/>
            <a:ext cx="1295400" cy="107950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70709" name="Text Box 53"/>
          <p:cNvSpPr txBox="1"/>
          <p:nvPr/>
        </p:nvSpPr>
        <p:spPr>
          <a:xfrm>
            <a:off x="1403350" y="4581525"/>
            <a:ext cx="290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∴</a:t>
            </a:r>
            <a:r>
              <a:rPr lang="en-US" altLang="en-US" b="1" u="none" dirty="0">
                <a:latin typeface="Arial" panose="020B0604020202020204" pitchFamily="34" charset="0"/>
                <a:ea typeface="宋体" panose="02010600030101010101" pitchFamily="2" charset="-122"/>
              </a:rPr>
              <a:t>⊿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ABC≌</a:t>
            </a:r>
            <a:r>
              <a:rPr lang="en-US" altLang="en-US" b="1" u="none" dirty="0">
                <a:latin typeface="Arial" panose="020B0604020202020204" pitchFamily="34" charset="0"/>
                <a:ea typeface="宋体" panose="02010600030101010101" pitchFamily="2" charset="-122"/>
              </a:rPr>
              <a:t>⊿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CDA</a:t>
            </a:r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710" name="Text Box 54"/>
          <p:cNvSpPr txBox="1"/>
          <p:nvPr/>
        </p:nvSpPr>
        <p:spPr>
          <a:xfrm>
            <a:off x="1403350" y="5084763"/>
            <a:ext cx="5165725" cy="750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∴AD=BC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AB=CD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，∠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B=∠D</a:t>
            </a:r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711" name="Text Box 55"/>
          <p:cNvSpPr txBox="1"/>
          <p:nvPr/>
        </p:nvSpPr>
        <p:spPr>
          <a:xfrm>
            <a:off x="1042988" y="5445125"/>
            <a:ext cx="4076700" cy="1800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又∵∠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1=∠2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，∠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3 =∠4</a:t>
            </a:r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∴ ∠1+∠3= ∠2 +∠4</a:t>
            </a:r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即∠</a:t>
            </a:r>
            <a:r>
              <a:rPr lang="en-US" altLang="zh-CN" sz="2800" b="1" u="none" dirty="0">
                <a:latin typeface="Arial" panose="020B0604020202020204" pitchFamily="34" charset="0"/>
                <a:ea typeface="宋体" panose="02010600030101010101" pitchFamily="2" charset="-122"/>
              </a:rPr>
              <a:t>BAD=∠BCD</a:t>
            </a:r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8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44" name="AutoShape 57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067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0" grpId="0"/>
      <p:bldP spid="70707" grpId="0"/>
      <p:bldP spid="70709" grpId="0"/>
      <p:bldP spid="70710" grpId="0"/>
      <p:bldP spid="707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024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FF0000"/>
                </a:solidFill>
              </a:rPr>
              <a:t>平行四边形性质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1683" name="Rectangle 3"/>
          <p:cNvSpPr>
            <a:spLocks noGrp="1"/>
          </p:cNvSpPr>
          <p:nvPr>
            <p:ph idx="1"/>
          </p:nvPr>
        </p:nvSpPr>
        <p:spPr>
          <a:xfrm>
            <a:off x="827088" y="2349500"/>
            <a:ext cx="1368425" cy="576263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solidFill>
                  <a:schemeClr val="hlink"/>
                </a:solidFill>
              </a:rPr>
              <a:t>1</a:t>
            </a:r>
            <a:r>
              <a:rPr lang="zh-CN" altLang="en-US" dirty="0">
                <a:solidFill>
                  <a:schemeClr val="hlink"/>
                </a:solidFill>
              </a:rPr>
              <a:t>、角：</a:t>
            </a:r>
            <a:endParaRPr lang="zh-CN" altLang="en-US" dirty="0">
              <a:solidFill>
                <a:schemeClr val="hlink"/>
              </a:solidFill>
            </a:endParaRPr>
          </a:p>
        </p:txBody>
      </p:sp>
      <p:sp>
        <p:nvSpPr>
          <p:cNvPr id="71684" name="Rectangle 4"/>
          <p:cNvSpPr/>
          <p:nvPr/>
        </p:nvSpPr>
        <p:spPr>
          <a:xfrm>
            <a:off x="827088" y="3141663"/>
            <a:ext cx="1439862" cy="5762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、边：</a:t>
            </a:r>
            <a:endParaRPr lang="zh-CN" altLang="en-US" sz="32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685" name="Rectangle 5"/>
          <p:cNvSpPr/>
          <p:nvPr/>
        </p:nvSpPr>
        <p:spPr>
          <a:xfrm>
            <a:off x="2266950" y="3213100"/>
            <a:ext cx="4643438" cy="5762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对边平行且相等</a:t>
            </a:r>
            <a:endParaRPr lang="zh-CN" altLang="en-US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686" name="Rectangle 6"/>
          <p:cNvSpPr/>
          <p:nvPr/>
        </p:nvSpPr>
        <p:spPr>
          <a:xfrm>
            <a:off x="827088" y="4029075"/>
            <a:ext cx="3024187" cy="7683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、周长：</a:t>
            </a:r>
            <a:endParaRPr lang="zh-CN" altLang="en-US" sz="32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687" name="Rectangle 7"/>
          <p:cNvSpPr/>
          <p:nvPr/>
        </p:nvSpPr>
        <p:spPr>
          <a:xfrm>
            <a:off x="2554288" y="3933825"/>
            <a:ext cx="3384550" cy="7683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两邻边之和</a:t>
            </a:r>
            <a:r>
              <a:rPr lang="en-US" altLang="zh-CN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×2</a:t>
            </a:r>
            <a:endParaRPr lang="en-US" altLang="zh-CN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688" name="Rectangle 8"/>
          <p:cNvSpPr/>
          <p:nvPr/>
        </p:nvSpPr>
        <p:spPr>
          <a:xfrm>
            <a:off x="2268538" y="2349500"/>
            <a:ext cx="3732212" cy="5762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对角相等，邻角互补</a:t>
            </a:r>
            <a:endParaRPr lang="zh-CN" altLang="en-US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689" name="Rectangle 9"/>
          <p:cNvSpPr/>
          <p:nvPr/>
        </p:nvSpPr>
        <p:spPr>
          <a:xfrm>
            <a:off x="755650" y="4868863"/>
            <a:ext cx="1800225" cy="5762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、面积：</a:t>
            </a:r>
            <a:endParaRPr lang="zh-CN" altLang="en-US" sz="32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690" name="Rectangle 10"/>
          <p:cNvSpPr/>
          <p:nvPr/>
        </p:nvSpPr>
        <p:spPr>
          <a:xfrm>
            <a:off x="2627313" y="4797425"/>
            <a:ext cx="3455987" cy="5762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边长</a:t>
            </a:r>
            <a:r>
              <a:rPr lang="en-US" altLang="zh-CN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边长上的高</a:t>
            </a:r>
            <a:endParaRPr lang="zh-CN" altLang="en-US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2" name="AutoShape 11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4" grpId="0"/>
      <p:bldP spid="71685" grpId="0"/>
      <p:bldP spid="71686" grpId="0"/>
      <p:bldP spid="71687" grpId="0"/>
      <p:bldP spid="71688" grpId="0"/>
      <p:bldP spid="71689" grpId="0"/>
      <p:bldP spid="716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1267" name="Rectangle 2"/>
          <p:cNvSpPr>
            <a:spLocks noGrp="1"/>
          </p:cNvSpPr>
          <p:nvPr>
            <p:ph idx="1"/>
          </p:nvPr>
        </p:nvSpPr>
        <p:spPr>
          <a:xfrm>
            <a:off x="1187450" y="1844675"/>
            <a:ext cx="2808288" cy="576263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None/>
            </a:pPr>
            <a:r>
              <a:rPr lang="zh-CN" altLang="en-US" dirty="0"/>
              <a:t>典型例析（二）</a:t>
            </a:r>
            <a:endParaRPr lang="zh-CN" altLang="en-US" dirty="0"/>
          </a:p>
        </p:txBody>
      </p:sp>
      <p:sp>
        <p:nvSpPr>
          <p:cNvPr id="73731" name="WordArt 3"/>
          <p:cNvSpPr>
            <a:spLocks noChangeArrowheads="1" noChangeShapeType="1" noTextEdit="1"/>
          </p:cNvSpPr>
          <p:nvPr/>
        </p:nvSpPr>
        <p:spPr bwMode="auto">
          <a:xfrm>
            <a:off x="1619250" y="836613"/>
            <a:ext cx="3240088" cy="73342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sng" strike="noStrike" kern="10" cap="none" spc="0" normalizeH="0" baseline="0" noProof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四、性质应用</a:t>
            </a:r>
            <a:endParaRPr kumimoji="0" lang="zh-CN" altLang="en-US" sz="3600" b="0" i="0" u="sng" strike="noStrike" kern="10" cap="none" spc="0" normalizeH="0" baseline="0" noProof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69" name="Text Box 4"/>
          <p:cNvSpPr txBox="1"/>
          <p:nvPr/>
        </p:nvSpPr>
        <p:spPr>
          <a:xfrm>
            <a:off x="900113" y="2492375"/>
            <a:ext cx="24479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例：如图，在</a:t>
            </a:r>
            <a:endParaRPr lang="zh-CN" altLang="en-US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33" name="Text Box 5"/>
          <p:cNvSpPr txBox="1"/>
          <p:nvPr/>
        </p:nvSpPr>
        <p:spPr>
          <a:xfrm>
            <a:off x="503238" y="3573463"/>
            <a:ext cx="86407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若∠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A=110°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，则∠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B=______ 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C=______ 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D=______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1271" name="Group 6"/>
          <p:cNvGrpSpPr/>
          <p:nvPr/>
        </p:nvGrpSpPr>
        <p:grpSpPr>
          <a:xfrm>
            <a:off x="3132138" y="2492375"/>
            <a:ext cx="2449512" cy="788988"/>
            <a:chOff x="2154" y="1525"/>
            <a:chExt cx="1543" cy="497"/>
          </a:xfrm>
        </p:grpSpPr>
        <p:sp>
          <p:nvSpPr>
            <p:cNvPr id="11290" name="AutoShape 7"/>
            <p:cNvSpPr/>
            <p:nvPr/>
          </p:nvSpPr>
          <p:spPr>
            <a:xfrm>
              <a:off x="2154" y="1636"/>
              <a:ext cx="272" cy="116"/>
            </a:xfrm>
            <a:prstGeom prst="parallelogram">
              <a:avLst>
                <a:gd name="adj" fmla="val 58620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91" name="Rectangle 8"/>
            <p:cNvSpPr/>
            <p:nvPr/>
          </p:nvSpPr>
          <p:spPr>
            <a:xfrm>
              <a:off x="2336" y="1525"/>
              <a:ext cx="1361" cy="49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中，</a:t>
              </a:r>
              <a:endPara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3737" name="Text Box 9"/>
          <p:cNvSpPr txBox="1"/>
          <p:nvPr/>
        </p:nvSpPr>
        <p:spPr>
          <a:xfrm>
            <a:off x="539750" y="2997200"/>
            <a:ext cx="26003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A:</a:t>
            </a:r>
            <a:r>
              <a:rPr lang="zh-CN" altLang="en-US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基础知识：</a:t>
            </a:r>
            <a:endParaRPr lang="zh-CN" altLang="en-US" sz="32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38" name="Text Box 10"/>
          <p:cNvSpPr txBox="1"/>
          <p:nvPr/>
        </p:nvSpPr>
        <p:spPr>
          <a:xfrm>
            <a:off x="611188" y="4076700"/>
            <a:ext cx="26003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B:</a:t>
            </a:r>
            <a:r>
              <a:rPr lang="zh-CN" altLang="en-US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变式训练：</a:t>
            </a:r>
            <a:endParaRPr lang="zh-CN" altLang="en-US" sz="32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39" name="Text Box 11"/>
          <p:cNvSpPr txBox="1"/>
          <p:nvPr/>
        </p:nvSpPr>
        <p:spPr>
          <a:xfrm>
            <a:off x="503238" y="4797425"/>
            <a:ext cx="86407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、若∠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A+ ∠C= 200°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，则∠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A=______ 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B=______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41" name="Text Box 13"/>
          <p:cNvSpPr txBox="1"/>
          <p:nvPr/>
        </p:nvSpPr>
        <p:spPr>
          <a:xfrm>
            <a:off x="503238" y="5805488"/>
            <a:ext cx="86407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、若∠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A:∠B= 6:3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，则∠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C=______ 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D=______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1276" name="Group 14"/>
          <p:cNvGrpSpPr/>
          <p:nvPr/>
        </p:nvGrpSpPr>
        <p:grpSpPr>
          <a:xfrm>
            <a:off x="5364163" y="1628775"/>
            <a:ext cx="3275012" cy="1793875"/>
            <a:chOff x="3379" y="1026"/>
            <a:chExt cx="2063" cy="1130"/>
          </a:xfrm>
        </p:grpSpPr>
        <p:sp>
          <p:nvSpPr>
            <p:cNvPr id="11285" name="AutoShape 15"/>
            <p:cNvSpPr/>
            <p:nvPr/>
          </p:nvSpPr>
          <p:spPr>
            <a:xfrm>
              <a:off x="3637" y="1252"/>
              <a:ext cx="1515" cy="693"/>
            </a:xfrm>
            <a:prstGeom prst="parallelogram">
              <a:avLst>
                <a:gd name="adj" fmla="val 54653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6" name="Text Box 16"/>
            <p:cNvSpPr txBox="1"/>
            <p:nvPr/>
          </p:nvSpPr>
          <p:spPr>
            <a:xfrm>
              <a:off x="4802" y="1868"/>
              <a:ext cx="29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7" name="Text Box 17"/>
            <p:cNvSpPr txBox="1"/>
            <p:nvPr/>
          </p:nvSpPr>
          <p:spPr>
            <a:xfrm>
              <a:off x="5152" y="1174"/>
              <a:ext cx="29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8" name="Text Box 18"/>
            <p:cNvSpPr txBox="1"/>
            <p:nvPr/>
          </p:nvSpPr>
          <p:spPr>
            <a:xfrm>
              <a:off x="3787" y="1026"/>
              <a:ext cx="29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9" name="Text Box 19"/>
            <p:cNvSpPr txBox="1"/>
            <p:nvPr/>
          </p:nvSpPr>
          <p:spPr>
            <a:xfrm>
              <a:off x="3379" y="1797"/>
              <a:ext cx="29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3752" name="Text Box 24"/>
          <p:cNvSpPr txBox="1"/>
          <p:nvPr/>
        </p:nvSpPr>
        <p:spPr>
          <a:xfrm>
            <a:off x="3851275" y="3500438"/>
            <a:ext cx="9461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53" name="Text Box 25"/>
          <p:cNvSpPr txBox="1"/>
          <p:nvPr/>
        </p:nvSpPr>
        <p:spPr>
          <a:xfrm>
            <a:off x="5867400" y="3500438"/>
            <a:ext cx="11525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110°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54" name="Text Box 26"/>
          <p:cNvSpPr txBox="1"/>
          <p:nvPr/>
        </p:nvSpPr>
        <p:spPr>
          <a:xfrm>
            <a:off x="7956550" y="3429000"/>
            <a:ext cx="9461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55" name="Text Box 27"/>
          <p:cNvSpPr txBox="1"/>
          <p:nvPr/>
        </p:nvSpPr>
        <p:spPr>
          <a:xfrm>
            <a:off x="5148263" y="4652963"/>
            <a:ext cx="11366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56" name="Text Box 28"/>
          <p:cNvSpPr txBox="1"/>
          <p:nvPr/>
        </p:nvSpPr>
        <p:spPr>
          <a:xfrm>
            <a:off x="7235825" y="4652963"/>
            <a:ext cx="93821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59" name="Text Box 31"/>
          <p:cNvSpPr txBox="1"/>
          <p:nvPr/>
        </p:nvSpPr>
        <p:spPr>
          <a:xfrm>
            <a:off x="4572000" y="5734050"/>
            <a:ext cx="11461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120°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60" name="Text Box 32"/>
          <p:cNvSpPr txBox="1"/>
          <p:nvPr/>
        </p:nvSpPr>
        <p:spPr>
          <a:xfrm>
            <a:off x="6732588" y="5734050"/>
            <a:ext cx="9461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4" name="AutoShape 33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37" grpId="0"/>
      <p:bldP spid="73738" grpId="0"/>
      <p:bldP spid="73739" grpId="0"/>
      <p:bldP spid="73741" grpId="0"/>
      <p:bldP spid="73752" grpId="0"/>
      <p:bldP spid="73753" grpId="0"/>
      <p:bldP spid="73754" grpId="0"/>
      <p:bldP spid="73755" grpId="0"/>
      <p:bldP spid="73756" grpId="0"/>
      <p:bldP spid="73759" grpId="0"/>
      <p:bldP spid="737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2291" name="Text Box 3"/>
          <p:cNvSpPr txBox="1"/>
          <p:nvPr/>
        </p:nvSpPr>
        <p:spPr>
          <a:xfrm>
            <a:off x="827088" y="1557338"/>
            <a:ext cx="2622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C:</a:t>
            </a:r>
            <a:r>
              <a:rPr lang="zh-CN" altLang="en-US" sz="3200" u="none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拓展延伸：</a:t>
            </a:r>
            <a:endParaRPr lang="zh-CN" altLang="en-US" sz="3200" u="none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Text Box 5"/>
          <p:cNvSpPr txBox="1"/>
          <p:nvPr/>
        </p:nvSpPr>
        <p:spPr>
          <a:xfrm>
            <a:off x="684213" y="620713"/>
            <a:ext cx="24479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rPr>
              <a:t>例：如图，在</a:t>
            </a:r>
            <a:endParaRPr lang="zh-CN" altLang="en-US" sz="28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2293" name="Group 6"/>
          <p:cNvGrpSpPr/>
          <p:nvPr/>
        </p:nvGrpSpPr>
        <p:grpSpPr>
          <a:xfrm>
            <a:off x="2987675" y="620713"/>
            <a:ext cx="2449513" cy="788987"/>
            <a:chOff x="2154" y="1525"/>
            <a:chExt cx="1543" cy="497"/>
          </a:xfrm>
        </p:grpSpPr>
        <p:sp>
          <p:nvSpPr>
            <p:cNvPr id="12326" name="AutoShape 7"/>
            <p:cNvSpPr/>
            <p:nvPr/>
          </p:nvSpPr>
          <p:spPr>
            <a:xfrm>
              <a:off x="2154" y="1636"/>
              <a:ext cx="272" cy="116"/>
            </a:xfrm>
            <a:prstGeom prst="parallelogram">
              <a:avLst>
                <a:gd name="adj" fmla="val 58620"/>
              </a:avLst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7" name="Rectangle 8"/>
            <p:cNvSpPr/>
            <p:nvPr/>
          </p:nvSpPr>
          <p:spPr>
            <a:xfrm>
              <a:off x="2336" y="1525"/>
              <a:ext cx="1361" cy="49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lvl="0" indent="-342900" eaLnBrk="1" hangingPunct="1">
                <a:spcBef>
                  <a:spcPct val="20000"/>
                </a:spcBef>
              </a:pPr>
              <a:r>
                <a:rPr lang="en-US" altLang="zh-CN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ABCD</a:t>
              </a:r>
              <a:r>
                <a:rPr lang="zh-CN" altLang="en-US" sz="28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中，</a:t>
              </a:r>
              <a:endParaRPr lang="zh-CN" altLang="en-US" sz="28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294" name="Text Box 9"/>
          <p:cNvSpPr txBox="1"/>
          <p:nvPr/>
        </p:nvSpPr>
        <p:spPr>
          <a:xfrm>
            <a:off x="611188" y="2492375"/>
            <a:ext cx="74168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A:∠B: ∠C :∠D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的度数可能是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(       ) 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1:2:3:4    B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 2:3:3:2    C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 3:2:3:2     D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2:2:3:3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2295" name="Group 10"/>
          <p:cNvGrpSpPr/>
          <p:nvPr/>
        </p:nvGrpSpPr>
        <p:grpSpPr>
          <a:xfrm>
            <a:off x="5003800" y="549275"/>
            <a:ext cx="3275013" cy="1793875"/>
            <a:chOff x="3379" y="1026"/>
            <a:chExt cx="2063" cy="1130"/>
          </a:xfrm>
        </p:grpSpPr>
        <p:sp>
          <p:nvSpPr>
            <p:cNvPr id="12321" name="AutoShape 11"/>
            <p:cNvSpPr/>
            <p:nvPr/>
          </p:nvSpPr>
          <p:spPr>
            <a:xfrm>
              <a:off x="3637" y="1252"/>
              <a:ext cx="1515" cy="693"/>
            </a:xfrm>
            <a:prstGeom prst="parallelogram">
              <a:avLst>
                <a:gd name="adj" fmla="val 54653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2" name="Text Box 12"/>
            <p:cNvSpPr txBox="1"/>
            <p:nvPr/>
          </p:nvSpPr>
          <p:spPr>
            <a:xfrm>
              <a:off x="4802" y="1868"/>
              <a:ext cx="29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3" name="Text Box 13"/>
            <p:cNvSpPr txBox="1"/>
            <p:nvPr/>
          </p:nvSpPr>
          <p:spPr>
            <a:xfrm>
              <a:off x="5152" y="1174"/>
              <a:ext cx="29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4" name="Text Box 14"/>
            <p:cNvSpPr txBox="1"/>
            <p:nvPr/>
          </p:nvSpPr>
          <p:spPr>
            <a:xfrm>
              <a:off x="3787" y="1026"/>
              <a:ext cx="29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5" name="Text Box 15"/>
            <p:cNvSpPr txBox="1"/>
            <p:nvPr/>
          </p:nvSpPr>
          <p:spPr>
            <a:xfrm>
              <a:off x="3379" y="1797"/>
              <a:ext cx="29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5792" name="Line 16"/>
          <p:cNvSpPr/>
          <p:nvPr/>
        </p:nvSpPr>
        <p:spPr>
          <a:xfrm>
            <a:off x="6011863" y="908050"/>
            <a:ext cx="1223962" cy="10795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5793" name="Text Box 17"/>
          <p:cNvSpPr txBox="1"/>
          <p:nvPr/>
        </p:nvSpPr>
        <p:spPr>
          <a:xfrm>
            <a:off x="611188" y="3429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、连接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AC,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若∠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D=60°, ∠DAC=40°</a:t>
            </a:r>
            <a:r>
              <a:rPr lang="zh-CN" altLang="en-US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则</a:t>
            </a:r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, ∠B=___ 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rPr>
              <a:t>           ∠BAC=____,</a:t>
            </a:r>
            <a:endParaRPr lang="en-US" altLang="zh-CN" sz="2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" name="Group 40"/>
          <p:cNvGrpSpPr/>
          <p:nvPr/>
        </p:nvGrpSpPr>
        <p:grpSpPr>
          <a:xfrm>
            <a:off x="611188" y="4508500"/>
            <a:ext cx="7812087" cy="2041525"/>
            <a:chOff x="385" y="2840"/>
            <a:chExt cx="4921" cy="1286"/>
          </a:xfrm>
        </p:grpSpPr>
        <p:sp>
          <p:nvSpPr>
            <p:cNvPr id="12305" name="Text Box 18"/>
            <p:cNvSpPr txBox="1"/>
            <p:nvPr/>
          </p:nvSpPr>
          <p:spPr>
            <a:xfrm>
              <a:off x="385" y="2840"/>
              <a:ext cx="3221" cy="7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/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、若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AE</a:t>
              </a: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、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AF</a:t>
              </a: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为高，且∠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EAF=60°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lvl="0" eaLnBrk="1" hangingPunct="1"/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lvl="0" eaLnBrk="1" hangingPunct="1"/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则∠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C =  ——</a:t>
              </a:r>
              <a:r>
                <a:rPr lang="zh-CN" altLang="en-US" u="none" dirty="0">
                  <a:latin typeface="Arial" panose="020B0604020202020204" pitchFamily="34" charset="0"/>
                  <a:ea typeface="宋体" panose="02010600030101010101" pitchFamily="2" charset="-122"/>
                </a:rPr>
                <a:t>，</a:t>
              </a:r>
              <a:r>
                <a:rPr lang="zh-CN" altLang="en-US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∠</a:t>
              </a:r>
              <a:r>
                <a: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rPr>
                <a:t>B=——.</a:t>
              </a:r>
              <a:endParaRPr lang="en-US" altLang="zh-CN" sz="2400" u="none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2306" name="Group 19"/>
            <p:cNvGrpSpPr/>
            <p:nvPr/>
          </p:nvGrpSpPr>
          <p:grpSpPr>
            <a:xfrm>
              <a:off x="3243" y="2976"/>
              <a:ext cx="2063" cy="1150"/>
              <a:chOff x="3515" y="3022"/>
              <a:chExt cx="2063" cy="1150"/>
            </a:xfrm>
          </p:grpSpPr>
          <p:grpSp>
            <p:nvGrpSpPr>
              <p:cNvPr id="12307" name="Group 20"/>
              <p:cNvGrpSpPr/>
              <p:nvPr/>
            </p:nvGrpSpPr>
            <p:grpSpPr>
              <a:xfrm>
                <a:off x="3515" y="3022"/>
                <a:ext cx="2063" cy="1130"/>
                <a:chOff x="3379" y="1026"/>
                <a:chExt cx="2063" cy="1130"/>
              </a:xfrm>
            </p:grpSpPr>
            <p:sp>
              <p:nvSpPr>
                <p:cNvPr id="12316" name="AutoShape 21"/>
                <p:cNvSpPr/>
                <p:nvPr/>
              </p:nvSpPr>
              <p:spPr>
                <a:xfrm>
                  <a:off x="3637" y="1252"/>
                  <a:ext cx="1515" cy="693"/>
                </a:xfrm>
                <a:prstGeom prst="parallelogram">
                  <a:avLst>
                    <a:gd name="adj" fmla="val 54653"/>
                  </a:avLst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 lvl="0" eaLnBrk="1" hangingPunct="1"/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17" name="Text Box 22"/>
                <p:cNvSpPr txBox="1"/>
                <p:nvPr/>
              </p:nvSpPr>
              <p:spPr>
                <a:xfrm>
                  <a:off x="4802" y="1868"/>
                  <a:ext cx="291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lvl="0" eaLnBrk="1" hangingPunct="1">
                    <a:spcBef>
                      <a:spcPct val="50000"/>
                    </a:spcBef>
                  </a:pPr>
                  <a:r>
                    <a:rPr lang="en-US" altLang="zh-CN" sz="2400" u="none" dirty="0">
                      <a:latin typeface="Arial" panose="020B0604020202020204" pitchFamily="34" charset="0"/>
                      <a:ea typeface="宋体" panose="02010600030101010101" pitchFamily="2" charset="-122"/>
                    </a:rPr>
                    <a:t>C</a:t>
                  </a:r>
                  <a:endParaRPr lang="en-US" altLang="zh-CN" sz="2400" u="none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18" name="Text Box 23"/>
                <p:cNvSpPr txBox="1"/>
                <p:nvPr/>
              </p:nvSpPr>
              <p:spPr>
                <a:xfrm>
                  <a:off x="5152" y="1174"/>
                  <a:ext cx="290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lvl="0" eaLnBrk="1" hangingPunct="1">
                    <a:spcBef>
                      <a:spcPct val="50000"/>
                    </a:spcBef>
                  </a:pPr>
                  <a:r>
                    <a:rPr lang="en-US" altLang="zh-CN" sz="2400" u="none" dirty="0">
                      <a:latin typeface="Arial" panose="020B0604020202020204" pitchFamily="34" charset="0"/>
                      <a:ea typeface="宋体" panose="02010600030101010101" pitchFamily="2" charset="-122"/>
                    </a:rPr>
                    <a:t>D</a:t>
                  </a:r>
                  <a:endParaRPr lang="en-US" altLang="zh-CN" sz="2400" u="none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19" name="Text Box 24"/>
                <p:cNvSpPr txBox="1"/>
                <p:nvPr/>
              </p:nvSpPr>
              <p:spPr>
                <a:xfrm>
                  <a:off x="3787" y="1026"/>
                  <a:ext cx="290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lvl="0" eaLnBrk="1" hangingPunct="1">
                    <a:spcBef>
                      <a:spcPct val="50000"/>
                    </a:spcBef>
                  </a:pPr>
                  <a:r>
                    <a:rPr lang="en-US" altLang="zh-CN" sz="2400" u="none" dirty="0">
                      <a:latin typeface="Arial" panose="020B0604020202020204" pitchFamily="34" charset="0"/>
                      <a:ea typeface="宋体" panose="02010600030101010101" pitchFamily="2" charset="-122"/>
                    </a:rPr>
                    <a:t>A</a:t>
                  </a:r>
                  <a:endParaRPr lang="en-US" altLang="zh-CN" sz="2400" u="none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0" name="Text Box 25"/>
                <p:cNvSpPr txBox="1"/>
                <p:nvPr/>
              </p:nvSpPr>
              <p:spPr>
                <a:xfrm>
                  <a:off x="3379" y="1797"/>
                  <a:ext cx="290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lvl="0" eaLnBrk="1" hangingPunct="1">
                    <a:spcBef>
                      <a:spcPct val="50000"/>
                    </a:spcBef>
                  </a:pPr>
                  <a:r>
                    <a:rPr lang="en-US" altLang="zh-CN" sz="2400" u="none" dirty="0">
                      <a:latin typeface="Arial" panose="020B0604020202020204" pitchFamily="34" charset="0"/>
                      <a:ea typeface="宋体" panose="02010600030101010101" pitchFamily="2" charset="-122"/>
                    </a:rPr>
                    <a:t>B</a:t>
                  </a:r>
                  <a:endParaRPr lang="en-US" altLang="zh-CN" sz="2400" u="none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2308" name="Line 26"/>
              <p:cNvSpPr/>
              <p:nvPr/>
            </p:nvSpPr>
            <p:spPr>
              <a:xfrm>
                <a:off x="4150" y="3262"/>
                <a:ext cx="0" cy="68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09" name="Line 27"/>
              <p:cNvSpPr/>
              <p:nvPr/>
            </p:nvSpPr>
            <p:spPr>
              <a:xfrm>
                <a:off x="4150" y="3262"/>
                <a:ext cx="861" cy="499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10" name="Line 28"/>
              <p:cNvSpPr/>
              <p:nvPr/>
            </p:nvSpPr>
            <p:spPr>
              <a:xfrm>
                <a:off x="4150" y="3852"/>
                <a:ext cx="9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11" name="Line 29"/>
              <p:cNvSpPr/>
              <p:nvPr/>
            </p:nvSpPr>
            <p:spPr>
              <a:xfrm>
                <a:off x="4240" y="3852"/>
                <a:ext cx="0" cy="9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12" name="Line 30"/>
              <p:cNvSpPr/>
              <p:nvPr/>
            </p:nvSpPr>
            <p:spPr>
              <a:xfrm flipH="1">
                <a:off x="4921" y="3625"/>
                <a:ext cx="45" cy="9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13" name="Line 31"/>
              <p:cNvSpPr/>
              <p:nvPr/>
            </p:nvSpPr>
            <p:spPr>
              <a:xfrm>
                <a:off x="4966" y="3625"/>
                <a:ext cx="91" cy="4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14" name="Text Box 32"/>
              <p:cNvSpPr txBox="1"/>
              <p:nvPr/>
            </p:nvSpPr>
            <p:spPr>
              <a:xfrm>
                <a:off x="3923" y="3884"/>
                <a:ext cx="24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 lvl="0" eaLnBrk="1" hangingPunct="1"/>
                <a:r>
                  <a:rPr lang="en-US" altLang="zh-CN" sz="2400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E</a:t>
                </a:r>
                <a:endPara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5" name="Text Box 33"/>
              <p:cNvSpPr txBox="1"/>
              <p:nvPr/>
            </p:nvSpPr>
            <p:spPr>
              <a:xfrm>
                <a:off x="5102" y="3625"/>
                <a:ext cx="23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 lvl="0" eaLnBrk="1" hangingPunct="1"/>
                <a:r>
                  <a:rPr lang="en-US" altLang="zh-CN" sz="2400" u="none" dirty="0">
                    <a:latin typeface="Arial" panose="020B0604020202020204" pitchFamily="34" charset="0"/>
                    <a:ea typeface="宋体" panose="02010600030101010101" pitchFamily="2" charset="-122"/>
                  </a:rPr>
                  <a:t>F</a:t>
                </a:r>
                <a:endParaRPr lang="en-US" altLang="zh-CN" sz="2400" u="none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75811" name="Text Box 35"/>
          <p:cNvSpPr txBox="1"/>
          <p:nvPr/>
        </p:nvSpPr>
        <p:spPr>
          <a:xfrm>
            <a:off x="5703888" y="2389188"/>
            <a:ext cx="44450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5812" name="Text Box 36"/>
          <p:cNvSpPr txBox="1"/>
          <p:nvPr/>
        </p:nvSpPr>
        <p:spPr>
          <a:xfrm>
            <a:off x="7092950" y="3284538"/>
            <a:ext cx="9461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5813" name="Text Box 37"/>
          <p:cNvSpPr txBox="1"/>
          <p:nvPr/>
        </p:nvSpPr>
        <p:spPr>
          <a:xfrm>
            <a:off x="2771775" y="3716338"/>
            <a:ext cx="9461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5814" name="Text Box 38"/>
          <p:cNvSpPr txBox="1"/>
          <p:nvPr/>
        </p:nvSpPr>
        <p:spPr>
          <a:xfrm>
            <a:off x="1835150" y="4941888"/>
            <a:ext cx="113506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120°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5815" name="Text Box 39"/>
          <p:cNvSpPr txBox="1"/>
          <p:nvPr/>
        </p:nvSpPr>
        <p:spPr>
          <a:xfrm>
            <a:off x="3708400" y="5013325"/>
            <a:ext cx="9382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u="none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60°</a:t>
            </a:r>
            <a:endParaRPr lang="en-US" altLang="zh-CN" sz="2800" b="1" u="none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4" name="AutoShape 41">
            <a:hlinkClick r:id="" action="ppaction://hlinkshowjump?jump=firstslide"/>
          </p:cNvPr>
          <p:cNvSpPr/>
          <p:nvPr/>
        </p:nvSpPr>
        <p:spPr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anchor="ctr">
            <a:spAutoFit/>
          </a:bodyPr>
          <a:p>
            <a:pPr lvl="0" algn="dist" eaLnBrk="1" hangingPunct="1"/>
            <a:r>
              <a:rPr lang="zh-CN" altLang="en-US" u="none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返回</a:t>
            </a:r>
            <a:endParaRPr lang="zh-CN" altLang="en-US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3" grpId="0"/>
      <p:bldP spid="75811" grpId="0"/>
      <p:bldP spid="75812" grpId="0"/>
      <p:bldP spid="75813" grpId="0"/>
      <p:bldP spid="75814" grpId="0"/>
      <p:bldP spid="75815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0</TotalTime>
  <Words>2064</Words>
  <Application>WPS 演示</Application>
  <PresentationFormat>全屏显示(4:3)</PresentationFormat>
  <Paragraphs>556</Paragraphs>
  <Slides>18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</vt:lpstr>
      <vt:lpstr>宋体</vt:lpstr>
      <vt:lpstr>Wingdings</vt:lpstr>
      <vt:lpstr>Arial Black</vt:lpstr>
      <vt:lpstr>Times New Roman</vt:lpstr>
      <vt:lpstr>黑体</vt:lpstr>
      <vt:lpstr>Tahoma</vt:lpstr>
      <vt:lpstr>微软雅黑</vt:lpstr>
      <vt:lpstr>默认设计模板</vt:lpstr>
      <vt:lpstr>Fireworks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肖启航邓燕春</dc:creator>
  <cp:lastModifiedBy>Administrator</cp:lastModifiedBy>
  <cp:revision>30</cp:revision>
  <dcterms:created xsi:type="dcterms:W3CDTF">2009-03-30T11:24:26Z</dcterms:created>
  <dcterms:modified xsi:type="dcterms:W3CDTF">2017-03-22T06:54:31Z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