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71" r:id="rId2"/>
    <p:sldId id="264" r:id="rId3"/>
    <p:sldId id="263" r:id="rId4"/>
    <p:sldId id="257" r:id="rId5"/>
    <p:sldId id="273" r:id="rId6"/>
    <p:sldId id="258" r:id="rId7"/>
    <p:sldId id="288" r:id="rId8"/>
    <p:sldId id="291" r:id="rId9"/>
    <p:sldId id="290" r:id="rId10"/>
    <p:sldId id="289" r:id="rId11"/>
    <p:sldId id="282" r:id="rId12"/>
    <p:sldId id="281" r:id="rId13"/>
    <p:sldId id="292" r:id="rId14"/>
    <p:sldId id="293" r:id="rId15"/>
    <p:sldId id="294" r:id="rId16"/>
    <p:sldId id="285" r:id="rId17"/>
    <p:sldId id="269" r:id="rId18"/>
    <p:sldId id="259" r:id="rId19"/>
    <p:sldId id="260" r:id="rId20"/>
    <p:sldId id="286" r:id="rId21"/>
    <p:sldId id="261" r:id="rId22"/>
    <p:sldId id="266" r:id="rId23"/>
    <p:sldId id="267" r:id="rId24"/>
    <p:sldId id="262" r:id="rId25"/>
    <p:sldId id="268" r:id="rId2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BB"/>
    <a:srgbClr val="6DFF4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1" autoAdjust="0"/>
    <p:restoredTop sz="94614" autoAdjust="0"/>
  </p:normalViewPr>
  <p:slideViewPr>
    <p:cSldViewPr>
      <p:cViewPr varScale="1">
        <p:scale>
          <a:sx n="76" d="100"/>
          <a:sy n="76" d="100"/>
        </p:scale>
        <p:origin x="-97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Font typeface="Arial" pitchFamily="34" charset="0"/>
              <a:buNone/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fld id="{520CA02F-8E82-4D49-9B98-A3858C45C31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CN" altLang="en-US" smtClean="0"/>
          </a:p>
        </p:txBody>
      </p:sp>
      <p:sp>
        <p:nvSpPr>
          <p:cNvPr id="1638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Arial" charset="0"/>
              <a:buNone/>
            </a:pPr>
            <a:fld id="{AA3FEFE6-9651-48F1-8774-E96B0F836CBA}" type="slidenum">
              <a:rPr lang="zh-CN" altLang="en-US" smtClean="0">
                <a:ea typeface="宋体" charset="-122"/>
              </a:rPr>
              <a:pPr>
                <a:buFont typeface="Arial" charset="0"/>
                <a:buNone/>
              </a:pPr>
              <a:t>2</a:t>
            </a:fld>
            <a:endParaRPr lang="zh-CN" altLang="en-US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CN" altLang="en-US" smtClean="0"/>
          </a:p>
        </p:txBody>
      </p:sp>
      <p:sp>
        <p:nvSpPr>
          <p:cNvPr id="2150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Arial" charset="0"/>
              <a:buNone/>
            </a:pPr>
            <a:fld id="{2EBE855F-C584-4400-A34C-84500D9894FE}" type="slidenum">
              <a:rPr lang="zh-CN" altLang="en-US" smtClean="0">
                <a:ea typeface="宋体" charset="-122"/>
              </a:rPr>
              <a:pPr>
                <a:buFont typeface="Arial" charset="0"/>
                <a:buNone/>
              </a:pPr>
              <a:t>6</a:t>
            </a:fld>
            <a:endParaRPr lang="zh-CN" altLang="en-US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CN" altLang="en-US" smtClean="0"/>
          </a:p>
        </p:txBody>
      </p:sp>
      <p:sp>
        <p:nvSpPr>
          <p:cNvPr id="2355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Arial" charset="0"/>
              <a:buNone/>
            </a:pPr>
            <a:fld id="{988227F2-CE77-4BD7-B548-E51E11A9D2D5}" type="slidenum">
              <a:rPr lang="zh-CN" altLang="en-US" smtClean="0">
                <a:ea typeface="宋体" charset="-122"/>
              </a:rPr>
              <a:pPr>
                <a:buFont typeface="Arial" charset="0"/>
                <a:buNone/>
              </a:pPr>
              <a:t>7</a:t>
            </a:fld>
            <a:endParaRPr lang="zh-CN" altLang="en-US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CN" altLang="en-US" smtClean="0"/>
          </a:p>
        </p:txBody>
      </p:sp>
      <p:sp>
        <p:nvSpPr>
          <p:cNvPr id="2560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Arial" charset="0"/>
              <a:buNone/>
            </a:pPr>
            <a:fld id="{37D9299D-097E-4481-A91C-B59B0F5B0FCE}" type="slidenum">
              <a:rPr lang="zh-CN" altLang="en-US" smtClean="0">
                <a:ea typeface="宋体" charset="-122"/>
              </a:rPr>
              <a:pPr>
                <a:buFont typeface="Arial" charset="0"/>
                <a:buNone/>
              </a:pPr>
              <a:t>8</a:t>
            </a:fld>
            <a:endParaRPr lang="zh-CN" altLang="en-US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CN" altLang="en-US" smtClean="0"/>
          </a:p>
        </p:txBody>
      </p:sp>
      <p:sp>
        <p:nvSpPr>
          <p:cNvPr id="2765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Arial" charset="0"/>
              <a:buNone/>
            </a:pPr>
            <a:fld id="{D665417D-ACA1-45BA-A6D6-F8AC72D7BD8A}" type="slidenum">
              <a:rPr lang="zh-CN" altLang="en-US" smtClean="0">
                <a:ea typeface="宋体" charset="-122"/>
              </a:rPr>
              <a:pPr>
                <a:buFont typeface="Arial" charset="0"/>
                <a:buNone/>
              </a:pPr>
              <a:t>9</a:t>
            </a:fld>
            <a:endParaRPr lang="zh-CN" altLang="en-US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CN" altLang="en-US" smtClean="0"/>
          </a:p>
        </p:txBody>
      </p:sp>
      <p:sp>
        <p:nvSpPr>
          <p:cNvPr id="2969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Arial" charset="0"/>
              <a:buNone/>
            </a:pPr>
            <a:fld id="{D61D524A-EFCF-478C-AB7D-33EFCBBBBAE6}" type="slidenum">
              <a:rPr lang="zh-CN" altLang="en-US" smtClean="0">
                <a:ea typeface="宋体" charset="-122"/>
              </a:rPr>
              <a:pPr>
                <a:buFont typeface="Arial" charset="0"/>
                <a:buNone/>
              </a:pPr>
              <a:t>10</a:t>
            </a:fld>
            <a:endParaRPr lang="zh-CN" altLang="en-US" smtClean="0">
              <a:ea typeface="宋体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>
          <a:xfrm>
            <a:off x="428625" y="6675438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43250" y="6675438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72250" y="667543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Font typeface="Arial" pitchFamily="34" charset="0"/>
              <a:buNone/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67ACD19C-F9D6-41F1-B4C0-F95C60C747C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00628" y="142852"/>
            <a:ext cx="3143272" cy="500066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Font typeface="Arial" pitchFamily="34" charset="0"/>
              <a:buNone/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A4936A30-847B-4A2D-8448-EBF27E13B91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Font typeface="Arial" pitchFamily="34" charset="0"/>
              <a:buNone/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E6FDE767-2D8C-4D22-AA15-13BD8D6CB88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/>
          <p:cNvSpPr txBox="1">
            <a:spLocks noChangeArrowheads="1"/>
          </p:cNvSpPr>
          <p:nvPr/>
        </p:nvSpPr>
        <p:spPr bwMode="auto">
          <a:xfrm>
            <a:off x="7429500" y="357188"/>
            <a:ext cx="12144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None/>
              <a:defRPr/>
            </a:pPr>
            <a:r>
              <a:rPr lang="zh-CN" altLang="en-US" sz="2000" b="1">
                <a:solidFill>
                  <a:srgbClr val="00B0F0"/>
                </a:solidFill>
                <a:latin typeface="华文楷体" pitchFamily="2" charset="-122"/>
                <a:ea typeface="华文楷体" pitchFamily="2" charset="-122"/>
              </a:rPr>
              <a:t>课件</a:t>
            </a:r>
            <a:r>
              <a:rPr lang="en-US" altLang="zh-CN" sz="2000">
                <a:solidFill>
                  <a:srgbClr val="00B0F0"/>
                </a:solidFill>
                <a:latin typeface="Candara" pitchFamily="34" charset="0"/>
                <a:ea typeface="华文楷体" pitchFamily="2" charset="-122"/>
              </a:rPr>
              <a:t>PPT</a:t>
            </a:r>
            <a:endParaRPr lang="zh-CN" altLang="en-US" sz="2000">
              <a:solidFill>
                <a:srgbClr val="00B0F0"/>
              </a:solidFill>
              <a:latin typeface="Candara" pitchFamily="34" charset="0"/>
              <a:ea typeface="华文楷体" pitchFamily="2" charset="-122"/>
            </a:endParaRP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Font typeface="Arial" pitchFamily="34" charset="0"/>
              <a:buNone/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857D75F1-4383-46E1-AAAE-50E55A59C3C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Font typeface="Arial" pitchFamily="34" charset="0"/>
              <a:buNone/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7189873C-8C15-4E2E-AE0F-74404557E90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00628" y="142852"/>
            <a:ext cx="3143272" cy="500066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Font typeface="Arial" pitchFamily="34" charset="0"/>
              <a:buNone/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A5A4885A-229A-4F88-98C3-942B388FB4D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00628" y="142852"/>
            <a:ext cx="3143272" cy="5000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Font typeface="Arial" pitchFamily="34" charset="0"/>
              <a:buNone/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D01F0CB3-75B9-4E55-92C0-E705BBDA917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00628" y="142852"/>
            <a:ext cx="3143272" cy="500066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Font typeface="Arial" pitchFamily="34" charset="0"/>
              <a:buNone/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DFCEFD6E-88E3-4098-9816-CE5D6C0C755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Font typeface="Arial" pitchFamily="34" charset="0"/>
              <a:buNone/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10E105C0-A3E9-457D-A8BC-367A3B487BB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Font typeface="Arial" pitchFamily="34" charset="0"/>
              <a:buNone/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F1D95F72-666E-4CF9-870C-C20CD0C6CB0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Font typeface="Arial" pitchFamily="34" charset="0"/>
              <a:buNone/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15610A6F-A3C8-4B24-B58E-6C1A23EC0B1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428625" y="714375"/>
            <a:ext cx="8286750" cy="158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2" descr="C:\Documents and Settings\Administrator\桌面\五洲时代天华Logo.png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25488" y="134938"/>
            <a:ext cx="1757362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直接连接符 11"/>
          <p:cNvCxnSpPr/>
          <p:nvPr/>
        </p:nvCxnSpPr>
        <p:spPr>
          <a:xfrm>
            <a:off x="428625" y="6356350"/>
            <a:ext cx="8286750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4438" y="476250"/>
            <a:ext cx="4572000" cy="14017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kumimoji="1" lang="en-US" altLang="zh-CN" sz="5400" b="1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ngLiU-ExtB"/>
                <a:ea typeface="MingLiU-ExtB"/>
                <a:cs typeface="MingLiU-ExtB"/>
              </a:rPr>
              <a:t>  5 </a:t>
            </a:r>
            <a:r>
              <a:rPr kumimoji="1" lang="zh-CN" altLang="en-US" sz="4800" b="1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翠  鸟</a:t>
            </a:r>
          </a:p>
          <a:p>
            <a:r>
              <a:rPr kumimoji="1"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  </a:t>
            </a:r>
            <a:r>
              <a:rPr kumimoji="1" lang="zh-CN" alt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授课者：魏少江</a:t>
            </a:r>
            <a:endParaRPr lang="zh-CN" altLang="en-US" sz="3200">
              <a:latin typeface="楷体_GB2312" pitchFamily="49" charset="-122"/>
              <a:ea typeface="楷体_GB2312" pitchFamily="49" charset="-122"/>
            </a:endParaRPr>
          </a:p>
        </p:txBody>
      </p:sp>
      <p:cxnSp>
        <p:nvCxnSpPr>
          <p:cNvPr id="3" name="直线连接符 21"/>
          <p:cNvCxnSpPr/>
          <p:nvPr/>
        </p:nvCxnSpPr>
        <p:spPr>
          <a:xfrm>
            <a:off x="2700338" y="1989138"/>
            <a:ext cx="3816350" cy="0"/>
          </a:xfrm>
          <a:prstGeom prst="line">
            <a:avLst/>
          </a:prstGeom>
          <a:ln w="38100" cmpd="sng"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21" y="2143116"/>
            <a:ext cx="4310076" cy="407733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同侧圆角矩形 4"/>
          <p:cNvSpPr/>
          <p:nvPr/>
        </p:nvSpPr>
        <p:spPr>
          <a:xfrm>
            <a:off x="468313" y="1268413"/>
            <a:ext cx="2000250" cy="517525"/>
          </a:xfrm>
          <a:prstGeom prst="round2Same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buFont typeface="Arial" pitchFamily="34" charset="0"/>
              <a:buNone/>
              <a:defRPr/>
            </a:pPr>
            <a:r>
              <a:rPr lang="zh-CN" altLang="en-US" sz="3000" b="1">
                <a:solidFill>
                  <a:srgbClr val="000000"/>
                </a:solidFill>
                <a:latin typeface="华文新魏" pitchFamily="2" charset="-122"/>
                <a:ea typeface="华文新魏" pitchFamily="2" charset="-122"/>
              </a:rPr>
              <a:t>课文详解</a:t>
            </a:r>
          </a:p>
        </p:txBody>
      </p:sp>
      <p:cxnSp>
        <p:nvCxnSpPr>
          <p:cNvPr id="6" name="直线连接符 21"/>
          <p:cNvCxnSpPr/>
          <p:nvPr/>
        </p:nvCxnSpPr>
        <p:spPr>
          <a:xfrm flipV="1">
            <a:off x="468313" y="1844675"/>
            <a:ext cx="2071687" cy="6350"/>
          </a:xfrm>
          <a:prstGeom prst="line">
            <a:avLst/>
          </a:prstGeom>
          <a:ln w="38100" cmpd="sng"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Picture 67" descr="연한주황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3406775"/>
            <a:ext cx="2057400" cy="184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AutoShape 21"/>
          <p:cNvSpPr>
            <a:spLocks noChangeArrowheads="1"/>
          </p:cNvSpPr>
          <p:nvPr/>
        </p:nvSpPr>
        <p:spPr bwMode="auto">
          <a:xfrm>
            <a:off x="5076825" y="2614613"/>
            <a:ext cx="2663825" cy="1046162"/>
          </a:xfrm>
          <a:prstGeom prst="roundRect">
            <a:avLst>
              <a:gd name="adj" fmla="val 10181"/>
            </a:avLst>
          </a:prstGeom>
          <a:solidFill>
            <a:srgbClr val="C0C0C0">
              <a:alpha val="20000"/>
            </a:srgbClr>
          </a:solidFill>
          <a:ln w="2857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Arial" charset="0"/>
              <a:buNone/>
            </a:pPr>
            <a:r>
              <a:rPr lang="zh-CN" altLang="en-US" sz="3200" b="1">
                <a:latin typeface="Times New Roman" pitchFamily="18" charset="0"/>
              </a:rPr>
              <a:t>橄榄色的头巾</a:t>
            </a:r>
          </a:p>
        </p:txBody>
      </p:sp>
      <p:sp>
        <p:nvSpPr>
          <p:cNvPr id="28677" name="Rectangle 2"/>
          <p:cNvSpPr txBox="1">
            <a:spLocks noChangeArrowheads="1"/>
          </p:cNvSpPr>
          <p:nvPr/>
        </p:nvSpPr>
        <p:spPr bwMode="auto">
          <a:xfrm>
            <a:off x="301625" y="200025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 algn="ctr">
              <a:buFont typeface="Arial" charset="0"/>
              <a:buNone/>
            </a:pPr>
            <a:r>
              <a:rPr lang="zh-CN" altLang="en-US" sz="3600" b="1">
                <a:latin typeface="华文楷体"/>
                <a:ea typeface="华文楷体"/>
                <a:cs typeface="华文楷体"/>
              </a:rPr>
              <a:t>你从文中发现了什么</a:t>
            </a:r>
            <a:r>
              <a:rPr lang="zh-CN" altLang="en-US" sz="3600" b="1">
                <a:solidFill>
                  <a:srgbClr val="FF0066"/>
                </a:solidFill>
                <a:latin typeface="华文楷体"/>
                <a:ea typeface="华文楷体"/>
                <a:cs typeface="华文楷体"/>
              </a:rPr>
              <a:t>修辞手法</a:t>
            </a:r>
            <a:r>
              <a:rPr lang="zh-CN" altLang="en-US" sz="3600" b="1">
                <a:latin typeface="华文楷体"/>
                <a:ea typeface="华文楷体"/>
                <a:cs typeface="华文楷体"/>
              </a:rPr>
              <a:t>？</a:t>
            </a:r>
            <a:r>
              <a:rPr lang="en-US" sz="3600">
                <a:latin typeface="华文楷体"/>
                <a:ea typeface="华文楷体"/>
                <a:cs typeface="华文楷体"/>
              </a:rPr>
              <a:t> </a:t>
            </a:r>
          </a:p>
        </p:txBody>
      </p:sp>
      <p:pic>
        <p:nvPicPr>
          <p:cNvPr id="28678" name="Picture 15" descr="arrow01-orange"/>
          <p:cNvPicPr>
            <a:picLocks noChangeAspect="1" noChangeArrowheads="1"/>
          </p:cNvPicPr>
          <p:nvPr/>
        </p:nvPicPr>
        <p:blipFill>
          <a:blip r:embed="rId4">
            <a:lum bright="20000"/>
          </a:blip>
          <a:srcRect/>
          <a:stretch>
            <a:fillRect/>
          </a:stretch>
        </p:blipFill>
        <p:spPr bwMode="auto">
          <a:xfrm>
            <a:off x="2266950" y="2757488"/>
            <a:ext cx="25908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9" name="Picture 38" descr="arrow01-green"/>
          <p:cNvPicPr>
            <a:picLocks noChangeAspect="1" noChangeArrowheads="1"/>
          </p:cNvPicPr>
          <p:nvPr/>
        </p:nvPicPr>
        <p:blipFill>
          <a:blip r:embed="rId5">
            <a:lum bright="40000" contrast="40000"/>
          </a:blip>
          <a:srcRect/>
          <a:stretch>
            <a:fillRect/>
          </a:stretch>
        </p:blipFill>
        <p:spPr bwMode="auto">
          <a:xfrm>
            <a:off x="2266950" y="4054475"/>
            <a:ext cx="25908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AutoShape 40"/>
          <p:cNvSpPr>
            <a:spLocks noChangeArrowheads="1"/>
          </p:cNvSpPr>
          <p:nvPr/>
        </p:nvSpPr>
        <p:spPr bwMode="auto">
          <a:xfrm>
            <a:off x="5076825" y="3983038"/>
            <a:ext cx="2663825" cy="1004887"/>
          </a:xfrm>
          <a:prstGeom prst="roundRect">
            <a:avLst>
              <a:gd name="adj" fmla="val 10181"/>
            </a:avLst>
          </a:prstGeom>
          <a:solidFill>
            <a:srgbClr val="C0C0C0">
              <a:alpha val="20000"/>
            </a:srgbClr>
          </a:solidFill>
          <a:ln w="2857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Arial" charset="0"/>
              <a:buNone/>
            </a:pPr>
            <a:r>
              <a:rPr lang="zh-CN" altLang="en-US" sz="3200" b="1">
                <a:latin typeface="Times New Roman" pitchFamily="18" charset="0"/>
              </a:rPr>
              <a:t>浅绿色的外衣</a:t>
            </a:r>
          </a:p>
        </p:txBody>
      </p:sp>
      <p:pic>
        <p:nvPicPr>
          <p:cNvPr id="28681" name="Picture 50" descr="arrow01-blue"/>
          <p:cNvPicPr>
            <a:picLocks noChangeAspect="1" noChangeArrowheads="1"/>
          </p:cNvPicPr>
          <p:nvPr/>
        </p:nvPicPr>
        <p:blipFill>
          <a:blip r:embed="rId6">
            <a:lum bright="40000" contrast="20000"/>
          </a:blip>
          <a:srcRect/>
          <a:stretch>
            <a:fillRect/>
          </a:stretch>
        </p:blipFill>
        <p:spPr bwMode="auto">
          <a:xfrm>
            <a:off x="2266950" y="5349875"/>
            <a:ext cx="25908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AutoShape 59"/>
          <p:cNvSpPr>
            <a:spLocks noChangeArrowheads="1"/>
          </p:cNvSpPr>
          <p:nvPr/>
        </p:nvSpPr>
        <p:spPr bwMode="auto">
          <a:xfrm>
            <a:off x="5076825" y="5351463"/>
            <a:ext cx="2663825" cy="935037"/>
          </a:xfrm>
          <a:prstGeom prst="roundRect">
            <a:avLst>
              <a:gd name="adj" fmla="val 10181"/>
            </a:avLst>
          </a:prstGeom>
          <a:solidFill>
            <a:srgbClr val="C0C0C0">
              <a:alpha val="20000"/>
            </a:srgbClr>
          </a:solidFill>
          <a:ln w="2857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Arial" charset="0"/>
              <a:buNone/>
            </a:pPr>
            <a:r>
              <a:rPr lang="zh-CN" altLang="en-US" sz="3200" b="1">
                <a:latin typeface="Times New Roman" pitchFamily="18" charset="0"/>
              </a:rPr>
              <a:t>赤褐色的衬衫</a:t>
            </a:r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611188" y="3922713"/>
            <a:ext cx="1512887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Font typeface="Arial" charset="0"/>
              <a:buNone/>
            </a:pPr>
            <a:r>
              <a:rPr lang="zh-CN" altLang="en-US" sz="4400" b="1">
                <a:solidFill>
                  <a:srgbClr val="FF0000"/>
                </a:solidFill>
                <a:latin typeface="Times New Roman" pitchFamily="18" charset="0"/>
                <a:ea typeface="黑体" pitchFamily="2" charset="-122"/>
              </a:rPr>
              <a:t>比喻</a:t>
            </a:r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2627313" y="2974975"/>
            <a:ext cx="1728787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Font typeface="Arial" charset="0"/>
              <a:buNone/>
            </a:pPr>
            <a:r>
              <a:rPr lang="zh-CN" altLang="en-US" sz="3200" b="1">
                <a:latin typeface="Times New Roman" pitchFamily="18" charset="0"/>
                <a:ea typeface="楷体_GB2312" pitchFamily="49" charset="-122"/>
              </a:rPr>
              <a:t>头上的羽毛</a:t>
            </a:r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2627313" y="4270375"/>
            <a:ext cx="1728787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Font typeface="Arial" charset="0"/>
              <a:buNone/>
            </a:pPr>
            <a:r>
              <a:rPr lang="zh-CN" altLang="en-US" sz="3200" b="1">
                <a:latin typeface="Times New Roman" pitchFamily="18" charset="0"/>
                <a:ea typeface="楷体_GB2312" pitchFamily="49" charset="-122"/>
              </a:rPr>
              <a:t>背上的羽毛</a:t>
            </a:r>
          </a:p>
        </p:txBody>
      </p: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2627313" y="5565775"/>
            <a:ext cx="172878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Font typeface="Arial" charset="0"/>
              <a:buNone/>
            </a:pPr>
            <a:r>
              <a:rPr lang="zh-CN" altLang="en-US" sz="3200" b="1">
                <a:latin typeface="Times New Roman" pitchFamily="18" charset="0"/>
                <a:ea typeface="楷体_GB2312" pitchFamily="49" charset="-122"/>
              </a:rPr>
              <a:t>腹部的羽毛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nimBg="1"/>
      <p:bldP spid="13" grpId="0" bldLvl="0" animBg="1"/>
      <p:bldP spid="16" grpId="0" bldLvl="0" animBg="1"/>
      <p:bldP spid="17" grpId="0" bldLvl="0"/>
      <p:bldP spid="18" grpId="0" bldLvl="0"/>
      <p:bldP spid="19" grpId="0" bldLvl="0"/>
      <p:bldP spid="20" grpId="0" bldLvl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同侧圆角矩形 4"/>
          <p:cNvSpPr/>
          <p:nvPr/>
        </p:nvSpPr>
        <p:spPr>
          <a:xfrm>
            <a:off x="468313" y="1268413"/>
            <a:ext cx="2000250" cy="517525"/>
          </a:xfrm>
          <a:prstGeom prst="round2Same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buFont typeface="Arial" pitchFamily="34" charset="0"/>
              <a:buNone/>
              <a:defRPr/>
            </a:pPr>
            <a:r>
              <a:rPr lang="zh-CN" altLang="en-US" sz="3000" b="1">
                <a:solidFill>
                  <a:srgbClr val="000000"/>
                </a:solidFill>
                <a:latin typeface="华文新魏" pitchFamily="2" charset="-122"/>
                <a:ea typeface="华文新魏" pitchFamily="2" charset="-122"/>
              </a:rPr>
              <a:t>课文详解</a:t>
            </a:r>
          </a:p>
        </p:txBody>
      </p:sp>
      <p:cxnSp>
        <p:nvCxnSpPr>
          <p:cNvPr id="6" name="直线连接符 21"/>
          <p:cNvCxnSpPr/>
          <p:nvPr/>
        </p:nvCxnSpPr>
        <p:spPr>
          <a:xfrm flipV="1">
            <a:off x="468313" y="1844675"/>
            <a:ext cx="2071687" cy="6350"/>
          </a:xfrm>
          <a:prstGeom prst="line">
            <a:avLst/>
          </a:prstGeom>
          <a:ln w="38100" cmpd="sng"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539750" y="2000250"/>
            <a:ext cx="81359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en-US" altLang="zh-CN" sz="3600" b="1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1</a:t>
            </a:r>
            <a:r>
              <a:rPr lang="zh-CN" altLang="en-US" sz="3600" b="1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、联系上文，理解“鲜艳”的意思。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1331913" y="2786063"/>
            <a:ext cx="602615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en-US" altLang="zh-CN" sz="3600">
                <a:solidFill>
                  <a:srgbClr val="66FF33"/>
                </a:solidFill>
              </a:rPr>
              <a:t>  </a:t>
            </a:r>
            <a:r>
              <a:rPr lang="zh-CN" altLang="en-US" sz="3600">
                <a:solidFill>
                  <a:schemeClr val="hlink"/>
                </a:solidFill>
                <a:latin typeface="黑体" pitchFamily="2" charset="-122"/>
                <a:ea typeface="黑体" pitchFamily="2" charset="-122"/>
              </a:rPr>
              <a:t>形容颜色又鲜明又美丽。 </a:t>
            </a:r>
          </a:p>
          <a:p>
            <a:pPr>
              <a:spcBef>
                <a:spcPct val="50000"/>
              </a:spcBef>
              <a:buFont typeface="Arial" charset="0"/>
              <a:buNone/>
            </a:pPr>
            <a:endParaRPr lang="en-US" altLang="zh-CN" sz="3200">
              <a:solidFill>
                <a:schemeClr val="hlink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468313" y="3532188"/>
            <a:ext cx="8247062" cy="258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en-US" altLang="zh-CN" sz="3600"/>
              <a:t> </a:t>
            </a:r>
            <a:r>
              <a:rPr lang="en-US" altLang="zh-CN" sz="3600" b="1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2</a:t>
            </a:r>
            <a:r>
              <a:rPr lang="zh-CN" altLang="en-US" sz="3600" b="1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、思考：为什么作者用“头巾” “外衣”“衬衫”来打比方？体现了作者怎样的一种感情？</a:t>
            </a:r>
          </a:p>
          <a:p>
            <a:pPr>
              <a:spcBef>
                <a:spcPct val="50000"/>
              </a:spcBef>
              <a:buFont typeface="Arial" charset="0"/>
              <a:buNone/>
            </a:pPr>
            <a:endParaRPr lang="en-US" altLang="zh-CN" sz="3600">
              <a:solidFill>
                <a:srgbClr val="000000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1071563" y="5389563"/>
            <a:ext cx="69119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en-US" altLang="zh-CN" sz="3600">
                <a:solidFill>
                  <a:srgbClr val="CC6600"/>
                </a:solidFill>
              </a:rPr>
              <a:t>     </a:t>
            </a:r>
            <a:r>
              <a:rPr lang="zh-CN" altLang="en-US" sz="3600">
                <a:solidFill>
                  <a:schemeClr val="hlink"/>
                </a:solidFill>
                <a:ea typeface="黑体" pitchFamily="2" charset="-122"/>
              </a:rPr>
              <a:t>对翠鸟的喜爱之情</a:t>
            </a:r>
            <a:r>
              <a:rPr lang="zh-CN" altLang="en-US" sz="3600">
                <a:solidFill>
                  <a:schemeClr val="hlink"/>
                </a:solidFill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同侧圆角矩形 4"/>
          <p:cNvSpPr/>
          <p:nvPr/>
        </p:nvSpPr>
        <p:spPr>
          <a:xfrm>
            <a:off x="468313" y="1268413"/>
            <a:ext cx="2000250" cy="517525"/>
          </a:xfrm>
          <a:prstGeom prst="round2Same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buFont typeface="Arial" pitchFamily="34" charset="0"/>
              <a:buNone/>
              <a:defRPr/>
            </a:pPr>
            <a:r>
              <a:rPr lang="zh-CN" altLang="en-US" sz="3000" b="1">
                <a:solidFill>
                  <a:srgbClr val="000000"/>
                </a:solidFill>
                <a:latin typeface="华文新魏" pitchFamily="2" charset="-122"/>
                <a:ea typeface="华文新魏" pitchFamily="2" charset="-122"/>
              </a:rPr>
              <a:t>课文详解</a:t>
            </a:r>
          </a:p>
        </p:txBody>
      </p:sp>
      <p:cxnSp>
        <p:nvCxnSpPr>
          <p:cNvPr id="6" name="直线连接符 21"/>
          <p:cNvCxnSpPr/>
          <p:nvPr/>
        </p:nvCxnSpPr>
        <p:spPr>
          <a:xfrm flipV="1">
            <a:off x="468313" y="1844675"/>
            <a:ext cx="2071687" cy="6350"/>
          </a:xfrm>
          <a:prstGeom prst="line">
            <a:avLst/>
          </a:prstGeom>
          <a:ln w="38100" cmpd="sng"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圆角矩形 17"/>
          <p:cNvSpPr/>
          <p:nvPr/>
        </p:nvSpPr>
        <p:spPr>
          <a:xfrm>
            <a:off x="395288" y="3500438"/>
            <a:ext cx="8215312" cy="3003550"/>
          </a:xfrm>
          <a:prstGeom prst="round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Arial" pitchFamily="34" charset="0"/>
              <a:buNone/>
              <a:defRPr/>
            </a:pPr>
            <a:r>
              <a:rPr lang="zh-CN" altLang="en-US" sz="3200" b="1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    这句话表现了翠鸟行动迅速而敏捷的特点。翠鸟在“疾飞”中，眨眼间“轻轻地停在”细软的苇秆上。在“疾飞”与“轻停”的联系中，“敏捷”便显露出来。这里一是讲翠鸟飞得低而快，二是讲停得急而轻。</a:t>
            </a:r>
          </a:p>
        </p:txBody>
      </p:sp>
      <p:sp>
        <p:nvSpPr>
          <p:cNvPr id="31748" name="TextBox 5"/>
          <p:cNvSpPr txBox="1">
            <a:spLocks noChangeArrowheads="1"/>
          </p:cNvSpPr>
          <p:nvPr/>
        </p:nvSpPr>
        <p:spPr bwMode="auto">
          <a:xfrm>
            <a:off x="428625" y="1857375"/>
            <a:ext cx="33575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85800" indent="-685800" algn="ctr">
              <a:buClr>
                <a:srgbClr val="FF0000"/>
              </a:buClr>
              <a:buSzPct val="105000"/>
              <a:buFont typeface="Wingdings" pitchFamily="2" charset="2"/>
              <a:buChar char="l"/>
            </a:pPr>
            <a:r>
              <a:rPr lang="zh-CN" altLang="en-US" sz="3600" b="1">
                <a:latin typeface="黑体" pitchFamily="2" charset="-122"/>
                <a:ea typeface="黑体" pitchFamily="2" charset="-122"/>
              </a:rPr>
              <a:t>活动特点： </a:t>
            </a: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14313" y="2414588"/>
            <a:ext cx="878681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zh-CN" altLang="en-US" sz="3200" b="1">
                <a:solidFill>
                  <a:srgbClr val="CC6600"/>
                </a:solidFill>
                <a:latin typeface="Times New Roman" pitchFamily="18" charset="0"/>
              </a:rPr>
              <a:t>　  </a:t>
            </a:r>
            <a:r>
              <a:rPr lang="zh-CN" altLang="en-US" sz="3200" b="1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“翠鸟鸣声清脆，爱贴着水面</a:t>
            </a:r>
            <a:r>
              <a:rPr lang="zh-CN" altLang="en-US" sz="3200" b="1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疾</a:t>
            </a:r>
            <a:r>
              <a:rPr lang="zh-CN" altLang="en-US" sz="3200" b="1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飞，一眨眼，又</a:t>
            </a:r>
            <a:r>
              <a:rPr lang="zh-CN" altLang="en-US" sz="3200" b="1">
                <a:latin typeface="华文楷体"/>
                <a:ea typeface="华文楷体"/>
                <a:cs typeface="华文楷体"/>
              </a:rPr>
              <a:t>轻轻地</a:t>
            </a:r>
            <a:r>
              <a:rPr lang="zh-CN" altLang="en-US" sz="3200" b="1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停</a:t>
            </a:r>
            <a:r>
              <a:rPr lang="zh-CN" altLang="en-US" sz="3200" b="1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在苇秆上了。”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同侧圆角矩形 4"/>
          <p:cNvSpPr/>
          <p:nvPr/>
        </p:nvSpPr>
        <p:spPr>
          <a:xfrm>
            <a:off x="468313" y="1268413"/>
            <a:ext cx="2000250" cy="517525"/>
          </a:xfrm>
          <a:prstGeom prst="round2Same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buFont typeface="Arial" pitchFamily="34" charset="0"/>
              <a:buNone/>
              <a:defRPr/>
            </a:pPr>
            <a:r>
              <a:rPr lang="zh-CN" altLang="en-US" sz="3000" b="1">
                <a:solidFill>
                  <a:srgbClr val="000000"/>
                </a:solidFill>
                <a:latin typeface="华文新魏" pitchFamily="2" charset="-122"/>
                <a:ea typeface="华文新魏" pitchFamily="2" charset="-122"/>
              </a:rPr>
              <a:t>课文详解</a:t>
            </a:r>
          </a:p>
        </p:txBody>
      </p:sp>
      <p:cxnSp>
        <p:nvCxnSpPr>
          <p:cNvPr id="6" name="直线连接符 21"/>
          <p:cNvCxnSpPr/>
          <p:nvPr/>
        </p:nvCxnSpPr>
        <p:spPr>
          <a:xfrm flipV="1">
            <a:off x="468313" y="1844675"/>
            <a:ext cx="2071687" cy="6350"/>
          </a:xfrm>
          <a:prstGeom prst="line">
            <a:avLst/>
          </a:prstGeom>
          <a:ln w="38100" cmpd="sng"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圆角矩形 17"/>
          <p:cNvSpPr/>
          <p:nvPr/>
        </p:nvSpPr>
        <p:spPr>
          <a:xfrm>
            <a:off x="428625" y="4143375"/>
            <a:ext cx="8215313" cy="2000250"/>
          </a:xfrm>
          <a:prstGeom prst="round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Arial" pitchFamily="34" charset="0"/>
              <a:buNone/>
              <a:defRPr/>
            </a:pPr>
            <a:r>
              <a:rPr lang="zh-CN" altLang="en-US" sz="3200" b="1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  “一动不动” “注视” “等待”这些词语表现了翠鸟捉鱼时另一个特点是等待小鱼时非常专注。</a:t>
            </a:r>
          </a:p>
        </p:txBody>
      </p:sp>
      <p:sp>
        <p:nvSpPr>
          <p:cNvPr id="32772" name="TextBox 5"/>
          <p:cNvSpPr txBox="1">
            <a:spLocks noChangeArrowheads="1"/>
          </p:cNvSpPr>
          <p:nvPr/>
        </p:nvSpPr>
        <p:spPr bwMode="auto">
          <a:xfrm>
            <a:off x="428625" y="1857375"/>
            <a:ext cx="33575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85800" indent="-685800" algn="ctr">
              <a:buClr>
                <a:srgbClr val="FF0000"/>
              </a:buClr>
              <a:buSzPct val="105000"/>
              <a:buFont typeface="Wingdings" pitchFamily="2" charset="2"/>
              <a:buChar char="l"/>
            </a:pPr>
            <a:r>
              <a:rPr lang="zh-CN" altLang="en-US" sz="3600" b="1">
                <a:latin typeface="黑体" pitchFamily="2" charset="-122"/>
                <a:ea typeface="黑体" pitchFamily="2" charset="-122"/>
              </a:rPr>
              <a:t>活动特点： </a:t>
            </a: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428625" y="2286000"/>
            <a:ext cx="8501063" cy="176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buFont typeface="Arial" charset="0"/>
              <a:buNone/>
            </a:pPr>
            <a:r>
              <a:rPr lang="zh-CN" altLang="en-US" sz="4000" b="1">
                <a:solidFill>
                  <a:srgbClr val="CC6600"/>
                </a:solidFill>
                <a:latin typeface="Times New Roman" pitchFamily="18" charset="0"/>
              </a:rPr>
              <a:t>　 </a:t>
            </a:r>
            <a:r>
              <a:rPr lang="zh-CN" altLang="en-US" sz="3600" b="1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“它一动不动地注视着泛着微波的水面，等待游到水面上来的小鱼。”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同侧圆角矩形 4"/>
          <p:cNvSpPr/>
          <p:nvPr/>
        </p:nvSpPr>
        <p:spPr>
          <a:xfrm>
            <a:off x="468313" y="1268413"/>
            <a:ext cx="2000250" cy="517525"/>
          </a:xfrm>
          <a:prstGeom prst="round2Same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buFont typeface="Arial" pitchFamily="34" charset="0"/>
              <a:buNone/>
              <a:defRPr/>
            </a:pPr>
            <a:r>
              <a:rPr lang="zh-CN" altLang="en-US" sz="3000" b="1">
                <a:solidFill>
                  <a:srgbClr val="000000"/>
                </a:solidFill>
                <a:latin typeface="华文新魏" pitchFamily="2" charset="-122"/>
                <a:ea typeface="华文新魏" pitchFamily="2" charset="-122"/>
              </a:rPr>
              <a:t>课文详解</a:t>
            </a:r>
          </a:p>
        </p:txBody>
      </p:sp>
      <p:cxnSp>
        <p:nvCxnSpPr>
          <p:cNvPr id="6" name="直线连接符 21"/>
          <p:cNvCxnSpPr/>
          <p:nvPr/>
        </p:nvCxnSpPr>
        <p:spPr>
          <a:xfrm flipV="1">
            <a:off x="468313" y="1844675"/>
            <a:ext cx="2071687" cy="6350"/>
          </a:xfrm>
          <a:prstGeom prst="line">
            <a:avLst/>
          </a:prstGeom>
          <a:ln w="38100" cmpd="sng"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795" name="TextBox 5"/>
          <p:cNvSpPr txBox="1">
            <a:spLocks noChangeArrowheads="1"/>
          </p:cNvSpPr>
          <p:nvPr/>
        </p:nvSpPr>
        <p:spPr bwMode="auto">
          <a:xfrm>
            <a:off x="428625" y="1857375"/>
            <a:ext cx="33575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85800" indent="-685800" algn="ctr">
              <a:buClr>
                <a:srgbClr val="FF0000"/>
              </a:buClr>
              <a:buSzPct val="105000"/>
              <a:buFont typeface="Wingdings" pitchFamily="2" charset="2"/>
              <a:buChar char="l"/>
            </a:pPr>
            <a:r>
              <a:rPr lang="zh-CN" altLang="en-US" sz="3600" b="1">
                <a:latin typeface="黑体" pitchFamily="2" charset="-122"/>
                <a:ea typeface="黑体" pitchFamily="2" charset="-122"/>
              </a:rPr>
              <a:t>捕鱼过程： </a:t>
            </a: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357188" y="2505075"/>
            <a:ext cx="8501062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zh-CN" altLang="en-US" sz="4000" b="1">
                <a:solidFill>
                  <a:srgbClr val="CC6600"/>
                </a:solidFill>
                <a:latin typeface="Times New Roman" pitchFamily="18" charset="0"/>
              </a:rPr>
              <a:t>　   </a:t>
            </a:r>
            <a:r>
              <a:rPr lang="zh-CN" altLang="en-US" sz="3600" b="1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小鱼悄悄地把头露出水面，吹了个小泡泡。尽管它这样机灵，还是难以逃脱翠鸟</a:t>
            </a:r>
            <a:r>
              <a:rPr lang="zh-CN" altLang="en-US" sz="3600" b="1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锐利</a:t>
            </a:r>
            <a:r>
              <a:rPr lang="zh-CN" altLang="en-US" sz="3600" b="1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的眼睛。</a:t>
            </a:r>
            <a:r>
              <a:rPr lang="zh-CN" altLang="en-US" sz="3600" b="1">
                <a:solidFill>
                  <a:srgbClr val="0066FF"/>
                </a:solidFill>
                <a:latin typeface="楷体_GB2312" pitchFamily="49" charset="-122"/>
                <a:ea typeface="楷体_GB2312" pitchFamily="49" charset="-122"/>
              </a:rPr>
              <a:t>翠鸟</a:t>
            </a:r>
            <a:r>
              <a:rPr lang="zh-CN" altLang="en-US" sz="36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蹬开</a:t>
            </a:r>
            <a:r>
              <a:rPr lang="zh-CN" altLang="en-US" sz="3600" b="1">
                <a:solidFill>
                  <a:srgbClr val="0066FF"/>
                </a:solidFill>
                <a:latin typeface="楷体_GB2312" pitchFamily="49" charset="-122"/>
                <a:ea typeface="楷体_GB2312" pitchFamily="49" charset="-122"/>
              </a:rPr>
              <a:t>苇秆，</a:t>
            </a:r>
            <a:r>
              <a:rPr lang="zh-CN" altLang="en-US" sz="36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像箭一样飞</a:t>
            </a:r>
            <a:r>
              <a:rPr lang="zh-CN" altLang="en-US" sz="3600" b="1">
                <a:solidFill>
                  <a:srgbClr val="0066FF"/>
                </a:solidFill>
                <a:latin typeface="楷体_GB2312" pitchFamily="49" charset="-122"/>
                <a:ea typeface="楷体_GB2312" pitchFamily="49" charset="-122"/>
              </a:rPr>
              <a:t>过去，</a:t>
            </a:r>
            <a:r>
              <a:rPr lang="zh-CN" altLang="en-US" sz="36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叼起</a:t>
            </a:r>
            <a:r>
              <a:rPr lang="zh-CN" altLang="en-US" sz="3600" b="1">
                <a:solidFill>
                  <a:srgbClr val="0066FF"/>
                </a:solidFill>
                <a:latin typeface="楷体_GB2312" pitchFamily="49" charset="-122"/>
                <a:ea typeface="楷体_GB2312" pitchFamily="49" charset="-122"/>
              </a:rPr>
              <a:t>小鱼，</a:t>
            </a:r>
            <a:r>
              <a:rPr lang="zh-CN" altLang="en-US" sz="36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贴着</a:t>
            </a:r>
            <a:r>
              <a:rPr lang="zh-CN" altLang="en-US" sz="3600" b="1">
                <a:solidFill>
                  <a:srgbClr val="0066FF"/>
                </a:solidFill>
                <a:latin typeface="楷体_GB2312" pitchFamily="49" charset="-122"/>
                <a:ea typeface="楷体_GB2312" pitchFamily="49" charset="-122"/>
              </a:rPr>
              <a:t>水面往远处飞走了。</a:t>
            </a:r>
            <a:endParaRPr lang="zh-CN" altLang="en-US" sz="3600" b="1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571500" y="1428750"/>
            <a:ext cx="85725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en-US" altLang="zh-CN" sz="3600" b="1">
                <a:solidFill>
                  <a:srgbClr val="CC6600"/>
                </a:solidFill>
                <a:latin typeface="华文楷体"/>
                <a:ea typeface="华文楷体"/>
                <a:cs typeface="华文楷体"/>
              </a:rPr>
              <a:t>    </a:t>
            </a:r>
            <a:endParaRPr lang="zh-CN" altLang="en-US" sz="3600" b="1">
              <a:solidFill>
                <a:schemeClr val="hlink"/>
              </a:solidFill>
              <a:latin typeface="华文楷体"/>
              <a:ea typeface="华文楷体"/>
              <a:cs typeface="华文楷体"/>
            </a:endParaRPr>
          </a:p>
        </p:txBody>
      </p:sp>
      <p:sp>
        <p:nvSpPr>
          <p:cNvPr id="8" name="圆角矩形标注 7"/>
          <p:cNvSpPr/>
          <p:nvPr/>
        </p:nvSpPr>
        <p:spPr>
          <a:xfrm>
            <a:off x="2857500" y="857250"/>
            <a:ext cx="6000750" cy="1143000"/>
          </a:xfrm>
          <a:prstGeom prst="wedgeRoundRectCallout">
            <a:avLst>
              <a:gd name="adj1" fmla="val -4389"/>
              <a:gd name="adj2" fmla="val 170356"/>
              <a:gd name="adj3" fmla="val 16667"/>
            </a:avLst>
          </a:prstGeom>
          <a:noFill/>
          <a:ln w="508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Arial" pitchFamily="34" charset="0"/>
              <a:buNone/>
              <a:defRPr/>
            </a:pPr>
            <a:r>
              <a:rPr lang="zh-CN" altLang="en-US" sz="2800" b="1">
                <a:solidFill>
                  <a:schemeClr val="hlink"/>
                </a:solidFill>
                <a:latin typeface="华文楷体" pitchFamily="2" charset="-122"/>
                <a:ea typeface="华文楷体" pitchFamily="2" charset="-122"/>
              </a:rPr>
              <a:t>这说明翠鸟的目光锐利极了，课文中的“锐利”指翠鸟的感觉非常灵敏。</a:t>
            </a:r>
            <a:endParaRPr lang="zh-CN" altLang="en-US" sz="2800" b="1">
              <a:solidFill>
                <a:srgbClr val="C00000"/>
              </a:solidFill>
            </a:endParaRPr>
          </a:p>
        </p:txBody>
      </p:sp>
      <p:sp>
        <p:nvSpPr>
          <p:cNvPr id="10" name="圆角矩形标注 9"/>
          <p:cNvSpPr/>
          <p:nvPr/>
        </p:nvSpPr>
        <p:spPr>
          <a:xfrm>
            <a:off x="500063" y="5286375"/>
            <a:ext cx="8215312" cy="1000125"/>
          </a:xfrm>
          <a:prstGeom prst="wedgeRoundRectCallout">
            <a:avLst>
              <a:gd name="adj1" fmla="val -1091"/>
              <a:gd name="adj2" fmla="val -122142"/>
              <a:gd name="adj3" fmla="val 16667"/>
            </a:avLst>
          </a:prstGeom>
          <a:noFill/>
          <a:ln w="508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Arial" pitchFamily="34" charset="0"/>
              <a:buNone/>
              <a:defRPr/>
            </a:pPr>
            <a:r>
              <a:rPr lang="zh-CN" altLang="en-US" sz="2800" b="1">
                <a:solidFill>
                  <a:schemeClr val="hlink"/>
                </a:solidFill>
                <a:latin typeface="华文楷体" pitchFamily="2" charset="-122"/>
                <a:ea typeface="华文楷体" pitchFamily="2" charset="-122"/>
              </a:rPr>
              <a:t>说明翠鸟捉鱼的动作熟练、连贯、毫不犹豫，而且从未落空。</a:t>
            </a:r>
            <a:endParaRPr lang="zh-CN" altLang="en-US" sz="2800">
              <a:solidFill>
                <a:srgbClr val="FFFFFF"/>
              </a:solidFill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7" grpId="0"/>
      <p:bldP spid="8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同侧圆角矩形 4"/>
          <p:cNvSpPr/>
          <p:nvPr/>
        </p:nvSpPr>
        <p:spPr>
          <a:xfrm>
            <a:off x="468313" y="1268413"/>
            <a:ext cx="2000250" cy="517525"/>
          </a:xfrm>
          <a:prstGeom prst="round2Same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buFont typeface="Arial" pitchFamily="34" charset="0"/>
              <a:buNone/>
              <a:defRPr/>
            </a:pPr>
            <a:r>
              <a:rPr lang="zh-CN" altLang="en-US" sz="3000" b="1">
                <a:solidFill>
                  <a:srgbClr val="000000"/>
                </a:solidFill>
                <a:latin typeface="华文新魏" pitchFamily="2" charset="-122"/>
                <a:ea typeface="华文新魏" pitchFamily="2" charset="-122"/>
              </a:rPr>
              <a:t>课文详解</a:t>
            </a:r>
          </a:p>
        </p:txBody>
      </p:sp>
      <p:cxnSp>
        <p:nvCxnSpPr>
          <p:cNvPr id="6" name="直线连接符 21"/>
          <p:cNvCxnSpPr/>
          <p:nvPr/>
        </p:nvCxnSpPr>
        <p:spPr>
          <a:xfrm flipV="1">
            <a:off x="468313" y="1844675"/>
            <a:ext cx="2071687" cy="6350"/>
          </a:xfrm>
          <a:prstGeom prst="line">
            <a:avLst/>
          </a:prstGeom>
          <a:ln w="38100" cmpd="sng"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819" name="Text Box 8"/>
          <p:cNvSpPr txBox="1">
            <a:spLocks noChangeArrowheads="1"/>
          </p:cNvSpPr>
          <p:nvPr/>
        </p:nvSpPr>
        <p:spPr bwMode="auto">
          <a:xfrm>
            <a:off x="571500" y="1428750"/>
            <a:ext cx="85725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en-US" altLang="zh-CN" sz="3600" b="1">
                <a:solidFill>
                  <a:srgbClr val="CC6600"/>
                </a:solidFill>
                <a:latin typeface="华文楷体"/>
                <a:ea typeface="华文楷体"/>
                <a:cs typeface="华文楷体"/>
              </a:rPr>
              <a:t>    </a:t>
            </a:r>
            <a:endParaRPr lang="zh-CN" altLang="en-US" sz="3600" b="1">
              <a:solidFill>
                <a:schemeClr val="hlink"/>
              </a:solidFill>
              <a:latin typeface="华文楷体"/>
              <a:ea typeface="华文楷体"/>
              <a:cs typeface="华文楷体"/>
            </a:endParaRPr>
          </a:p>
        </p:txBody>
      </p:sp>
      <p:sp>
        <p:nvSpPr>
          <p:cNvPr id="9" name="Rectangle 3"/>
          <p:cNvSpPr txBox="1">
            <a:spLocks noRot="1" noChangeArrowheads="1"/>
          </p:cNvSpPr>
          <p:nvPr/>
        </p:nvSpPr>
        <p:spPr bwMode="auto">
          <a:xfrm>
            <a:off x="0" y="1882775"/>
            <a:ext cx="8964613" cy="468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zh-CN" altLang="en-US" sz="2800" b="1">
                <a:solidFill>
                  <a:schemeClr val="hlink"/>
                </a:solidFill>
                <a:latin typeface="华文楷体"/>
                <a:ea typeface="华文楷体"/>
                <a:cs typeface="华文楷体"/>
              </a:rPr>
              <a:t>（</a:t>
            </a:r>
            <a:r>
              <a:rPr lang="en-US" altLang="zh-CN" sz="2800" b="1">
                <a:solidFill>
                  <a:schemeClr val="hlink"/>
                </a:solidFill>
                <a:latin typeface="华文楷体"/>
                <a:ea typeface="华文楷体"/>
                <a:cs typeface="华文楷体"/>
              </a:rPr>
              <a:t>1</a:t>
            </a:r>
            <a:r>
              <a:rPr lang="zh-CN" altLang="en-US" sz="2800" b="1">
                <a:solidFill>
                  <a:schemeClr val="hlink"/>
                </a:solidFill>
                <a:latin typeface="华文楷体"/>
                <a:ea typeface="华文楷体"/>
                <a:cs typeface="华文楷体"/>
              </a:rPr>
              <a:t>）翠鸟为什么能停在苇秆上“一动不动地注视着泛着微波的水面”？</a:t>
            </a:r>
            <a:endParaRPr lang="en-US" altLang="zh-CN" sz="2800" b="1">
              <a:solidFill>
                <a:schemeClr val="hlink"/>
              </a:solidFill>
              <a:latin typeface="华文楷体"/>
              <a:ea typeface="华文楷体"/>
              <a:cs typeface="华文楷体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endParaRPr lang="en-US" altLang="zh-CN" sz="2800" b="1">
              <a:solidFill>
                <a:schemeClr val="hlink"/>
              </a:solidFill>
              <a:latin typeface="华文楷体"/>
              <a:ea typeface="华文楷体"/>
              <a:cs typeface="华文楷体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zh-CN" altLang="en-US" sz="2800" b="1">
                <a:solidFill>
                  <a:schemeClr val="hlink"/>
                </a:solidFill>
                <a:latin typeface="华文楷体"/>
                <a:ea typeface="华文楷体"/>
                <a:cs typeface="华文楷体"/>
              </a:rPr>
              <a:t>（</a:t>
            </a:r>
            <a:r>
              <a:rPr lang="en-US" altLang="zh-CN" sz="2800" b="1">
                <a:solidFill>
                  <a:schemeClr val="hlink"/>
                </a:solidFill>
                <a:latin typeface="华文楷体"/>
                <a:ea typeface="华文楷体"/>
                <a:cs typeface="华文楷体"/>
              </a:rPr>
              <a:t>2</a:t>
            </a:r>
            <a:r>
              <a:rPr lang="zh-CN" altLang="en-US" sz="2800" b="1">
                <a:solidFill>
                  <a:schemeClr val="hlink"/>
                </a:solidFill>
                <a:latin typeface="华文楷体"/>
                <a:ea typeface="华文楷体"/>
                <a:cs typeface="华文楷体"/>
              </a:rPr>
              <a:t>）翠鸟为什么目光“锐利”，能发现机灵的小鱼？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zh-CN" altLang="en-US" sz="2800" b="1">
                <a:solidFill>
                  <a:schemeClr val="hlink"/>
                </a:solidFill>
                <a:latin typeface="华文楷体"/>
                <a:ea typeface="华文楷体"/>
                <a:cs typeface="华文楷体"/>
              </a:rPr>
              <a:t>    </a:t>
            </a:r>
            <a:r>
              <a:rPr lang="en-US" altLang="zh-CN" sz="2800" b="1">
                <a:solidFill>
                  <a:schemeClr val="hlink"/>
                </a:solidFill>
                <a:latin typeface="华文楷体"/>
                <a:ea typeface="华文楷体"/>
                <a:cs typeface="华文楷体"/>
              </a:rPr>
              <a:t> 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zh-CN" altLang="en-US" sz="2800" b="1">
                <a:solidFill>
                  <a:schemeClr val="hlink"/>
                </a:solidFill>
                <a:latin typeface="华文楷体"/>
                <a:ea typeface="华文楷体"/>
                <a:cs typeface="华文楷体"/>
              </a:rPr>
              <a:t>（</a:t>
            </a:r>
            <a:r>
              <a:rPr lang="en-US" altLang="zh-CN" sz="2800" b="1">
                <a:solidFill>
                  <a:schemeClr val="hlink"/>
                </a:solidFill>
                <a:latin typeface="华文楷体"/>
                <a:ea typeface="华文楷体"/>
                <a:cs typeface="华文楷体"/>
              </a:rPr>
              <a:t>3</a:t>
            </a:r>
            <a:r>
              <a:rPr lang="zh-CN" altLang="en-US" sz="2800" b="1">
                <a:solidFill>
                  <a:schemeClr val="hlink"/>
                </a:solidFill>
                <a:latin typeface="华文楷体"/>
                <a:ea typeface="华文楷体"/>
                <a:cs typeface="华文楷体"/>
              </a:rPr>
              <a:t>）翠鸟为什么能在疾飞中叼起水中的小鱼？</a:t>
            </a:r>
            <a:endParaRPr lang="en-US" altLang="zh-CN" sz="2800" b="1">
              <a:solidFill>
                <a:schemeClr val="hlink"/>
              </a:solidFill>
              <a:latin typeface="华文楷体"/>
              <a:ea typeface="华文楷体"/>
              <a:cs typeface="华文楷体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zh-CN" altLang="en-US" sz="2800" b="1">
                <a:solidFill>
                  <a:schemeClr val="hlink"/>
                </a:solidFill>
                <a:latin typeface="华文楷体"/>
                <a:ea typeface="华文楷体"/>
                <a:cs typeface="华文楷体"/>
              </a:rPr>
              <a:t>     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zh-CN" altLang="en-US" sz="2800" b="1">
                <a:solidFill>
                  <a:schemeClr val="hlink"/>
                </a:solidFill>
                <a:latin typeface="华文楷体"/>
                <a:ea typeface="华文楷体"/>
                <a:cs typeface="华文楷体"/>
              </a:rPr>
              <a:t>（</a:t>
            </a:r>
            <a:r>
              <a:rPr lang="en-US" altLang="zh-CN" sz="2800" b="1">
                <a:solidFill>
                  <a:schemeClr val="hlink"/>
                </a:solidFill>
                <a:latin typeface="华文楷体"/>
                <a:ea typeface="华文楷体"/>
                <a:cs typeface="华文楷体"/>
              </a:rPr>
              <a:t>4</a:t>
            </a:r>
            <a:r>
              <a:rPr lang="zh-CN" altLang="en-US" sz="2800" b="1">
                <a:solidFill>
                  <a:schemeClr val="hlink"/>
                </a:solidFill>
                <a:latin typeface="华文楷体"/>
                <a:ea typeface="华文楷体"/>
                <a:cs typeface="华文楷体"/>
              </a:rPr>
              <a:t>）翠鸟为什么能贴着水面低飞？    </a:t>
            </a: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714375" y="2878138"/>
            <a:ext cx="7358063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zh-CN" altLang="en-US" sz="2800" b="1">
                <a:latin typeface="华文楷体"/>
                <a:ea typeface="华文楷体"/>
                <a:cs typeface="华文楷体"/>
              </a:rPr>
              <a:t>因为它有一双能“紧紧抓住苇秆”的小爪子。</a:t>
            </a: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755650" y="4868863"/>
            <a:ext cx="58991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zh-CN" altLang="en-US" sz="2800" b="1">
                <a:latin typeface="华文楷体"/>
                <a:ea typeface="华文楷体"/>
                <a:cs typeface="华文楷体"/>
              </a:rPr>
              <a:t>因为它有一双“透亮灵活”的眼睛。</a:t>
            </a:r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755650" y="3860800"/>
            <a:ext cx="55419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None/>
            </a:pPr>
            <a:r>
              <a:rPr lang="zh-CN" altLang="en-US" sz="2800" b="1">
                <a:latin typeface="华文楷体"/>
                <a:ea typeface="华文楷体"/>
                <a:cs typeface="华文楷体"/>
              </a:rPr>
              <a:t>因为它有一张“又尖又长”的嘴。</a:t>
            </a:r>
          </a:p>
        </p:txBody>
      </p:sp>
      <p:sp>
        <p:nvSpPr>
          <p:cNvPr id="18" name="圆角矩形 17"/>
          <p:cNvSpPr/>
          <p:nvPr/>
        </p:nvSpPr>
        <p:spPr>
          <a:xfrm>
            <a:off x="1187450" y="2420938"/>
            <a:ext cx="7572375" cy="29289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785813" y="5834063"/>
            <a:ext cx="30575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None/>
            </a:pPr>
            <a:r>
              <a:rPr lang="zh-CN" altLang="en-US" sz="2800" b="1">
                <a:latin typeface="华文楷体"/>
                <a:ea typeface="华文楷体"/>
                <a:cs typeface="华文楷体"/>
              </a:rPr>
              <a:t>因为它小巧玲珑。</a:t>
            </a:r>
          </a:p>
        </p:txBody>
      </p:sp>
      <p:sp>
        <p:nvSpPr>
          <p:cNvPr id="16" name="Text Box 18"/>
          <p:cNvSpPr txBox="1">
            <a:spLocks noChangeArrowheads="1"/>
          </p:cNvSpPr>
          <p:nvPr/>
        </p:nvSpPr>
        <p:spPr bwMode="auto">
          <a:xfrm>
            <a:off x="1331913" y="2492375"/>
            <a:ext cx="7429500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Font typeface="Arial" charset="0"/>
              <a:buNone/>
            </a:pPr>
            <a:r>
              <a:rPr lang="en-US" altLang="zh-CN" sz="3200" b="1">
                <a:solidFill>
                  <a:srgbClr val="FFFFBB"/>
                </a:solidFill>
              </a:rPr>
              <a:t> </a:t>
            </a:r>
            <a:r>
              <a:rPr lang="zh-CN" altLang="en-US" sz="3600" b="1">
                <a:solidFill>
                  <a:srgbClr val="FFFF00"/>
                </a:solidFill>
                <a:latin typeface="华文楷体"/>
                <a:ea typeface="华文楷体"/>
                <a:cs typeface="华文楷体"/>
              </a:rPr>
              <a:t>总结：</a:t>
            </a:r>
            <a:r>
              <a:rPr lang="zh-CN" altLang="en-US" sz="3600" b="1">
                <a:solidFill>
                  <a:srgbClr val="FFFFBB"/>
                </a:solidFill>
                <a:latin typeface="华文楷体"/>
                <a:ea typeface="华文楷体"/>
                <a:cs typeface="华文楷体"/>
              </a:rPr>
              <a:t>翠鸟捉鱼的本领是由它的外形决定的，并且是由各部分的特点整体发挥作用的结果。</a:t>
            </a:r>
            <a:endParaRPr lang="zh-CN" altLang="en-US" sz="3600">
              <a:solidFill>
                <a:srgbClr val="FFFFBB"/>
              </a:solidFill>
              <a:latin typeface="华文楷体"/>
              <a:ea typeface="华文楷体"/>
              <a:cs typeface="华文楷体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7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4" dur="1" fill="hold"/>
                                        <p:tgtEl>
                                          <p:spTgt spid="16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8" grpId="0" animBg="1"/>
      <p:bldP spid="17" grpId="0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同侧圆角矩形 4"/>
          <p:cNvSpPr/>
          <p:nvPr/>
        </p:nvSpPr>
        <p:spPr>
          <a:xfrm>
            <a:off x="468313" y="1268413"/>
            <a:ext cx="2000250" cy="517525"/>
          </a:xfrm>
          <a:prstGeom prst="round2Same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buFont typeface="Arial" pitchFamily="34" charset="0"/>
              <a:buNone/>
              <a:defRPr/>
            </a:pPr>
            <a:r>
              <a:rPr lang="zh-CN" altLang="en-US" sz="3000" b="1">
                <a:solidFill>
                  <a:srgbClr val="000000"/>
                </a:solidFill>
                <a:latin typeface="华文新魏" pitchFamily="2" charset="-122"/>
                <a:ea typeface="华文新魏" pitchFamily="2" charset="-122"/>
              </a:rPr>
              <a:t>课文详解</a:t>
            </a:r>
          </a:p>
        </p:txBody>
      </p:sp>
      <p:cxnSp>
        <p:nvCxnSpPr>
          <p:cNvPr id="6" name="直线连接符 21"/>
          <p:cNvCxnSpPr/>
          <p:nvPr/>
        </p:nvCxnSpPr>
        <p:spPr>
          <a:xfrm flipV="1">
            <a:off x="468313" y="1844675"/>
            <a:ext cx="2071687" cy="6350"/>
          </a:xfrm>
          <a:prstGeom prst="line">
            <a:avLst/>
          </a:prstGeom>
          <a:ln w="38100" cmpd="sng"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843" name="Rectangle 3"/>
          <p:cNvSpPr txBox="1">
            <a:spLocks noChangeArrowheads="1"/>
          </p:cNvSpPr>
          <p:nvPr/>
        </p:nvSpPr>
        <p:spPr bwMode="auto">
          <a:xfrm>
            <a:off x="1214438" y="2286000"/>
            <a:ext cx="6357937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charset="0"/>
              <a:buNone/>
            </a:pPr>
            <a:r>
              <a:rPr lang="zh-CN" altLang="en-US" sz="3600" b="1">
                <a:ea typeface="楷体_GB2312" pitchFamily="49" charset="-122"/>
              </a:rPr>
              <a:t>  </a:t>
            </a:r>
            <a:r>
              <a:rPr lang="zh-CN" altLang="en-US" sz="3200" b="1">
                <a:latin typeface="华文楷体"/>
                <a:ea typeface="华文楷体"/>
                <a:cs typeface="华文楷体"/>
              </a:rPr>
              <a:t>我们真想捉一只翠鸟来饲养。</a:t>
            </a:r>
            <a:endParaRPr lang="zh-CN" altLang="en-US" sz="3200" b="1" i="1">
              <a:latin typeface="华文楷体"/>
              <a:ea typeface="华文楷体"/>
              <a:cs typeface="华文楷体"/>
            </a:endParaRPr>
          </a:p>
        </p:txBody>
      </p:sp>
      <p:sp>
        <p:nvSpPr>
          <p:cNvPr id="35844" name="TextBox 5"/>
          <p:cNvSpPr txBox="1">
            <a:spLocks noChangeArrowheads="1"/>
          </p:cNvSpPr>
          <p:nvPr/>
        </p:nvSpPr>
        <p:spPr bwMode="auto">
          <a:xfrm>
            <a:off x="428625" y="1857375"/>
            <a:ext cx="33575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85800" indent="-685800" algn="ctr">
              <a:buClr>
                <a:srgbClr val="FF0000"/>
              </a:buClr>
              <a:buSzPct val="105000"/>
              <a:buFont typeface="Wingdings" pitchFamily="2" charset="2"/>
              <a:buChar char="l"/>
            </a:pPr>
            <a:r>
              <a:rPr lang="zh-CN" altLang="en-US" sz="3600" b="1">
                <a:latin typeface="黑体" pitchFamily="2" charset="-122"/>
                <a:ea typeface="黑体" pitchFamily="2" charset="-122"/>
              </a:rPr>
              <a:t>保护翠鸟： </a:t>
            </a:r>
          </a:p>
        </p:txBody>
      </p:sp>
      <p:sp>
        <p:nvSpPr>
          <p:cNvPr id="11" name="AutoShape 5"/>
          <p:cNvSpPr>
            <a:spLocks noChangeArrowheads="1"/>
          </p:cNvSpPr>
          <p:nvPr/>
        </p:nvSpPr>
        <p:spPr bwMode="auto">
          <a:xfrm>
            <a:off x="323850" y="2997200"/>
            <a:ext cx="473075" cy="501650"/>
          </a:xfrm>
          <a:custGeom>
            <a:avLst/>
            <a:gdLst>
              <a:gd name="T0" fmla="*/ 16200 w 21600"/>
              <a:gd name="T1" fmla="*/ 0 h 21600"/>
              <a:gd name="T2" fmla="*/ 16200 w 21600"/>
              <a:gd name="T3" fmla="*/ 5400 h 21600"/>
              <a:gd name="T4" fmla="*/ 3375 w 21600"/>
              <a:gd name="T5" fmla="*/ 5400 h 21600"/>
              <a:gd name="T6" fmla="*/ 3375 w 21600"/>
              <a:gd name="T7" fmla="*/ 16200 h 21600"/>
              <a:gd name="T8" fmla="*/ 16200 w 21600"/>
              <a:gd name="T9" fmla="*/ 16200 h 21600"/>
              <a:gd name="T10" fmla="*/ 16200 w 21600"/>
              <a:gd name="T11" fmla="*/ 21600 h 21600"/>
              <a:gd name="T12" fmla="*/ 21600 w 21600"/>
              <a:gd name="T13" fmla="*/ 10800 h 21600"/>
              <a:gd name="T14" fmla="*/ 1350 w 21600"/>
              <a:gd name="T15" fmla="*/ 5400 h 21600"/>
              <a:gd name="T16" fmla="*/ 1350 w 21600"/>
              <a:gd name="T17" fmla="*/ 16200 h 21600"/>
              <a:gd name="T18" fmla="*/ 2700 w 21600"/>
              <a:gd name="T19" fmla="*/ 16200 h 21600"/>
              <a:gd name="T20" fmla="*/ 2700 w 21600"/>
              <a:gd name="T21" fmla="*/ 5400 h 21600"/>
              <a:gd name="T22" fmla="*/ 0 w 21600"/>
              <a:gd name="T23" fmla="*/ 5400 h 21600"/>
              <a:gd name="T24" fmla="*/ 0 w 21600"/>
              <a:gd name="T25" fmla="*/ 16200 h 21600"/>
              <a:gd name="T26" fmla="*/ 675 w 21600"/>
              <a:gd name="T27" fmla="*/ 16200 h 21600"/>
              <a:gd name="T28" fmla="*/ 675 w 21600"/>
              <a:gd name="T29" fmla="*/ 5400 h 2160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1600"/>
              <a:gd name="T46" fmla="*/ 0 h 21600"/>
              <a:gd name="T47" fmla="*/ 21600 w 21600"/>
              <a:gd name="T48" fmla="*/ 21600 h 2160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buFont typeface="Arial" charset="0"/>
              <a:buNone/>
            </a:pPr>
            <a:endParaRPr lang="zh-CN" altLang="en-US"/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323850" y="2924175"/>
            <a:ext cx="9577388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zh-CN" altLang="en-US" sz="3600" b="1">
                <a:ea typeface="楷体_GB2312" pitchFamily="49" charset="-122"/>
              </a:rPr>
              <a:t>     </a:t>
            </a:r>
            <a:r>
              <a:rPr lang="zh-CN" altLang="en-US" sz="2800" b="1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“真想”“饲养”表现出“我们”是多么喜爱翠鸟。</a:t>
            </a:r>
            <a:endParaRPr lang="zh-CN" altLang="en-US" sz="2800" b="1" i="1">
              <a:solidFill>
                <a:srgbClr val="FF0000"/>
              </a:solidFill>
              <a:latin typeface="华文楷体"/>
              <a:ea typeface="华文楷体"/>
              <a:cs typeface="华文楷体"/>
            </a:endParaRPr>
          </a:p>
        </p:txBody>
      </p:sp>
      <p:sp>
        <p:nvSpPr>
          <p:cNvPr id="35847" name="Rectangle 3"/>
          <p:cNvSpPr txBox="1">
            <a:spLocks noChangeArrowheads="1"/>
          </p:cNvSpPr>
          <p:nvPr/>
        </p:nvSpPr>
        <p:spPr bwMode="auto">
          <a:xfrm>
            <a:off x="-109538" y="3573463"/>
            <a:ext cx="92535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zh-CN" altLang="en-US" sz="3600" b="1">
                <a:ea typeface="楷体_GB2312" pitchFamily="49" charset="-122"/>
              </a:rPr>
              <a:t>           </a:t>
            </a:r>
            <a:r>
              <a:rPr lang="zh-CN" altLang="en-US" sz="3200" b="1">
                <a:latin typeface="华文楷体"/>
                <a:ea typeface="华文楷体"/>
                <a:cs typeface="华文楷体"/>
              </a:rPr>
              <a:t>老渔翁看了看我们说：“</a:t>
            </a:r>
            <a:r>
              <a:rPr lang="en-US" altLang="zh-CN" sz="3200" b="1">
                <a:latin typeface="华文楷体"/>
                <a:ea typeface="华文楷体"/>
                <a:cs typeface="华文楷体"/>
              </a:rPr>
              <a:t>… …</a:t>
            </a:r>
            <a:r>
              <a:rPr lang="zh-CN" altLang="en-US" sz="3200" b="1">
                <a:latin typeface="华文楷体"/>
                <a:ea typeface="华文楷体"/>
                <a:cs typeface="华文楷体"/>
              </a:rPr>
              <a:t>它从那么远的地方飞到这里来，是要和你们做朋友的呀！”</a:t>
            </a:r>
            <a:endParaRPr lang="zh-CN" altLang="en-US" sz="3200" b="1" i="1">
              <a:latin typeface="华文楷体"/>
              <a:ea typeface="华文楷体"/>
              <a:cs typeface="华文楷体"/>
            </a:endParaRPr>
          </a:p>
        </p:txBody>
      </p:sp>
      <p:sp>
        <p:nvSpPr>
          <p:cNvPr id="35848" name="Rectangle 3"/>
          <p:cNvSpPr txBox="1">
            <a:spLocks noChangeArrowheads="1"/>
          </p:cNvSpPr>
          <p:nvPr/>
        </p:nvSpPr>
        <p:spPr bwMode="auto">
          <a:xfrm>
            <a:off x="357188" y="5214938"/>
            <a:ext cx="8358187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zh-CN" altLang="en-US" sz="3600" b="1">
                <a:ea typeface="楷体_GB2312" pitchFamily="49" charset="-122"/>
              </a:rPr>
              <a:t>         </a:t>
            </a:r>
            <a:r>
              <a:rPr lang="zh-CN" altLang="en-US" sz="2800" b="1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   </a:t>
            </a:r>
            <a:endParaRPr lang="zh-CN" altLang="en-US" sz="2800" b="1" i="1">
              <a:solidFill>
                <a:srgbClr val="FF0000"/>
              </a:solidFill>
              <a:latin typeface="华文楷体"/>
              <a:ea typeface="华文楷体"/>
              <a:cs typeface="华文楷体"/>
            </a:endParaRPr>
          </a:p>
        </p:txBody>
      </p:sp>
      <p:sp>
        <p:nvSpPr>
          <p:cNvPr id="15" name="AutoShape 5"/>
          <p:cNvSpPr>
            <a:spLocks noChangeArrowheads="1"/>
          </p:cNvSpPr>
          <p:nvPr/>
        </p:nvSpPr>
        <p:spPr bwMode="auto">
          <a:xfrm>
            <a:off x="395288" y="5157788"/>
            <a:ext cx="503237" cy="431800"/>
          </a:xfrm>
          <a:custGeom>
            <a:avLst/>
            <a:gdLst>
              <a:gd name="T0" fmla="*/ 16200 w 21600"/>
              <a:gd name="T1" fmla="*/ 0 h 21600"/>
              <a:gd name="T2" fmla="*/ 16200 w 21600"/>
              <a:gd name="T3" fmla="*/ 5400 h 21600"/>
              <a:gd name="T4" fmla="*/ 3375 w 21600"/>
              <a:gd name="T5" fmla="*/ 5400 h 21600"/>
              <a:gd name="T6" fmla="*/ 3375 w 21600"/>
              <a:gd name="T7" fmla="*/ 16200 h 21600"/>
              <a:gd name="T8" fmla="*/ 16200 w 21600"/>
              <a:gd name="T9" fmla="*/ 16200 h 21600"/>
              <a:gd name="T10" fmla="*/ 16200 w 21600"/>
              <a:gd name="T11" fmla="*/ 21600 h 21600"/>
              <a:gd name="T12" fmla="*/ 21600 w 21600"/>
              <a:gd name="T13" fmla="*/ 10800 h 21600"/>
              <a:gd name="T14" fmla="*/ 1350 w 21600"/>
              <a:gd name="T15" fmla="*/ 5400 h 21600"/>
              <a:gd name="T16" fmla="*/ 1350 w 21600"/>
              <a:gd name="T17" fmla="*/ 16200 h 21600"/>
              <a:gd name="T18" fmla="*/ 2700 w 21600"/>
              <a:gd name="T19" fmla="*/ 16200 h 21600"/>
              <a:gd name="T20" fmla="*/ 2700 w 21600"/>
              <a:gd name="T21" fmla="*/ 5400 h 21600"/>
              <a:gd name="T22" fmla="*/ 0 w 21600"/>
              <a:gd name="T23" fmla="*/ 5400 h 21600"/>
              <a:gd name="T24" fmla="*/ 0 w 21600"/>
              <a:gd name="T25" fmla="*/ 16200 h 21600"/>
              <a:gd name="T26" fmla="*/ 675 w 21600"/>
              <a:gd name="T27" fmla="*/ 16200 h 21600"/>
              <a:gd name="T28" fmla="*/ 675 w 21600"/>
              <a:gd name="T29" fmla="*/ 5400 h 2160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1600"/>
              <a:gd name="T46" fmla="*/ 0 h 21600"/>
              <a:gd name="T47" fmla="*/ 21600 w 21600"/>
              <a:gd name="T48" fmla="*/ 21600 h 2160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buFont typeface="Arial" charset="0"/>
              <a:buNone/>
            </a:pPr>
            <a:endParaRPr lang="zh-CN" altLang="en-US"/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395288" y="4941888"/>
            <a:ext cx="8358187" cy="106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zh-CN" altLang="en-US" sz="3600" b="1">
                <a:ea typeface="楷体_GB2312" pitchFamily="49" charset="-122"/>
              </a:rPr>
              <a:t>     </a:t>
            </a:r>
            <a:r>
              <a:rPr lang="zh-CN" altLang="en-US" sz="2800" b="1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语言描写，老渔翁的话点明了文章的主旨：人与鸟和谐共存。</a:t>
            </a:r>
            <a:endParaRPr lang="zh-CN" altLang="en-US" sz="2800" b="1" i="1">
              <a:solidFill>
                <a:srgbClr val="FF0000"/>
              </a:solidFill>
              <a:latin typeface="华文楷体"/>
              <a:ea typeface="华文楷体"/>
              <a:cs typeface="华文楷体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同侧圆角矩形 4"/>
          <p:cNvSpPr/>
          <p:nvPr/>
        </p:nvSpPr>
        <p:spPr>
          <a:xfrm>
            <a:off x="468313" y="1268413"/>
            <a:ext cx="2000250" cy="517525"/>
          </a:xfrm>
          <a:prstGeom prst="round2Same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buFont typeface="Arial" pitchFamily="34" charset="0"/>
              <a:buNone/>
              <a:defRPr/>
            </a:pPr>
            <a:r>
              <a:rPr lang="zh-CN" altLang="en-US" sz="3000" b="1">
                <a:solidFill>
                  <a:srgbClr val="000000"/>
                </a:solidFill>
                <a:latin typeface="华文新魏" pitchFamily="2" charset="-122"/>
                <a:ea typeface="华文新魏" pitchFamily="2" charset="-122"/>
              </a:rPr>
              <a:t>图解结构</a:t>
            </a:r>
          </a:p>
        </p:txBody>
      </p:sp>
      <p:cxnSp>
        <p:nvCxnSpPr>
          <p:cNvPr id="6" name="直线连接符 21"/>
          <p:cNvCxnSpPr/>
          <p:nvPr/>
        </p:nvCxnSpPr>
        <p:spPr>
          <a:xfrm flipV="1">
            <a:off x="468313" y="1844675"/>
            <a:ext cx="2071687" cy="6350"/>
          </a:xfrm>
          <a:prstGeom prst="line">
            <a:avLst/>
          </a:prstGeom>
          <a:ln w="38100" cmpd="sng"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AutoShape 3"/>
          <p:cNvSpPr>
            <a:spLocks/>
          </p:cNvSpPr>
          <p:nvPr/>
        </p:nvSpPr>
        <p:spPr bwMode="auto">
          <a:xfrm>
            <a:off x="1500188" y="2214563"/>
            <a:ext cx="254000" cy="3895725"/>
          </a:xfrm>
          <a:prstGeom prst="leftBrace">
            <a:avLst>
              <a:gd name="adj1" fmla="val 141588"/>
              <a:gd name="adj2" fmla="val 50000"/>
            </a:avLst>
          </a:prstGeom>
          <a:noFill/>
          <a:ln w="28575">
            <a:solidFill>
              <a:srgbClr val="008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Arial" charset="0"/>
              <a:buNone/>
            </a:pPr>
            <a:endParaRPr lang="zh-CN" altLang="en-US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813050" y="1690688"/>
            <a:ext cx="2616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红色的小爪子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1752600" y="2143125"/>
            <a:ext cx="914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外形特点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786063" y="2357438"/>
            <a:ext cx="17859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颜色鲜艳</a:t>
            </a: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2814638" y="2928938"/>
            <a:ext cx="1828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小巧玲珑</a:t>
            </a:r>
          </a:p>
        </p:txBody>
      </p:sp>
      <p:sp>
        <p:nvSpPr>
          <p:cNvPr id="19" name="Line 14"/>
          <p:cNvSpPr>
            <a:spLocks noChangeShapeType="1"/>
          </p:cNvSpPr>
          <p:nvPr/>
        </p:nvSpPr>
        <p:spPr bwMode="auto">
          <a:xfrm>
            <a:off x="3643313" y="4286250"/>
            <a:ext cx="6096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" name="Text Box 15"/>
          <p:cNvSpPr txBox="1">
            <a:spLocks noChangeArrowheads="1"/>
          </p:cNvSpPr>
          <p:nvPr/>
        </p:nvSpPr>
        <p:spPr bwMode="auto">
          <a:xfrm>
            <a:off x="4286250" y="4052888"/>
            <a:ext cx="4714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悄悄</a:t>
            </a:r>
            <a:r>
              <a:rPr lang="en-US" altLang="zh-CN" sz="2800" b="1">
                <a:latin typeface="Times New Roman" pitchFamily="18" charset="0"/>
                <a:ea typeface="楷体_GB2312" pitchFamily="49" charset="-122"/>
              </a:rPr>
              <a:t>—</a:t>
            </a:r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露出</a:t>
            </a:r>
            <a:r>
              <a:rPr lang="en-US" altLang="zh-CN" sz="2800" b="1">
                <a:latin typeface="Times New Roman" pitchFamily="18" charset="0"/>
                <a:ea typeface="楷体_GB2312" pitchFamily="49" charset="-122"/>
              </a:rPr>
              <a:t>—</a:t>
            </a:r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吹小泡泡</a:t>
            </a:r>
          </a:p>
        </p:txBody>
      </p:sp>
      <p:sp>
        <p:nvSpPr>
          <p:cNvPr id="23" name="Line 18"/>
          <p:cNvSpPr>
            <a:spLocks noChangeShapeType="1"/>
          </p:cNvSpPr>
          <p:nvPr/>
        </p:nvSpPr>
        <p:spPr bwMode="auto">
          <a:xfrm>
            <a:off x="3643313" y="4929188"/>
            <a:ext cx="6096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" name="Text Box 20"/>
          <p:cNvSpPr txBox="1">
            <a:spLocks noChangeArrowheads="1"/>
          </p:cNvSpPr>
          <p:nvPr/>
        </p:nvSpPr>
        <p:spPr bwMode="auto">
          <a:xfrm>
            <a:off x="1714500" y="5286375"/>
            <a:ext cx="10287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居住的家</a:t>
            </a:r>
          </a:p>
        </p:txBody>
      </p:sp>
      <p:sp>
        <p:nvSpPr>
          <p:cNvPr id="26" name="AutoShape 21"/>
          <p:cNvSpPr>
            <a:spLocks/>
          </p:cNvSpPr>
          <p:nvPr/>
        </p:nvSpPr>
        <p:spPr bwMode="auto">
          <a:xfrm>
            <a:off x="2643188" y="5357813"/>
            <a:ext cx="166687" cy="857250"/>
          </a:xfrm>
          <a:prstGeom prst="leftBrace">
            <a:avLst>
              <a:gd name="adj1" fmla="val 63262"/>
              <a:gd name="adj2" fmla="val 50000"/>
            </a:avLst>
          </a:prstGeom>
          <a:noFill/>
          <a:ln w="1905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Arial" charset="0"/>
              <a:buNone/>
            </a:pPr>
            <a:endParaRPr lang="zh-CN" altLang="en-US"/>
          </a:p>
        </p:txBody>
      </p:sp>
      <p:sp>
        <p:nvSpPr>
          <p:cNvPr id="29" name="Text Box 24"/>
          <p:cNvSpPr txBox="1">
            <a:spLocks noChangeArrowheads="1"/>
          </p:cNvSpPr>
          <p:nvPr/>
        </p:nvSpPr>
        <p:spPr bwMode="auto">
          <a:xfrm>
            <a:off x="2857500" y="5195888"/>
            <a:ext cx="26431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陡峭的石壁上</a:t>
            </a:r>
          </a:p>
        </p:txBody>
      </p:sp>
      <p:sp>
        <p:nvSpPr>
          <p:cNvPr id="30" name="Text Box 25"/>
          <p:cNvSpPr txBox="1">
            <a:spLocks noChangeArrowheads="1"/>
          </p:cNvSpPr>
          <p:nvPr/>
        </p:nvSpPr>
        <p:spPr bwMode="auto">
          <a:xfrm>
            <a:off x="2857500" y="5857875"/>
            <a:ext cx="2076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很远的地方</a:t>
            </a:r>
          </a:p>
        </p:txBody>
      </p:sp>
      <p:sp>
        <p:nvSpPr>
          <p:cNvPr id="36879" name="Text Box 28"/>
          <p:cNvSpPr txBox="1">
            <a:spLocks noChangeArrowheads="1"/>
          </p:cNvSpPr>
          <p:nvPr/>
        </p:nvSpPr>
        <p:spPr bwMode="auto">
          <a:xfrm>
            <a:off x="295275" y="3854450"/>
            <a:ext cx="12049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zh-CN" altLang="en-US" sz="3600" b="1">
                <a:latin typeface="Times New Roman" pitchFamily="18" charset="0"/>
                <a:ea typeface="楷体_GB2312" pitchFamily="49" charset="-122"/>
              </a:rPr>
              <a:t>翠鸟</a:t>
            </a:r>
          </a:p>
        </p:txBody>
      </p:sp>
      <p:sp>
        <p:nvSpPr>
          <p:cNvPr id="36" name="AutoShape 21"/>
          <p:cNvSpPr>
            <a:spLocks/>
          </p:cNvSpPr>
          <p:nvPr/>
        </p:nvSpPr>
        <p:spPr bwMode="auto">
          <a:xfrm>
            <a:off x="2619375" y="1928813"/>
            <a:ext cx="238125" cy="1357312"/>
          </a:xfrm>
          <a:prstGeom prst="leftBrace">
            <a:avLst>
              <a:gd name="adj1" fmla="val 63254"/>
              <a:gd name="adj2" fmla="val 50000"/>
            </a:avLst>
          </a:prstGeom>
          <a:noFill/>
          <a:ln w="1905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Arial" charset="0"/>
              <a:buNone/>
            </a:pPr>
            <a:endParaRPr lang="zh-CN" altLang="en-US"/>
          </a:p>
        </p:txBody>
      </p:sp>
      <p:sp>
        <p:nvSpPr>
          <p:cNvPr id="37" name="Text Box 5"/>
          <p:cNvSpPr txBox="1">
            <a:spLocks noChangeArrowheads="1"/>
          </p:cNvSpPr>
          <p:nvPr/>
        </p:nvSpPr>
        <p:spPr bwMode="auto">
          <a:xfrm>
            <a:off x="2813050" y="3405188"/>
            <a:ext cx="2616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注视 </a:t>
            </a:r>
            <a:r>
              <a:rPr lang="en-US" altLang="zh-CN" sz="2800" b="1">
                <a:latin typeface="Times New Roman" pitchFamily="18" charset="0"/>
                <a:ea typeface="楷体_GB2312" pitchFamily="49" charset="-122"/>
              </a:rPr>
              <a:t>—</a:t>
            </a:r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等待</a:t>
            </a:r>
          </a:p>
        </p:txBody>
      </p:sp>
      <p:sp>
        <p:nvSpPr>
          <p:cNvPr id="38" name="Text Box 6"/>
          <p:cNvSpPr txBox="1">
            <a:spLocks noChangeArrowheads="1"/>
          </p:cNvSpPr>
          <p:nvPr/>
        </p:nvSpPr>
        <p:spPr bwMode="auto">
          <a:xfrm>
            <a:off x="1752600" y="3857625"/>
            <a:ext cx="914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捕鱼过程</a:t>
            </a:r>
          </a:p>
        </p:txBody>
      </p:sp>
      <p:sp>
        <p:nvSpPr>
          <p:cNvPr id="39" name="Text Box 7"/>
          <p:cNvSpPr txBox="1">
            <a:spLocks noChangeArrowheads="1"/>
          </p:cNvSpPr>
          <p:nvPr/>
        </p:nvSpPr>
        <p:spPr bwMode="auto">
          <a:xfrm>
            <a:off x="2786063" y="4071938"/>
            <a:ext cx="9286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小鱼</a:t>
            </a:r>
          </a:p>
        </p:txBody>
      </p:sp>
      <p:sp>
        <p:nvSpPr>
          <p:cNvPr id="40" name="Text Box 9"/>
          <p:cNvSpPr txBox="1">
            <a:spLocks noChangeArrowheads="1"/>
          </p:cNvSpPr>
          <p:nvPr/>
        </p:nvSpPr>
        <p:spPr bwMode="auto">
          <a:xfrm>
            <a:off x="2814638" y="4643438"/>
            <a:ext cx="9001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翠鸟</a:t>
            </a:r>
          </a:p>
        </p:txBody>
      </p:sp>
      <p:sp>
        <p:nvSpPr>
          <p:cNvPr id="41" name="AutoShape 21"/>
          <p:cNvSpPr>
            <a:spLocks/>
          </p:cNvSpPr>
          <p:nvPr/>
        </p:nvSpPr>
        <p:spPr bwMode="auto">
          <a:xfrm>
            <a:off x="2619375" y="3643313"/>
            <a:ext cx="238125" cy="1357312"/>
          </a:xfrm>
          <a:prstGeom prst="leftBrace">
            <a:avLst>
              <a:gd name="adj1" fmla="val 63254"/>
              <a:gd name="adj2" fmla="val 50000"/>
            </a:avLst>
          </a:prstGeom>
          <a:noFill/>
          <a:ln w="1905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Arial" charset="0"/>
              <a:buNone/>
            </a:pPr>
            <a:endParaRPr lang="zh-CN" altLang="en-US"/>
          </a:p>
        </p:txBody>
      </p:sp>
      <p:sp>
        <p:nvSpPr>
          <p:cNvPr id="42" name="Text Box 15"/>
          <p:cNvSpPr txBox="1">
            <a:spLocks noChangeArrowheads="1"/>
          </p:cNvSpPr>
          <p:nvPr/>
        </p:nvSpPr>
        <p:spPr bwMode="auto">
          <a:xfrm>
            <a:off x="4286250" y="4691063"/>
            <a:ext cx="4714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蹬开</a:t>
            </a:r>
            <a:r>
              <a:rPr lang="en-US" altLang="zh-CN" sz="2800" b="1">
                <a:latin typeface="Times New Roman" pitchFamily="18" charset="0"/>
                <a:ea typeface="楷体_GB2312" pitchFamily="49" charset="-122"/>
              </a:rPr>
              <a:t>—</a:t>
            </a:r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叼起</a:t>
            </a:r>
            <a:r>
              <a:rPr lang="en-US" altLang="zh-CN" sz="2800" b="1">
                <a:latin typeface="Times New Roman" pitchFamily="18" charset="0"/>
                <a:ea typeface="楷体_GB2312" pitchFamily="49" charset="-122"/>
              </a:rPr>
              <a:t>—</a:t>
            </a:r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飞走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11" grpId="0"/>
      <p:bldP spid="12" grpId="0"/>
      <p:bldP spid="14" grpId="0"/>
      <p:bldP spid="19" grpId="0" animBg="1"/>
      <p:bldP spid="20" grpId="0"/>
      <p:bldP spid="23" grpId="0" animBg="1"/>
      <p:bldP spid="25" grpId="0"/>
      <p:bldP spid="26" grpId="0" animBg="1"/>
      <p:bldP spid="29" grpId="0"/>
      <p:bldP spid="30" grpId="0"/>
      <p:bldP spid="36" grpId="0" animBg="1"/>
      <p:bldP spid="37" grpId="0"/>
      <p:bldP spid="38" grpId="0"/>
      <p:bldP spid="39" grpId="0"/>
      <p:bldP spid="40" grpId="0"/>
      <p:bldP spid="41" grpId="0" animBg="1"/>
      <p:bldP spid="4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同侧圆角矩形 2"/>
          <p:cNvSpPr/>
          <p:nvPr/>
        </p:nvSpPr>
        <p:spPr>
          <a:xfrm>
            <a:off x="468313" y="1268413"/>
            <a:ext cx="2000250" cy="517525"/>
          </a:xfrm>
          <a:prstGeom prst="round2Same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buFont typeface="Arial" pitchFamily="34" charset="0"/>
              <a:buNone/>
              <a:defRPr/>
            </a:pPr>
            <a:r>
              <a:rPr lang="zh-CN" altLang="en-US" sz="3000" b="1">
                <a:solidFill>
                  <a:srgbClr val="000000"/>
                </a:solidFill>
                <a:latin typeface="华文新魏" pitchFamily="2" charset="-122"/>
                <a:ea typeface="华文新魏" pitchFamily="2" charset="-122"/>
              </a:rPr>
              <a:t>概括主题</a:t>
            </a:r>
          </a:p>
        </p:txBody>
      </p:sp>
      <p:cxnSp>
        <p:nvCxnSpPr>
          <p:cNvPr id="5" name="直线连接符 21"/>
          <p:cNvCxnSpPr/>
          <p:nvPr/>
        </p:nvCxnSpPr>
        <p:spPr>
          <a:xfrm flipV="1">
            <a:off x="468313" y="1844675"/>
            <a:ext cx="2071687" cy="6350"/>
          </a:xfrm>
          <a:prstGeom prst="line">
            <a:avLst/>
          </a:prstGeom>
          <a:ln w="38100" cmpd="sng"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891" name="Rectangle 6"/>
          <p:cNvSpPr txBox="1">
            <a:spLocks noChangeArrowheads="1"/>
          </p:cNvSpPr>
          <p:nvPr/>
        </p:nvSpPr>
        <p:spPr bwMode="auto">
          <a:xfrm>
            <a:off x="214313" y="2071688"/>
            <a:ext cx="8501062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charset="0"/>
              <a:buNone/>
            </a:pPr>
            <a:r>
              <a:rPr lang="zh-CN" altLang="en-US" sz="2800"/>
              <a:t>          </a:t>
            </a:r>
            <a:r>
              <a:rPr lang="zh-CN" altLang="en-US" sz="2800" b="1" i="1"/>
              <a:t>     </a:t>
            </a:r>
            <a:r>
              <a:rPr lang="zh-CN" altLang="en-US" sz="3600" b="1" i="1">
                <a:latin typeface="楷体_GB2312" pitchFamily="49" charset="-122"/>
                <a:ea typeface="楷体_GB2312" pitchFamily="49" charset="-122"/>
              </a:rPr>
              <a:t>本文通过对翠鸟的描摹，表达了作者对翠鸟的喜爱之情，同时告诉我们要自觉保护动物，与动物和谐相处</a:t>
            </a:r>
            <a:r>
              <a:rPr lang="zh-CN" altLang="en-US" sz="3600" b="1">
                <a:latin typeface="楷体_GB2312" pitchFamily="49" charset="-122"/>
                <a:ea typeface="楷体_GB2312" pitchFamily="49" charset="-122"/>
              </a:rPr>
              <a:t>。   </a:t>
            </a:r>
          </a:p>
        </p:txBody>
      </p:sp>
      <p:sp>
        <p:nvSpPr>
          <p:cNvPr id="37892" name="TextBox 5"/>
          <p:cNvSpPr txBox="1">
            <a:spLocks noChangeArrowheads="1"/>
          </p:cNvSpPr>
          <p:nvPr/>
        </p:nvSpPr>
        <p:spPr bwMode="auto">
          <a:xfrm>
            <a:off x="1071563" y="2214563"/>
            <a:ext cx="6429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85800" indent="-685800" algn="ctr">
              <a:buClr>
                <a:srgbClr val="FF0000"/>
              </a:buClr>
              <a:buSzPct val="105000"/>
              <a:buFont typeface="Wingdings" pitchFamily="2" charset="2"/>
              <a:buChar char="l"/>
            </a:pPr>
            <a:r>
              <a:rPr lang="zh-CN" altLang="en-US" sz="3600" b="1">
                <a:latin typeface="黑体" pitchFamily="2" charset="-122"/>
                <a:ea typeface="黑体" pitchFamily="2" charset="-122"/>
              </a:rPr>
              <a:t>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同侧圆角矩形 2"/>
          <p:cNvSpPr/>
          <p:nvPr/>
        </p:nvSpPr>
        <p:spPr>
          <a:xfrm>
            <a:off x="468313" y="1268413"/>
            <a:ext cx="2000250" cy="517525"/>
          </a:xfrm>
          <a:prstGeom prst="round2Same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buFont typeface="Arial" pitchFamily="34" charset="0"/>
              <a:buNone/>
              <a:defRPr/>
            </a:pPr>
            <a:r>
              <a:rPr lang="zh-CN" altLang="en-US" sz="3000" b="1">
                <a:solidFill>
                  <a:srgbClr val="000000"/>
                </a:solidFill>
                <a:latin typeface="华文新魏" pitchFamily="2" charset="-122"/>
                <a:ea typeface="华文新魏" pitchFamily="2" charset="-122"/>
              </a:rPr>
              <a:t>写法点拨</a:t>
            </a:r>
          </a:p>
        </p:txBody>
      </p:sp>
      <p:cxnSp>
        <p:nvCxnSpPr>
          <p:cNvPr id="5" name="直线连接符 21"/>
          <p:cNvCxnSpPr/>
          <p:nvPr/>
        </p:nvCxnSpPr>
        <p:spPr>
          <a:xfrm flipV="1">
            <a:off x="468313" y="1844675"/>
            <a:ext cx="2071687" cy="6350"/>
          </a:xfrm>
          <a:prstGeom prst="line">
            <a:avLst/>
          </a:prstGeom>
          <a:ln w="38100" cmpd="sng"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915" name="TextBox 5"/>
          <p:cNvSpPr txBox="1">
            <a:spLocks noChangeArrowheads="1"/>
          </p:cNvSpPr>
          <p:nvPr/>
        </p:nvSpPr>
        <p:spPr bwMode="auto">
          <a:xfrm>
            <a:off x="500063" y="2000250"/>
            <a:ext cx="6810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85800" indent="-685800" algn="ctr">
              <a:buClr>
                <a:srgbClr val="FF0000"/>
              </a:buClr>
              <a:buSzPct val="100000"/>
              <a:buFont typeface="Wingdings" pitchFamily="2" charset="2"/>
              <a:buChar char="l"/>
            </a:pPr>
            <a:r>
              <a:rPr lang="zh-CN" altLang="en-US" sz="3600" b="1">
                <a:latin typeface="黑体" pitchFamily="2" charset="-122"/>
                <a:ea typeface="黑体" pitchFamily="2" charset="-122"/>
              </a:rPr>
              <a:t> </a:t>
            </a:r>
          </a:p>
        </p:txBody>
      </p:sp>
      <p:sp>
        <p:nvSpPr>
          <p:cNvPr id="38916" name="矩形 6"/>
          <p:cNvSpPr>
            <a:spLocks noChangeArrowheads="1"/>
          </p:cNvSpPr>
          <p:nvPr/>
        </p:nvSpPr>
        <p:spPr bwMode="auto">
          <a:xfrm>
            <a:off x="571500" y="1960563"/>
            <a:ext cx="8572500" cy="430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r>
              <a:rPr lang="zh-CN" altLang="en-US" sz="3600" b="1">
                <a:ea typeface="楷体_GB2312" pitchFamily="49" charset="-122"/>
              </a:rPr>
              <a:t>      抓住事物的特点进行描写。</a:t>
            </a:r>
            <a:endParaRPr lang="en-US" altLang="zh-CN" sz="3600" b="1">
              <a:ea typeface="楷体_GB2312" pitchFamily="49" charset="-122"/>
            </a:endParaRPr>
          </a:p>
          <a:p>
            <a:pPr>
              <a:lnSpc>
                <a:spcPct val="150000"/>
              </a:lnSpc>
              <a:buFont typeface="Arial" charset="0"/>
              <a:buNone/>
            </a:pPr>
            <a:r>
              <a:rPr lang="zh-CN" altLang="en-US" sz="3200" b="1">
                <a:ea typeface="楷体_GB2312" pitchFamily="49" charset="-122"/>
              </a:rPr>
              <a:t>         世间万物，多姿多彩，千差万别。即使是同一种用具，由于设计、制造方式的不同也会各有独特的地方。本文作者在介绍翠鸟时，就紧紧抓住了它外形和动作上的特征，将翠鸟的美丽、敏捷灵活活现地展现在读者面前。</a:t>
            </a:r>
            <a:endParaRPr lang="zh-CN" altLang="en-US" sz="3200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1" name="组合 10"/>
          <p:cNvGrpSpPr>
            <a:grpSpLocks/>
          </p:cNvGrpSpPr>
          <p:nvPr/>
        </p:nvGrpSpPr>
        <p:grpSpPr bwMode="auto">
          <a:xfrm>
            <a:off x="268288" y="1125538"/>
            <a:ext cx="2255837" cy="569912"/>
            <a:chOff x="386506" y="1792176"/>
            <a:chExt cx="2256668" cy="571008"/>
          </a:xfrm>
        </p:grpSpPr>
        <p:cxnSp>
          <p:nvCxnSpPr>
            <p:cNvPr id="22" name="直线连接符 21"/>
            <p:cNvCxnSpPr/>
            <p:nvPr/>
          </p:nvCxnSpPr>
          <p:spPr>
            <a:xfrm flipV="1">
              <a:off x="386506" y="2356822"/>
              <a:ext cx="2256668" cy="6362"/>
            </a:xfrm>
            <a:prstGeom prst="line">
              <a:avLst/>
            </a:prstGeom>
            <a:ln w="38100" cmpd="sng">
              <a:solidFill>
                <a:schemeClr val="accent1">
                  <a:lumMod val="60000"/>
                  <a:lumOff val="40000"/>
                </a:schemeClr>
              </a:solidFill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同侧圆角矩形 23"/>
            <p:cNvSpPr/>
            <p:nvPr/>
          </p:nvSpPr>
          <p:spPr>
            <a:xfrm>
              <a:off x="570724" y="1792176"/>
              <a:ext cx="2000987" cy="516929"/>
            </a:xfrm>
            <a:prstGeom prst="round2SameRect">
              <a:avLst/>
            </a:prstGeom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buFont typeface="Arial" pitchFamily="34" charset="0"/>
                <a:buNone/>
                <a:defRPr/>
              </a:pPr>
              <a:r>
                <a:rPr lang="zh-CN" altLang="en-US" sz="3000" b="1">
                  <a:solidFill>
                    <a:srgbClr val="000000"/>
                  </a:solidFill>
                  <a:latin typeface="华文新魏" pitchFamily="2" charset="-122"/>
                  <a:ea typeface="华文新魏" pitchFamily="2" charset="-122"/>
                </a:rPr>
                <a:t>资料宝袋</a:t>
              </a:r>
            </a:p>
          </p:txBody>
        </p:sp>
      </p:grpSp>
      <p:sp>
        <p:nvSpPr>
          <p:cNvPr id="15362" name="TextBox 5"/>
          <p:cNvSpPr txBox="1">
            <a:spLocks noChangeArrowheads="1"/>
          </p:cNvSpPr>
          <p:nvPr/>
        </p:nvSpPr>
        <p:spPr bwMode="auto">
          <a:xfrm>
            <a:off x="1052513" y="2357438"/>
            <a:ext cx="12954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Clr>
                <a:srgbClr val="FF0000"/>
              </a:buClr>
              <a:buSzPct val="100000"/>
              <a:buFont typeface="Arial" charset="0"/>
              <a:buNone/>
            </a:pPr>
            <a:r>
              <a:rPr lang="zh-CN" altLang="en-US" sz="5400" b="1">
                <a:latin typeface="黑体" pitchFamily="2" charset="-122"/>
                <a:ea typeface="黑体" pitchFamily="2" charset="-122"/>
              </a:rPr>
              <a:t> </a:t>
            </a: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428625" y="1795463"/>
            <a:ext cx="8250238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5500"/>
              </a:lnSpc>
              <a:buFont typeface="Arial" charset="0"/>
              <a:buNone/>
            </a:pPr>
            <a:r>
              <a:rPr lang="zh-CN" altLang="en-US" sz="2800">
                <a:latin typeface="华文新魏"/>
                <a:ea typeface="华文新魏"/>
                <a:cs typeface="华文新魏"/>
              </a:rPr>
              <a:t>        </a:t>
            </a:r>
            <a:r>
              <a:rPr lang="zh-CN" altLang="en-US" sz="3600">
                <a:solidFill>
                  <a:srgbClr val="FF0000"/>
                </a:solidFill>
                <a:latin typeface="华文新魏"/>
                <a:ea typeface="华文新魏"/>
                <a:cs typeface="华文新魏"/>
              </a:rPr>
              <a:t>翠鸟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又称叼鱼郎，也叫鱼狗。常蹲在河溪、水塘、湖泊、海湾的水面上，或盘旋在上空，只要鱼鳞银光一闪，它便紧夹双翼，尾上头下，全身笔直插入水中，双喙像镊子一样张开，钳住小鱼。然后，随即张开双翼，龟缩着脑袋，掉头振翅浮出水面，整个过程前后不过几秒钟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同侧圆角矩形 2"/>
          <p:cNvSpPr/>
          <p:nvPr/>
        </p:nvSpPr>
        <p:spPr>
          <a:xfrm>
            <a:off x="468313" y="1268413"/>
            <a:ext cx="2000250" cy="517525"/>
          </a:xfrm>
          <a:prstGeom prst="round2Same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buFont typeface="Arial" pitchFamily="34" charset="0"/>
              <a:buNone/>
              <a:defRPr/>
            </a:pPr>
            <a:r>
              <a:rPr lang="zh-CN" altLang="en-US" sz="3000" b="1">
                <a:solidFill>
                  <a:srgbClr val="000000"/>
                </a:solidFill>
                <a:latin typeface="华文新魏" pitchFamily="2" charset="-122"/>
                <a:ea typeface="华文新魏" pitchFamily="2" charset="-122"/>
              </a:rPr>
              <a:t>写法点拨</a:t>
            </a:r>
          </a:p>
        </p:txBody>
      </p:sp>
      <p:cxnSp>
        <p:nvCxnSpPr>
          <p:cNvPr id="5" name="直线连接符 21"/>
          <p:cNvCxnSpPr/>
          <p:nvPr/>
        </p:nvCxnSpPr>
        <p:spPr>
          <a:xfrm flipV="1">
            <a:off x="468313" y="1844675"/>
            <a:ext cx="2071687" cy="6350"/>
          </a:xfrm>
          <a:prstGeom prst="line">
            <a:avLst/>
          </a:prstGeom>
          <a:ln w="38100" cmpd="sng"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939" name="TextBox 5"/>
          <p:cNvSpPr txBox="1">
            <a:spLocks noChangeArrowheads="1"/>
          </p:cNvSpPr>
          <p:nvPr/>
        </p:nvSpPr>
        <p:spPr bwMode="auto">
          <a:xfrm>
            <a:off x="539750" y="2852738"/>
            <a:ext cx="6810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85800" indent="-685800" algn="ctr">
              <a:buClr>
                <a:srgbClr val="FF0000"/>
              </a:buClr>
              <a:buSzPct val="100000"/>
              <a:buFont typeface="Wingdings" pitchFamily="2" charset="2"/>
              <a:buChar char="l"/>
            </a:pPr>
            <a:r>
              <a:rPr lang="zh-CN" altLang="en-US" sz="3600" b="1">
                <a:latin typeface="黑体" pitchFamily="2" charset="-122"/>
                <a:ea typeface="黑体" pitchFamily="2" charset="-122"/>
              </a:rPr>
              <a:t> </a:t>
            </a:r>
          </a:p>
        </p:txBody>
      </p:sp>
      <p:sp>
        <p:nvSpPr>
          <p:cNvPr id="39940" name="矩形 6"/>
          <p:cNvSpPr>
            <a:spLocks noChangeArrowheads="1"/>
          </p:cNvSpPr>
          <p:nvPr/>
        </p:nvSpPr>
        <p:spPr bwMode="auto">
          <a:xfrm>
            <a:off x="611188" y="2708275"/>
            <a:ext cx="8748712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charset="0"/>
              <a:buNone/>
            </a:pPr>
            <a:r>
              <a:rPr lang="zh-CN" altLang="en-US" sz="3600" b="1">
                <a:ea typeface="楷体_GB2312" pitchFamily="49" charset="-122"/>
              </a:rPr>
              <a:t>     怎样抓住事物的特点进行描写？</a:t>
            </a:r>
            <a:endParaRPr lang="en-US" altLang="zh-CN" sz="3600" b="1"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50000"/>
              </a:lnSpc>
              <a:buFont typeface="Arial" charset="0"/>
              <a:buNone/>
            </a:pPr>
            <a:r>
              <a:rPr lang="en-US" altLang="zh-CN" sz="3600" b="1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3600" b="1">
                <a:latin typeface="楷体_GB2312" pitchFamily="49" charset="-122"/>
                <a:ea typeface="楷体_GB2312" pitchFamily="49" charset="-122"/>
              </a:rPr>
              <a:t>、要细心观察身边的事物。</a:t>
            </a:r>
            <a:endParaRPr lang="en-US" altLang="zh-CN" sz="3600" b="1"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50000"/>
              </a:lnSpc>
              <a:buFont typeface="Arial" charset="0"/>
              <a:buNone/>
            </a:pPr>
            <a:r>
              <a:rPr lang="en-US" altLang="zh-CN" sz="3600" b="1"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3600" b="1">
                <a:latin typeface="楷体_GB2312" pitchFamily="49" charset="-122"/>
                <a:ea typeface="楷体_GB2312" pitchFamily="49" charset="-122"/>
              </a:rPr>
              <a:t>、展开丰富的想象，把事物写“活”。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同侧圆角矩形 2"/>
          <p:cNvSpPr/>
          <p:nvPr/>
        </p:nvSpPr>
        <p:spPr>
          <a:xfrm>
            <a:off x="468313" y="1268413"/>
            <a:ext cx="2000250" cy="517525"/>
          </a:xfrm>
          <a:prstGeom prst="round2Same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buFont typeface="Arial" pitchFamily="34" charset="0"/>
              <a:buNone/>
              <a:defRPr/>
            </a:pPr>
            <a:r>
              <a:rPr lang="zh-CN" altLang="en-US" sz="3000" b="1">
                <a:solidFill>
                  <a:srgbClr val="000000"/>
                </a:solidFill>
                <a:latin typeface="华文新魏" pitchFamily="2" charset="-122"/>
                <a:ea typeface="华文新魏" pitchFamily="2" charset="-122"/>
              </a:rPr>
              <a:t>拓展提升</a:t>
            </a:r>
          </a:p>
        </p:txBody>
      </p:sp>
      <p:cxnSp>
        <p:nvCxnSpPr>
          <p:cNvPr id="5" name="直线连接符 21"/>
          <p:cNvCxnSpPr/>
          <p:nvPr/>
        </p:nvCxnSpPr>
        <p:spPr>
          <a:xfrm flipV="1">
            <a:off x="468313" y="1844675"/>
            <a:ext cx="2071687" cy="6350"/>
          </a:xfrm>
          <a:prstGeom prst="line">
            <a:avLst/>
          </a:prstGeom>
          <a:ln w="38100" cmpd="sng"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963" name="Rectangle 2"/>
          <p:cNvSpPr>
            <a:spLocks noChangeArrowheads="1"/>
          </p:cNvSpPr>
          <p:nvPr/>
        </p:nvSpPr>
        <p:spPr bwMode="auto">
          <a:xfrm>
            <a:off x="500063" y="2454275"/>
            <a:ext cx="8143875" cy="355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4500"/>
              </a:lnSpc>
              <a:buFont typeface="Arial" charset="0"/>
              <a:buNone/>
            </a:pPr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        跑得最快的鸟是鸵鸟，它的奔跑速度最高可达每小时</a:t>
            </a:r>
            <a:r>
              <a:rPr lang="en-US" altLang="zh-CN" sz="2800" b="1">
                <a:latin typeface="Times New Roman" pitchFamily="18" charset="0"/>
                <a:ea typeface="楷体_GB2312" pitchFamily="49" charset="-122"/>
              </a:rPr>
              <a:t>72</a:t>
            </a:r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千米。</a:t>
            </a:r>
            <a:endParaRPr lang="en-US" altLang="zh-CN" sz="2800" b="1">
              <a:latin typeface="Times New Roman" pitchFamily="18" charset="0"/>
              <a:ea typeface="楷体_GB2312" pitchFamily="49" charset="-122"/>
            </a:endParaRPr>
          </a:p>
          <a:p>
            <a:pPr>
              <a:lnSpc>
                <a:spcPts val="4500"/>
              </a:lnSpc>
              <a:buFont typeface="Arial" charset="0"/>
              <a:buNone/>
            </a:pPr>
            <a:r>
              <a:rPr lang="en-US" altLang="zh-CN" sz="2800" b="1">
                <a:latin typeface="Times New Roman" pitchFamily="18" charset="0"/>
                <a:ea typeface="楷体_GB2312" pitchFamily="49" charset="-122"/>
              </a:rPr>
              <a:t>        </a:t>
            </a:r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羽毛最少的鸟是蜂鸟，身上的羽毛不足</a:t>
            </a:r>
            <a:r>
              <a:rPr lang="en-US" altLang="zh-CN" sz="2800" b="1">
                <a:latin typeface="Times New Roman" pitchFamily="18" charset="0"/>
                <a:ea typeface="楷体_GB2312" pitchFamily="49" charset="-122"/>
              </a:rPr>
              <a:t>1000</a:t>
            </a:r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根，蜂鸟还是唯一可以向后飞行的鸟。</a:t>
            </a:r>
            <a:endParaRPr lang="en-US" altLang="zh-CN" sz="2800" b="1">
              <a:latin typeface="Times New Roman" pitchFamily="18" charset="0"/>
              <a:ea typeface="楷体_GB2312" pitchFamily="49" charset="-122"/>
            </a:endParaRPr>
          </a:p>
          <a:p>
            <a:pPr>
              <a:lnSpc>
                <a:spcPts val="4500"/>
              </a:lnSpc>
              <a:buFont typeface="Arial" charset="0"/>
              <a:buNone/>
            </a:pPr>
            <a:r>
              <a:rPr lang="en-US" altLang="zh-CN" sz="2800" b="1">
                <a:latin typeface="Times New Roman" pitchFamily="18" charset="0"/>
                <a:ea typeface="楷体_GB2312" pitchFamily="49" charset="-122"/>
              </a:rPr>
              <a:t>         </a:t>
            </a:r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飞行速度最快的鸟是尖尾雨燕，最快时可达每小时</a:t>
            </a:r>
            <a:r>
              <a:rPr lang="en-US" altLang="zh-CN" sz="2800" b="1">
                <a:latin typeface="Times New Roman" pitchFamily="18" charset="0"/>
                <a:ea typeface="楷体_GB2312" pitchFamily="49" charset="-122"/>
              </a:rPr>
              <a:t>352.5</a:t>
            </a:r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千米，堪称飞得最快的鸟。</a:t>
            </a:r>
          </a:p>
        </p:txBody>
      </p:sp>
      <p:sp>
        <p:nvSpPr>
          <p:cNvPr id="40964" name="TextBox 5"/>
          <p:cNvSpPr txBox="1">
            <a:spLocks noChangeArrowheads="1"/>
          </p:cNvSpPr>
          <p:nvPr/>
        </p:nvSpPr>
        <p:spPr bwMode="auto">
          <a:xfrm>
            <a:off x="642938" y="1857375"/>
            <a:ext cx="357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85800" indent="-685800" algn="ctr">
              <a:buClr>
                <a:srgbClr val="FF0000"/>
              </a:buClr>
              <a:buSzPct val="105000"/>
              <a:buFont typeface="Wingdings" pitchFamily="2" charset="2"/>
              <a:buChar char="l"/>
            </a:pPr>
            <a:r>
              <a:rPr lang="zh-CN" altLang="en-US" sz="3600" b="1">
                <a:latin typeface="黑体" pitchFamily="2" charset="-122"/>
                <a:ea typeface="黑体" pitchFamily="2" charset="-122"/>
              </a:rPr>
              <a:t> </a:t>
            </a:r>
          </a:p>
        </p:txBody>
      </p:sp>
      <p:sp>
        <p:nvSpPr>
          <p:cNvPr id="40965" name="Text Box 7"/>
          <p:cNvSpPr txBox="1">
            <a:spLocks noChangeArrowheads="1"/>
          </p:cNvSpPr>
          <p:nvPr/>
        </p:nvSpPr>
        <p:spPr bwMode="auto">
          <a:xfrm>
            <a:off x="928688" y="1857375"/>
            <a:ext cx="23574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zh-CN" altLang="en-US" sz="3600" b="1">
                <a:solidFill>
                  <a:srgbClr val="CC6600"/>
                </a:solidFill>
                <a:latin typeface="Times New Roman" pitchFamily="18" charset="0"/>
                <a:ea typeface="华文行楷"/>
                <a:cs typeface="华文行楷"/>
              </a:rPr>
              <a:t>鸟儿之最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同侧圆角矩形 2"/>
          <p:cNvSpPr/>
          <p:nvPr/>
        </p:nvSpPr>
        <p:spPr>
          <a:xfrm>
            <a:off x="468313" y="1268413"/>
            <a:ext cx="2000250" cy="517525"/>
          </a:xfrm>
          <a:prstGeom prst="round2Same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buFont typeface="Arial" pitchFamily="34" charset="0"/>
              <a:buNone/>
              <a:defRPr/>
            </a:pPr>
            <a:r>
              <a:rPr lang="zh-CN" altLang="en-US" sz="3000" b="1">
                <a:solidFill>
                  <a:srgbClr val="000000"/>
                </a:solidFill>
                <a:latin typeface="华文新魏" pitchFamily="2" charset="-122"/>
                <a:ea typeface="华文新魏" pitchFamily="2" charset="-122"/>
              </a:rPr>
              <a:t>心灵感悟</a:t>
            </a:r>
          </a:p>
        </p:txBody>
      </p:sp>
      <p:cxnSp>
        <p:nvCxnSpPr>
          <p:cNvPr id="5" name="直线连接符 21"/>
          <p:cNvCxnSpPr/>
          <p:nvPr/>
        </p:nvCxnSpPr>
        <p:spPr>
          <a:xfrm flipV="1">
            <a:off x="468313" y="1844675"/>
            <a:ext cx="2071687" cy="6350"/>
          </a:xfrm>
          <a:prstGeom prst="line">
            <a:avLst/>
          </a:prstGeom>
          <a:ln w="38100" cmpd="sng"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-285750" y="2298700"/>
            <a:ext cx="9001125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85800" indent="-685800">
              <a:buClr>
                <a:srgbClr val="FF0000"/>
              </a:buClr>
              <a:buSzPct val="100000"/>
              <a:buFont typeface="Arial" charset="0"/>
              <a:buNone/>
            </a:pPr>
            <a:r>
              <a:rPr lang="zh-CN" altLang="en-US" sz="3600" b="1">
                <a:latin typeface="楷体_GB2312" pitchFamily="49" charset="-122"/>
                <a:ea typeface="楷体_GB2312" pitchFamily="49" charset="-122"/>
              </a:rPr>
              <a:t>       </a:t>
            </a:r>
            <a:r>
              <a:rPr lang="zh-CN" altLang="en-US" sz="3600" b="1" i="1">
                <a:latin typeface="华文楷体"/>
                <a:ea typeface="华文楷体"/>
                <a:cs typeface="华文楷体"/>
              </a:rPr>
              <a:t>我们爱鸟儿，喜欢听它们清脆的鸣叫，喜欢看它们飞翔时的姿态、停歇时的样子。但我们不想占有它们，因为我们知道大自然才是鸟儿真正的家，爱它们就给它们自由，让它们以自己的方式生活，这才是最高境界的爱。</a:t>
            </a:r>
          </a:p>
        </p:txBody>
      </p:sp>
      <p:sp>
        <p:nvSpPr>
          <p:cNvPr id="41988" name="TextBox 5"/>
          <p:cNvSpPr txBox="1">
            <a:spLocks noChangeArrowheads="1"/>
          </p:cNvSpPr>
          <p:nvPr/>
        </p:nvSpPr>
        <p:spPr bwMode="auto">
          <a:xfrm>
            <a:off x="642938" y="2282825"/>
            <a:ext cx="6429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85800" indent="-685800" algn="ctr">
              <a:buClr>
                <a:srgbClr val="FF0000"/>
              </a:buClr>
              <a:buSzPct val="105000"/>
              <a:buFont typeface="Wingdings" pitchFamily="2" charset="2"/>
              <a:buChar char="l"/>
            </a:pPr>
            <a:r>
              <a:rPr lang="zh-CN" altLang="en-US" sz="3600" b="1">
                <a:latin typeface="黑体" pitchFamily="2" charset="-122"/>
                <a:ea typeface="黑体" pitchFamily="2" charset="-12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同侧圆角矩形 2"/>
          <p:cNvSpPr/>
          <p:nvPr/>
        </p:nvSpPr>
        <p:spPr>
          <a:xfrm>
            <a:off x="468313" y="1268413"/>
            <a:ext cx="2000250" cy="517525"/>
          </a:xfrm>
          <a:prstGeom prst="round2Same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buFont typeface="Arial" pitchFamily="34" charset="0"/>
              <a:buNone/>
              <a:defRPr/>
            </a:pPr>
            <a:r>
              <a:rPr lang="zh-CN" altLang="en-US" sz="3000" b="1">
                <a:solidFill>
                  <a:srgbClr val="000000"/>
                </a:solidFill>
                <a:latin typeface="华文新魏" pitchFamily="2" charset="-122"/>
                <a:ea typeface="华文新魏" pitchFamily="2" charset="-122"/>
              </a:rPr>
              <a:t>随堂练习</a:t>
            </a:r>
          </a:p>
        </p:txBody>
      </p:sp>
      <p:cxnSp>
        <p:nvCxnSpPr>
          <p:cNvPr id="5" name="直线连接符 21"/>
          <p:cNvCxnSpPr/>
          <p:nvPr/>
        </p:nvCxnSpPr>
        <p:spPr>
          <a:xfrm flipV="1">
            <a:off x="468313" y="1844675"/>
            <a:ext cx="2071687" cy="6350"/>
          </a:xfrm>
          <a:prstGeom prst="line">
            <a:avLst/>
          </a:prstGeom>
          <a:ln w="38100" cmpd="sng"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011" name="Text Box 4"/>
          <p:cNvSpPr txBox="1">
            <a:spLocks noChangeArrowheads="1"/>
          </p:cNvSpPr>
          <p:nvPr/>
        </p:nvSpPr>
        <p:spPr bwMode="auto">
          <a:xfrm>
            <a:off x="457200" y="2973388"/>
            <a:ext cx="8534400" cy="11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 typeface="Arial" charset="0"/>
              <a:buNone/>
            </a:pP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秆（    ）  复（    ）  衬（    ）  透（    ） </a:t>
            </a:r>
          </a:p>
          <a:p>
            <a:pPr algn="just">
              <a:spcBef>
                <a:spcPct val="50000"/>
              </a:spcBef>
              <a:buFont typeface="Arial" charset="0"/>
              <a:buNone/>
            </a:pP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肝（    ）  腹（    ）  村（    ）  绣（    ） </a:t>
            </a:r>
          </a:p>
        </p:txBody>
      </p:sp>
      <p:sp>
        <p:nvSpPr>
          <p:cNvPr id="43012" name="Text Box 5"/>
          <p:cNvSpPr txBox="1">
            <a:spLocks noChangeArrowheads="1"/>
          </p:cNvSpPr>
          <p:nvPr/>
        </p:nvSpPr>
        <p:spPr bwMode="auto">
          <a:xfrm>
            <a:off x="457200" y="4500563"/>
            <a:ext cx="8686800" cy="116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 typeface="Arial" charset="0"/>
              <a:buNone/>
            </a:pP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泛（    ）  泡（    ）  陡（    ）  壁（    ）</a:t>
            </a:r>
          </a:p>
          <a:p>
            <a:pPr algn="just">
              <a:spcBef>
                <a:spcPct val="50000"/>
              </a:spcBef>
              <a:buFont typeface="Arial" charset="0"/>
              <a:buNone/>
            </a:pP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眨（    ）  抱（    ）  徒（    ）  臂（    ）</a:t>
            </a:r>
            <a:endParaRPr lang="zh-CN" altLang="en-US" sz="3600" b="1">
              <a:latin typeface="Times New Roman" pitchFamily="18" charset="0"/>
            </a:endParaRPr>
          </a:p>
        </p:txBody>
      </p:sp>
      <p:sp>
        <p:nvSpPr>
          <p:cNvPr id="43013" name="Text Box 7"/>
          <p:cNvSpPr txBox="1">
            <a:spLocks noChangeArrowheads="1"/>
          </p:cNvSpPr>
          <p:nvPr/>
        </p:nvSpPr>
        <p:spPr bwMode="auto">
          <a:xfrm>
            <a:off x="1116013" y="1916113"/>
            <a:ext cx="1571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zh-CN" altLang="en-US" sz="3600" b="1">
                <a:solidFill>
                  <a:srgbClr val="CC6600"/>
                </a:solidFill>
                <a:latin typeface="Times New Roman" pitchFamily="18" charset="0"/>
                <a:ea typeface="华文行楷"/>
                <a:cs typeface="华文行楷"/>
              </a:rPr>
              <a:t>组词语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1143000" y="3000375"/>
            <a:ext cx="114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zh-CN" altLang="en-US" sz="2800" b="1">
                <a:solidFill>
                  <a:schemeClr val="accent2"/>
                </a:solidFill>
                <a:latin typeface="Times New Roman" pitchFamily="18" charset="0"/>
                <a:ea typeface="楷体_GB2312" pitchFamily="49" charset="-122"/>
              </a:rPr>
              <a:t>苇秆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143000" y="3624263"/>
            <a:ext cx="1143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zh-CN" altLang="en-US" sz="2800" b="1">
                <a:solidFill>
                  <a:schemeClr val="accent2"/>
                </a:solidFill>
                <a:latin typeface="Times New Roman" pitchFamily="18" charset="0"/>
                <a:ea typeface="楷体_GB2312" pitchFamily="49" charset="-122"/>
              </a:rPr>
              <a:t>肝脏</a:t>
            </a: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3276600" y="3000375"/>
            <a:ext cx="114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zh-CN" altLang="en-US" sz="2800" b="1">
                <a:solidFill>
                  <a:schemeClr val="accent2"/>
                </a:solidFill>
                <a:latin typeface="Times New Roman" pitchFamily="18" charset="0"/>
                <a:ea typeface="楷体_GB2312" pitchFamily="49" charset="-122"/>
              </a:rPr>
              <a:t>复习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3276600" y="3609975"/>
            <a:ext cx="114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zh-CN" altLang="en-US" sz="2800" b="1">
                <a:solidFill>
                  <a:schemeClr val="accent2"/>
                </a:solidFill>
                <a:latin typeface="Times New Roman" pitchFamily="18" charset="0"/>
                <a:ea typeface="楷体_GB2312" pitchFamily="49" charset="-122"/>
              </a:rPr>
              <a:t>腹部 </a:t>
            </a:r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5486400" y="3000375"/>
            <a:ext cx="114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zh-CN" altLang="en-US" sz="2800" b="1">
                <a:solidFill>
                  <a:schemeClr val="accent2"/>
                </a:solidFill>
                <a:latin typeface="Times New Roman" pitchFamily="18" charset="0"/>
                <a:ea typeface="楷体_GB2312" pitchFamily="49" charset="-122"/>
              </a:rPr>
              <a:t>衬衫</a:t>
            </a:r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auto">
          <a:xfrm>
            <a:off x="5486400" y="3624263"/>
            <a:ext cx="1143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zh-CN" altLang="en-US" sz="2800" b="1">
                <a:solidFill>
                  <a:schemeClr val="accent2"/>
                </a:solidFill>
                <a:latin typeface="Times New Roman" pitchFamily="18" charset="0"/>
                <a:ea typeface="楷体_GB2312" pitchFamily="49" charset="-122"/>
              </a:rPr>
              <a:t>山村</a:t>
            </a:r>
          </a:p>
        </p:txBody>
      </p:sp>
      <p:sp>
        <p:nvSpPr>
          <p:cNvPr id="21" name="Text Box 17"/>
          <p:cNvSpPr txBox="1">
            <a:spLocks noChangeArrowheads="1"/>
          </p:cNvSpPr>
          <p:nvPr/>
        </p:nvSpPr>
        <p:spPr bwMode="auto">
          <a:xfrm>
            <a:off x="7620000" y="3000375"/>
            <a:ext cx="114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zh-CN" altLang="en-US" sz="2800" b="1">
                <a:solidFill>
                  <a:schemeClr val="accent2"/>
                </a:solidFill>
                <a:latin typeface="Times New Roman" pitchFamily="18" charset="0"/>
                <a:ea typeface="楷体_GB2312" pitchFamily="49" charset="-122"/>
              </a:rPr>
              <a:t>透明</a:t>
            </a:r>
          </a:p>
        </p:txBody>
      </p:sp>
      <p:sp>
        <p:nvSpPr>
          <p:cNvPr id="22" name="Text Box 18"/>
          <p:cNvSpPr txBox="1">
            <a:spLocks noChangeArrowheads="1"/>
          </p:cNvSpPr>
          <p:nvPr/>
        </p:nvSpPr>
        <p:spPr bwMode="auto">
          <a:xfrm>
            <a:off x="7620000" y="3624263"/>
            <a:ext cx="1143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zh-CN" altLang="en-US" sz="2800" b="1">
                <a:solidFill>
                  <a:schemeClr val="accent2"/>
                </a:solidFill>
                <a:latin typeface="Times New Roman" pitchFamily="18" charset="0"/>
                <a:ea typeface="楷体_GB2312" pitchFamily="49" charset="-122"/>
              </a:rPr>
              <a:t>绣花</a:t>
            </a:r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1214438" y="4505325"/>
            <a:ext cx="114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zh-CN" altLang="en-US" sz="2800" b="1">
                <a:solidFill>
                  <a:schemeClr val="accent2"/>
                </a:solidFill>
                <a:latin typeface="Times New Roman" pitchFamily="18" charset="0"/>
                <a:ea typeface="楷体_GB2312" pitchFamily="49" charset="-122"/>
              </a:rPr>
              <a:t>广泛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1143000" y="5124450"/>
            <a:ext cx="114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zh-CN" altLang="en-US" sz="2800" b="1">
                <a:solidFill>
                  <a:schemeClr val="accent2"/>
                </a:solidFill>
                <a:latin typeface="Times New Roman" pitchFamily="18" charset="0"/>
                <a:ea typeface="楷体_GB2312" pitchFamily="49" charset="-122"/>
              </a:rPr>
              <a:t>眨眼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3276600" y="4500563"/>
            <a:ext cx="1143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zh-CN" altLang="en-US" sz="2800" b="1">
                <a:solidFill>
                  <a:schemeClr val="accent2"/>
                </a:solidFill>
                <a:latin typeface="Times New Roman" pitchFamily="18" charset="0"/>
                <a:ea typeface="楷体_GB2312" pitchFamily="49" charset="-122"/>
              </a:rPr>
              <a:t>气泡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3276600" y="5110163"/>
            <a:ext cx="1143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zh-CN" altLang="en-US" sz="2800" b="1">
                <a:solidFill>
                  <a:schemeClr val="accent2"/>
                </a:solidFill>
                <a:latin typeface="Times New Roman" pitchFamily="18" charset="0"/>
                <a:ea typeface="楷体_GB2312" pitchFamily="49" charset="-122"/>
              </a:rPr>
              <a:t>拥抱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5410200" y="4500563"/>
            <a:ext cx="1143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zh-CN" altLang="en-US" sz="2800" b="1">
                <a:solidFill>
                  <a:schemeClr val="accent2"/>
                </a:solidFill>
                <a:latin typeface="Times New Roman" pitchFamily="18" charset="0"/>
                <a:ea typeface="楷体_GB2312" pitchFamily="49" charset="-122"/>
              </a:rPr>
              <a:t>陡峭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5410200" y="5124450"/>
            <a:ext cx="114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zh-CN" altLang="en-US" sz="2800" b="1">
                <a:solidFill>
                  <a:schemeClr val="accent2"/>
                </a:solidFill>
                <a:latin typeface="Times New Roman" pitchFamily="18" charset="0"/>
                <a:ea typeface="楷体_GB2312" pitchFamily="49" charset="-122"/>
              </a:rPr>
              <a:t>徒弟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7543800" y="4500563"/>
            <a:ext cx="1143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zh-CN" altLang="en-US" sz="2800" b="1">
                <a:solidFill>
                  <a:schemeClr val="accent2"/>
                </a:solidFill>
                <a:latin typeface="Times New Roman" pitchFamily="18" charset="0"/>
                <a:ea typeface="楷体_GB2312" pitchFamily="49" charset="-122"/>
              </a:rPr>
              <a:t>墙壁</a:t>
            </a:r>
          </a:p>
        </p:txBody>
      </p:sp>
      <p:sp>
        <p:nvSpPr>
          <p:cNvPr id="31" name="Text Box 27"/>
          <p:cNvSpPr txBox="1">
            <a:spLocks noChangeArrowheads="1"/>
          </p:cNvSpPr>
          <p:nvPr/>
        </p:nvSpPr>
        <p:spPr bwMode="auto">
          <a:xfrm>
            <a:off x="7543800" y="5110163"/>
            <a:ext cx="1143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zh-CN" altLang="en-US" sz="2800" b="1">
                <a:solidFill>
                  <a:schemeClr val="accent2"/>
                </a:solidFill>
                <a:latin typeface="Times New Roman" pitchFamily="18" charset="0"/>
                <a:ea typeface="楷体_GB2312" pitchFamily="49" charset="-122"/>
              </a:rPr>
              <a:t>手臂</a:t>
            </a:r>
          </a:p>
        </p:txBody>
      </p:sp>
      <p:sp>
        <p:nvSpPr>
          <p:cNvPr id="43030" name="TextBox 5"/>
          <p:cNvSpPr txBox="1">
            <a:spLocks noChangeArrowheads="1"/>
          </p:cNvSpPr>
          <p:nvPr/>
        </p:nvSpPr>
        <p:spPr bwMode="auto">
          <a:xfrm>
            <a:off x="642938" y="1857375"/>
            <a:ext cx="6429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85800" indent="-685800" algn="ctr">
              <a:buClr>
                <a:srgbClr val="FF0000"/>
              </a:buClr>
              <a:buSzPct val="105000"/>
              <a:buFont typeface="Wingdings" pitchFamily="2" charset="2"/>
              <a:buChar char="l"/>
            </a:pPr>
            <a:r>
              <a:rPr lang="zh-CN" altLang="en-US" sz="3600" b="1">
                <a:latin typeface="黑体" pitchFamily="2" charset="-122"/>
                <a:ea typeface="黑体" pitchFamily="2" charset="-12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6" grpId="0"/>
      <p:bldP spid="18" grpId="0"/>
      <p:bldP spid="19" grpId="0"/>
      <p:bldP spid="21" grpId="0"/>
      <p:bldP spid="22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609600" y="2760663"/>
            <a:ext cx="7772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 typeface="Arial" charset="0"/>
              <a:buNone/>
            </a:pPr>
            <a:r>
              <a:rPr lang="zh-CN" altLang="en-US" sz="3200" b="1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灵活 </a:t>
            </a:r>
            <a:r>
              <a:rPr lang="en-US" altLang="zh-CN" sz="3200" b="1">
                <a:solidFill>
                  <a:schemeClr val="accent2"/>
                </a:solidFill>
                <a:latin typeface="Times New Roman" pitchFamily="18" charset="0"/>
                <a:ea typeface="楷体_GB2312" pitchFamily="49" charset="-122"/>
              </a:rPr>
              <a:t>—</a:t>
            </a:r>
            <a:r>
              <a:rPr lang="zh-CN" altLang="en-US" sz="3200" b="1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（    ）     锐利 </a:t>
            </a:r>
            <a:r>
              <a:rPr lang="en-US" altLang="zh-CN" sz="3200" b="1">
                <a:solidFill>
                  <a:schemeClr val="accent2"/>
                </a:solidFill>
                <a:latin typeface="Times New Roman" pitchFamily="18" charset="0"/>
                <a:ea typeface="楷体_GB2312" pitchFamily="49" charset="-122"/>
              </a:rPr>
              <a:t>—</a:t>
            </a:r>
            <a:r>
              <a:rPr lang="zh-CN" altLang="en-US" sz="3200" b="1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（    ）</a:t>
            </a:r>
          </a:p>
          <a:p>
            <a:pPr algn="just">
              <a:spcBef>
                <a:spcPct val="50000"/>
              </a:spcBef>
              <a:buFont typeface="Arial" charset="0"/>
              <a:buNone/>
            </a:pPr>
            <a:r>
              <a:rPr lang="zh-CN" altLang="en-US" sz="3200" b="1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清脆 </a:t>
            </a:r>
            <a:r>
              <a:rPr lang="en-US" altLang="zh-CN" sz="3200" b="1">
                <a:solidFill>
                  <a:schemeClr val="accent2"/>
                </a:solidFill>
                <a:latin typeface="Times New Roman" pitchFamily="18" charset="0"/>
                <a:ea typeface="楷体_GB2312" pitchFamily="49" charset="-122"/>
              </a:rPr>
              <a:t>—</a:t>
            </a:r>
            <a:r>
              <a:rPr lang="zh-CN" altLang="en-US" sz="3200" b="1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（    ）     饲养 </a:t>
            </a:r>
            <a:r>
              <a:rPr lang="en-US" altLang="zh-CN" sz="3200" b="1">
                <a:solidFill>
                  <a:schemeClr val="accent2"/>
                </a:solidFill>
                <a:latin typeface="Times New Roman" pitchFamily="18" charset="0"/>
                <a:ea typeface="楷体_GB2312" pitchFamily="49" charset="-122"/>
              </a:rPr>
              <a:t>—</a:t>
            </a:r>
            <a:r>
              <a:rPr lang="zh-CN" altLang="en-US" sz="3200" b="1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（    ）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2438400" y="2714625"/>
            <a:ext cx="1219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zh-CN" altLang="en-US" sz="3200" b="1">
                <a:solidFill>
                  <a:srgbClr val="CC3300"/>
                </a:solidFill>
                <a:latin typeface="楷体_GB2312" pitchFamily="49" charset="-122"/>
                <a:ea typeface="楷体_GB2312" pitchFamily="49" charset="-122"/>
              </a:rPr>
              <a:t>敏捷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2438400" y="3446463"/>
            <a:ext cx="1295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zh-CN" altLang="en-US" sz="3200" b="1">
                <a:solidFill>
                  <a:srgbClr val="CC3300"/>
                </a:solidFill>
                <a:latin typeface="楷体_GB2312" pitchFamily="49" charset="-122"/>
                <a:ea typeface="楷体_GB2312" pitchFamily="49" charset="-122"/>
              </a:rPr>
              <a:t>悦耳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6553200" y="2714625"/>
            <a:ext cx="1066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zh-CN" altLang="en-US" sz="3200" b="1">
                <a:solidFill>
                  <a:srgbClr val="CC3300"/>
                </a:solidFill>
                <a:latin typeface="楷体_GB2312" pitchFamily="49" charset="-122"/>
                <a:ea typeface="楷体_GB2312" pitchFamily="49" charset="-122"/>
              </a:rPr>
              <a:t>锋利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6553200" y="3476625"/>
            <a:ext cx="1447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zh-CN" altLang="en-US" sz="3200" b="1">
                <a:solidFill>
                  <a:srgbClr val="CC3300"/>
                </a:solidFill>
                <a:latin typeface="楷体_GB2312" pitchFamily="49" charset="-122"/>
                <a:ea typeface="楷体_GB2312" pitchFamily="49" charset="-122"/>
              </a:rPr>
              <a:t>喂养</a:t>
            </a: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609600" y="4832350"/>
            <a:ext cx="7772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 typeface="Arial" charset="0"/>
              <a:buNone/>
            </a:pPr>
            <a:r>
              <a:rPr lang="zh-CN" altLang="en-US" sz="3200" b="1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摇晃 </a:t>
            </a:r>
            <a:r>
              <a:rPr lang="en-US" altLang="zh-CN" sz="3200" b="1">
                <a:solidFill>
                  <a:schemeClr val="accent2"/>
                </a:solidFill>
                <a:latin typeface="Times New Roman" pitchFamily="18" charset="0"/>
                <a:ea typeface="楷体_GB2312" pitchFamily="49" charset="-122"/>
              </a:rPr>
              <a:t>—</a:t>
            </a:r>
            <a:r>
              <a:rPr lang="zh-CN" altLang="en-US" sz="3200" b="1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（    ）     陡峭 </a:t>
            </a:r>
            <a:r>
              <a:rPr lang="en-US" altLang="zh-CN" sz="3200" b="1">
                <a:solidFill>
                  <a:schemeClr val="accent2"/>
                </a:solidFill>
                <a:latin typeface="Times New Roman" pitchFamily="18" charset="0"/>
                <a:ea typeface="楷体_GB2312" pitchFamily="49" charset="-122"/>
              </a:rPr>
              <a:t>—</a:t>
            </a:r>
            <a:r>
              <a:rPr lang="zh-CN" altLang="en-US" sz="3200" b="1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（    ）</a:t>
            </a:r>
          </a:p>
          <a:p>
            <a:pPr algn="just">
              <a:spcBef>
                <a:spcPct val="50000"/>
              </a:spcBef>
              <a:buFont typeface="Arial" charset="0"/>
              <a:buNone/>
            </a:pPr>
            <a:r>
              <a:rPr lang="zh-CN" altLang="en-US" sz="3200" b="1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灵活 </a:t>
            </a:r>
            <a:r>
              <a:rPr lang="en-US" altLang="zh-CN" sz="3200" b="1">
                <a:solidFill>
                  <a:schemeClr val="accent2"/>
                </a:solidFill>
                <a:latin typeface="Times New Roman" pitchFamily="18" charset="0"/>
                <a:ea typeface="楷体_GB2312" pitchFamily="49" charset="-122"/>
              </a:rPr>
              <a:t>—</a:t>
            </a:r>
            <a:r>
              <a:rPr lang="zh-CN" altLang="en-US" sz="3200" b="1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（    ）</a:t>
            </a: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2438400" y="4832350"/>
            <a:ext cx="1600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zh-CN" altLang="en-US" sz="3200" b="1">
                <a:solidFill>
                  <a:srgbClr val="CC3300"/>
                </a:solidFill>
                <a:latin typeface="楷体_GB2312" pitchFamily="49" charset="-122"/>
                <a:ea typeface="楷体_GB2312" pitchFamily="49" charset="-122"/>
              </a:rPr>
              <a:t>平稳</a:t>
            </a: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2362200" y="5518150"/>
            <a:ext cx="114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zh-CN" altLang="en-US" sz="3200" b="1">
                <a:solidFill>
                  <a:srgbClr val="CC3300"/>
                </a:solidFill>
                <a:latin typeface="楷体_GB2312" pitchFamily="49" charset="-122"/>
                <a:ea typeface="楷体_GB2312" pitchFamily="49" charset="-122"/>
              </a:rPr>
              <a:t>呆板</a:t>
            </a: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6553200" y="4786313"/>
            <a:ext cx="1219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zh-CN" altLang="en-US" sz="3200" b="1">
                <a:solidFill>
                  <a:srgbClr val="CC3300"/>
                </a:solidFill>
                <a:latin typeface="楷体_GB2312" pitchFamily="49" charset="-122"/>
                <a:ea typeface="楷体_GB2312" pitchFamily="49" charset="-122"/>
              </a:rPr>
              <a:t>平坦</a:t>
            </a:r>
          </a:p>
        </p:txBody>
      </p:sp>
      <p:sp>
        <p:nvSpPr>
          <p:cNvPr id="18" name="同侧圆角矩形 17"/>
          <p:cNvSpPr/>
          <p:nvPr/>
        </p:nvSpPr>
        <p:spPr>
          <a:xfrm>
            <a:off x="468313" y="1268413"/>
            <a:ext cx="2000250" cy="517525"/>
          </a:xfrm>
          <a:prstGeom prst="round2Same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buFont typeface="Arial" pitchFamily="34" charset="0"/>
              <a:buNone/>
              <a:defRPr/>
            </a:pPr>
            <a:r>
              <a:rPr lang="zh-CN" altLang="en-US" sz="3000" b="1">
                <a:solidFill>
                  <a:srgbClr val="000000"/>
                </a:solidFill>
                <a:latin typeface="华文新魏" pitchFamily="2" charset="-122"/>
                <a:ea typeface="华文新魏" pitchFamily="2" charset="-122"/>
              </a:rPr>
              <a:t>随堂练习</a:t>
            </a:r>
          </a:p>
        </p:txBody>
      </p:sp>
      <p:cxnSp>
        <p:nvCxnSpPr>
          <p:cNvPr id="19" name="直线连接符 21"/>
          <p:cNvCxnSpPr/>
          <p:nvPr/>
        </p:nvCxnSpPr>
        <p:spPr>
          <a:xfrm flipV="1">
            <a:off x="468313" y="1844675"/>
            <a:ext cx="2071687" cy="6350"/>
          </a:xfrm>
          <a:prstGeom prst="line">
            <a:avLst/>
          </a:prstGeom>
          <a:ln w="38100" cmpd="sng"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1116013" y="1916113"/>
            <a:ext cx="1571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zh-CN" altLang="en-US" sz="3600" b="1">
                <a:solidFill>
                  <a:srgbClr val="CC6600"/>
                </a:solidFill>
                <a:latin typeface="Times New Roman" pitchFamily="18" charset="0"/>
                <a:ea typeface="华文行楷"/>
                <a:cs typeface="华文行楷"/>
              </a:rPr>
              <a:t>近义词</a:t>
            </a:r>
          </a:p>
        </p:txBody>
      </p:sp>
      <p:sp>
        <p:nvSpPr>
          <p:cNvPr id="22" name="TextBox 5"/>
          <p:cNvSpPr txBox="1">
            <a:spLocks noChangeArrowheads="1"/>
          </p:cNvSpPr>
          <p:nvPr/>
        </p:nvSpPr>
        <p:spPr bwMode="auto">
          <a:xfrm>
            <a:off x="642938" y="1857375"/>
            <a:ext cx="6429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85800" indent="-685800" algn="ctr">
              <a:buClr>
                <a:srgbClr val="FF0000"/>
              </a:buClr>
              <a:buSzPct val="105000"/>
              <a:buFont typeface="Wingdings" pitchFamily="2" charset="2"/>
              <a:buChar char="l"/>
            </a:pPr>
            <a:r>
              <a:rPr lang="zh-CN" altLang="en-US" sz="3600" b="1">
                <a:latin typeface="黑体" pitchFamily="2" charset="-122"/>
                <a:ea typeface="黑体" pitchFamily="2" charset="-122"/>
              </a:rPr>
              <a:t> </a:t>
            </a: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1116013" y="4149725"/>
            <a:ext cx="1571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zh-CN" altLang="en-US" sz="3600" b="1">
                <a:solidFill>
                  <a:srgbClr val="CC6600"/>
                </a:solidFill>
                <a:latin typeface="Times New Roman" pitchFamily="18" charset="0"/>
                <a:ea typeface="华文行楷"/>
                <a:cs typeface="华文行楷"/>
              </a:rPr>
              <a:t>反义词</a:t>
            </a:r>
          </a:p>
        </p:txBody>
      </p:sp>
      <p:sp>
        <p:nvSpPr>
          <p:cNvPr id="24" name="TextBox 5"/>
          <p:cNvSpPr txBox="1">
            <a:spLocks noChangeArrowheads="1"/>
          </p:cNvSpPr>
          <p:nvPr/>
        </p:nvSpPr>
        <p:spPr bwMode="auto">
          <a:xfrm>
            <a:off x="642938" y="4071938"/>
            <a:ext cx="6429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85800" indent="-685800" algn="ctr">
              <a:buClr>
                <a:srgbClr val="FF0000"/>
              </a:buClr>
              <a:buSzPct val="105000"/>
              <a:buFont typeface="Wingdings" pitchFamily="2" charset="2"/>
              <a:buChar char="l"/>
            </a:pPr>
            <a:r>
              <a:rPr lang="zh-CN" altLang="en-US" sz="3600" b="1">
                <a:latin typeface="黑体" pitchFamily="2" charset="-122"/>
                <a:ea typeface="黑体" pitchFamily="2" charset="-12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/>
      <p:bldP spid="13" grpId="0"/>
      <p:bldP spid="14" grpId="0"/>
      <p:bldP spid="15" grpId="0"/>
      <p:bldP spid="16" grpId="0"/>
      <p:bldP spid="21" grpId="0"/>
      <p:bldP spid="22" grpId="0"/>
      <p:bldP spid="23" grpId="0"/>
      <p:bldP spid="2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WordArt 29"/>
          <p:cNvSpPr>
            <a:spLocks noChangeArrowheads="1" noChangeShapeType="1" noTextEdit="1"/>
          </p:cNvSpPr>
          <p:nvPr/>
        </p:nvSpPr>
        <p:spPr bwMode="auto">
          <a:xfrm>
            <a:off x="2857500" y="1928813"/>
            <a:ext cx="4032250" cy="19764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9600" b="1" kern="10">
                <a:ln w="19050">
                  <a:solidFill>
                    <a:srgbClr val="FFFF66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sy="50000" rotWithShape="0">
                    <a:srgbClr val="808080"/>
                  </a:outerShdw>
                </a:effectLst>
                <a:latin typeface="隶书"/>
              </a:rPr>
              <a:t>再见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同侧圆角矩形 1"/>
          <p:cNvSpPr/>
          <p:nvPr/>
        </p:nvSpPr>
        <p:spPr>
          <a:xfrm>
            <a:off x="468313" y="1268413"/>
            <a:ext cx="2000250" cy="517525"/>
          </a:xfrm>
          <a:prstGeom prst="round2Same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buFont typeface="Arial" pitchFamily="34" charset="0"/>
              <a:buNone/>
              <a:defRPr/>
            </a:pPr>
            <a:r>
              <a:rPr lang="zh-CN" altLang="en-US" sz="3000" b="1">
                <a:solidFill>
                  <a:srgbClr val="000000"/>
                </a:solidFill>
                <a:latin typeface="华文新魏" pitchFamily="2" charset="-122"/>
                <a:ea typeface="华文新魏" pitchFamily="2" charset="-122"/>
              </a:rPr>
              <a:t>预习检查</a:t>
            </a:r>
          </a:p>
        </p:txBody>
      </p:sp>
      <p:cxnSp>
        <p:nvCxnSpPr>
          <p:cNvPr id="3" name="直线连接符 21"/>
          <p:cNvCxnSpPr/>
          <p:nvPr/>
        </p:nvCxnSpPr>
        <p:spPr>
          <a:xfrm flipV="1">
            <a:off x="468313" y="1924050"/>
            <a:ext cx="2071687" cy="6350"/>
          </a:xfrm>
          <a:prstGeom prst="line">
            <a:avLst/>
          </a:prstGeom>
          <a:ln w="38100" cmpd="sng"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428625" y="2071688"/>
            <a:ext cx="27860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85800" indent="-685800" algn="ctr">
              <a:buClr>
                <a:srgbClr val="FF0000"/>
              </a:buClr>
              <a:buSzPct val="105000"/>
              <a:buFont typeface="Wingdings" pitchFamily="2" charset="2"/>
              <a:buChar char="l"/>
            </a:pPr>
            <a:r>
              <a:rPr lang="zh-CN" altLang="en-US" sz="3600" b="1">
                <a:latin typeface="黑体" pitchFamily="2" charset="-122"/>
                <a:ea typeface="黑体" pitchFamily="2" charset="-122"/>
              </a:rPr>
              <a:t>我会认 </a:t>
            </a:r>
          </a:p>
        </p:txBody>
      </p:sp>
      <p:grpSp>
        <p:nvGrpSpPr>
          <p:cNvPr id="6" name="Group 27"/>
          <p:cNvGrpSpPr>
            <a:grpSpLocks/>
          </p:cNvGrpSpPr>
          <p:nvPr/>
        </p:nvGrpSpPr>
        <p:grpSpPr bwMode="auto">
          <a:xfrm>
            <a:off x="631825" y="3462338"/>
            <a:ext cx="1203325" cy="1166812"/>
            <a:chOff x="398" y="1207"/>
            <a:chExt cx="758" cy="735"/>
          </a:xfrm>
        </p:grpSpPr>
        <p:pic>
          <p:nvPicPr>
            <p:cNvPr id="17449" name="Picture 9" descr="花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98" y="1207"/>
              <a:ext cx="758" cy="7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450" name="Rectangle 14"/>
            <p:cNvSpPr>
              <a:spLocks noChangeArrowheads="1"/>
            </p:cNvSpPr>
            <p:nvPr/>
          </p:nvSpPr>
          <p:spPr bwMode="auto">
            <a:xfrm>
              <a:off x="567" y="1389"/>
              <a:ext cx="48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Font typeface="Arial" charset="0"/>
                <a:buNone/>
              </a:pPr>
              <a:r>
                <a:rPr lang="zh-CN" altLang="en-US" sz="3600" b="1">
                  <a:solidFill>
                    <a:srgbClr val="000000"/>
                  </a:solidFill>
                  <a:latin typeface="Times New Roman" pitchFamily="18" charset="0"/>
                  <a:ea typeface="楷体_GB2312" pitchFamily="49" charset="-122"/>
                </a:rPr>
                <a:t>秆</a:t>
              </a:r>
            </a:p>
          </p:txBody>
        </p:sp>
      </p:grpSp>
      <p:grpSp>
        <p:nvGrpSpPr>
          <p:cNvPr id="10" name="Group 28"/>
          <p:cNvGrpSpPr>
            <a:grpSpLocks/>
          </p:cNvGrpSpPr>
          <p:nvPr/>
        </p:nvGrpSpPr>
        <p:grpSpPr bwMode="auto">
          <a:xfrm>
            <a:off x="2270125" y="3462338"/>
            <a:ext cx="1203325" cy="1166812"/>
            <a:chOff x="1430" y="1207"/>
            <a:chExt cx="758" cy="735"/>
          </a:xfrm>
        </p:grpSpPr>
        <p:pic>
          <p:nvPicPr>
            <p:cNvPr id="17447" name="Picture 10" descr="花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30" y="1207"/>
              <a:ext cx="758" cy="7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448" name="Rectangle 15"/>
            <p:cNvSpPr>
              <a:spLocks noChangeArrowheads="1"/>
            </p:cNvSpPr>
            <p:nvPr/>
          </p:nvSpPr>
          <p:spPr bwMode="auto">
            <a:xfrm>
              <a:off x="1598" y="1389"/>
              <a:ext cx="48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Font typeface="Arial" charset="0"/>
                <a:buNone/>
              </a:pPr>
              <a:r>
                <a:rPr lang="zh-CN" altLang="en-US" sz="3600" b="1">
                  <a:solidFill>
                    <a:srgbClr val="000000"/>
                  </a:solidFill>
                  <a:latin typeface="Times New Roman" pitchFamily="18" charset="0"/>
                  <a:ea typeface="楷体_GB2312" pitchFamily="49" charset="-122"/>
                </a:rPr>
                <a:t>绣</a:t>
              </a:r>
            </a:p>
          </p:txBody>
        </p:sp>
      </p:grpSp>
      <p:grpSp>
        <p:nvGrpSpPr>
          <p:cNvPr id="13" name="Group 29"/>
          <p:cNvGrpSpPr>
            <a:grpSpLocks/>
          </p:cNvGrpSpPr>
          <p:nvPr/>
        </p:nvGrpSpPr>
        <p:grpSpPr bwMode="auto">
          <a:xfrm>
            <a:off x="3908425" y="3462338"/>
            <a:ext cx="1203325" cy="1166812"/>
            <a:chOff x="2462" y="1207"/>
            <a:chExt cx="758" cy="735"/>
          </a:xfrm>
        </p:grpSpPr>
        <p:pic>
          <p:nvPicPr>
            <p:cNvPr id="17445" name="Picture 11" descr="花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462" y="1207"/>
              <a:ext cx="758" cy="7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446" name="Rectangle 16"/>
            <p:cNvSpPr>
              <a:spLocks noChangeArrowheads="1"/>
            </p:cNvSpPr>
            <p:nvPr/>
          </p:nvSpPr>
          <p:spPr bwMode="auto">
            <a:xfrm>
              <a:off x="2630" y="1389"/>
              <a:ext cx="48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Font typeface="Arial" charset="0"/>
                <a:buNone/>
              </a:pPr>
              <a:r>
                <a:rPr lang="zh-CN" altLang="en-US" sz="3600" b="1">
                  <a:solidFill>
                    <a:srgbClr val="000000"/>
                  </a:solidFill>
                  <a:latin typeface="Times New Roman" pitchFamily="18" charset="0"/>
                  <a:ea typeface="楷体_GB2312" pitchFamily="49" charset="-122"/>
                </a:rPr>
                <a:t>赤</a:t>
              </a:r>
            </a:p>
          </p:txBody>
        </p:sp>
      </p:grpSp>
      <p:grpSp>
        <p:nvGrpSpPr>
          <p:cNvPr id="16" name="Group 30"/>
          <p:cNvGrpSpPr>
            <a:grpSpLocks/>
          </p:cNvGrpSpPr>
          <p:nvPr/>
        </p:nvGrpSpPr>
        <p:grpSpPr bwMode="auto">
          <a:xfrm>
            <a:off x="5546725" y="3462338"/>
            <a:ext cx="1203325" cy="1166812"/>
            <a:chOff x="3494" y="1207"/>
            <a:chExt cx="758" cy="735"/>
          </a:xfrm>
        </p:grpSpPr>
        <p:pic>
          <p:nvPicPr>
            <p:cNvPr id="17443" name="Picture 12" descr="花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494" y="1207"/>
              <a:ext cx="758" cy="7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444" name="Rectangle 17"/>
            <p:cNvSpPr>
              <a:spLocks noChangeArrowheads="1"/>
            </p:cNvSpPr>
            <p:nvPr/>
          </p:nvSpPr>
          <p:spPr bwMode="auto">
            <a:xfrm>
              <a:off x="3661" y="1389"/>
              <a:ext cx="48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Font typeface="Arial" charset="0"/>
                <a:buNone/>
              </a:pPr>
              <a:r>
                <a:rPr lang="zh-CN" altLang="en-US" sz="3600" b="1">
                  <a:solidFill>
                    <a:srgbClr val="000000"/>
                  </a:solidFill>
                  <a:latin typeface="Times New Roman" pitchFamily="18" charset="0"/>
                  <a:ea typeface="楷体_GB2312" pitchFamily="49" charset="-122"/>
                </a:rPr>
                <a:t>翁</a:t>
              </a:r>
            </a:p>
          </p:txBody>
        </p:sp>
      </p:grpSp>
      <p:grpSp>
        <p:nvGrpSpPr>
          <p:cNvPr id="19" name="Group 31"/>
          <p:cNvGrpSpPr>
            <a:grpSpLocks/>
          </p:cNvGrpSpPr>
          <p:nvPr/>
        </p:nvGrpSpPr>
        <p:grpSpPr bwMode="auto">
          <a:xfrm>
            <a:off x="7185025" y="3462338"/>
            <a:ext cx="1203325" cy="1166812"/>
            <a:chOff x="4526" y="1207"/>
            <a:chExt cx="758" cy="735"/>
          </a:xfrm>
        </p:grpSpPr>
        <p:pic>
          <p:nvPicPr>
            <p:cNvPr id="17441" name="Picture 13" descr="花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526" y="1207"/>
              <a:ext cx="758" cy="7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442" name="Rectangle 18"/>
            <p:cNvSpPr>
              <a:spLocks noChangeArrowheads="1"/>
            </p:cNvSpPr>
            <p:nvPr/>
          </p:nvSpPr>
          <p:spPr bwMode="auto">
            <a:xfrm>
              <a:off x="4693" y="1389"/>
              <a:ext cx="483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Font typeface="Arial" charset="0"/>
                <a:buNone/>
              </a:pPr>
              <a:r>
                <a:rPr lang="zh-CN" altLang="en-US" sz="3600" b="1">
                  <a:solidFill>
                    <a:srgbClr val="000000"/>
                  </a:solidFill>
                  <a:latin typeface="Times New Roman" pitchFamily="18" charset="0"/>
                  <a:ea typeface="楷体_GB2312" pitchFamily="49" charset="-122"/>
                </a:rPr>
                <a:t>泛</a:t>
              </a:r>
            </a:p>
          </p:txBody>
        </p:sp>
      </p:grpSp>
      <p:grpSp>
        <p:nvGrpSpPr>
          <p:cNvPr id="22" name="Group 32"/>
          <p:cNvGrpSpPr>
            <a:grpSpLocks/>
          </p:cNvGrpSpPr>
          <p:nvPr/>
        </p:nvGrpSpPr>
        <p:grpSpPr bwMode="auto">
          <a:xfrm>
            <a:off x="631825" y="5119688"/>
            <a:ext cx="1203325" cy="1166812"/>
            <a:chOff x="398" y="2251"/>
            <a:chExt cx="758" cy="735"/>
          </a:xfrm>
        </p:grpSpPr>
        <p:pic>
          <p:nvPicPr>
            <p:cNvPr id="17439" name="Picture 23" descr="花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98" y="2251"/>
              <a:ext cx="758" cy="7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440" name="Rectangle 19"/>
            <p:cNvSpPr>
              <a:spLocks noChangeArrowheads="1"/>
            </p:cNvSpPr>
            <p:nvPr/>
          </p:nvSpPr>
          <p:spPr bwMode="auto">
            <a:xfrm>
              <a:off x="567" y="2423"/>
              <a:ext cx="483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Font typeface="Arial" charset="0"/>
                <a:buNone/>
              </a:pPr>
              <a:r>
                <a:rPr lang="zh-CN" altLang="en-US" sz="3600" b="1">
                  <a:solidFill>
                    <a:srgbClr val="000000"/>
                  </a:solidFill>
                  <a:latin typeface="Times New Roman" pitchFamily="18" charset="0"/>
                  <a:ea typeface="楷体_GB2312" pitchFamily="49" charset="-122"/>
                </a:rPr>
                <a:t>衬</a:t>
              </a:r>
            </a:p>
          </p:txBody>
        </p:sp>
      </p:grpSp>
      <p:grpSp>
        <p:nvGrpSpPr>
          <p:cNvPr id="25" name="Group 33"/>
          <p:cNvGrpSpPr>
            <a:grpSpLocks/>
          </p:cNvGrpSpPr>
          <p:nvPr/>
        </p:nvGrpSpPr>
        <p:grpSpPr bwMode="auto">
          <a:xfrm>
            <a:off x="2270125" y="5119688"/>
            <a:ext cx="1203325" cy="1166812"/>
            <a:chOff x="1430" y="2251"/>
            <a:chExt cx="758" cy="735"/>
          </a:xfrm>
        </p:grpSpPr>
        <p:pic>
          <p:nvPicPr>
            <p:cNvPr id="17437" name="Picture 24" descr="花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30" y="2251"/>
              <a:ext cx="758" cy="7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438" name="Rectangle 20"/>
            <p:cNvSpPr>
              <a:spLocks noChangeArrowheads="1"/>
            </p:cNvSpPr>
            <p:nvPr/>
          </p:nvSpPr>
          <p:spPr bwMode="auto">
            <a:xfrm>
              <a:off x="1598" y="2423"/>
              <a:ext cx="48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Font typeface="Arial" charset="0"/>
                <a:buNone/>
              </a:pPr>
              <a:r>
                <a:rPr lang="zh-CN" altLang="en-US" sz="3600" b="1">
                  <a:solidFill>
                    <a:srgbClr val="000000"/>
                  </a:solidFill>
                  <a:latin typeface="Times New Roman" pitchFamily="18" charset="0"/>
                  <a:ea typeface="楷体_GB2312" pitchFamily="49" charset="-122"/>
                </a:rPr>
                <a:t>衫</a:t>
              </a:r>
            </a:p>
          </p:txBody>
        </p:sp>
      </p:grpSp>
      <p:grpSp>
        <p:nvGrpSpPr>
          <p:cNvPr id="28" name="Group 34"/>
          <p:cNvGrpSpPr>
            <a:grpSpLocks/>
          </p:cNvGrpSpPr>
          <p:nvPr/>
        </p:nvGrpSpPr>
        <p:grpSpPr bwMode="auto">
          <a:xfrm>
            <a:off x="3908425" y="5119688"/>
            <a:ext cx="1203325" cy="1166812"/>
            <a:chOff x="2462" y="2251"/>
            <a:chExt cx="758" cy="735"/>
          </a:xfrm>
        </p:grpSpPr>
        <p:pic>
          <p:nvPicPr>
            <p:cNvPr id="17435" name="Picture 25" descr="花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462" y="2251"/>
              <a:ext cx="758" cy="7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436" name="Rectangle 21"/>
            <p:cNvSpPr>
              <a:spLocks noChangeArrowheads="1"/>
            </p:cNvSpPr>
            <p:nvPr/>
          </p:nvSpPr>
          <p:spPr bwMode="auto">
            <a:xfrm>
              <a:off x="2629" y="2423"/>
              <a:ext cx="48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Font typeface="Arial" charset="0"/>
                <a:buNone/>
              </a:pPr>
              <a:r>
                <a:rPr lang="zh-CN" altLang="en-US" sz="3600" b="1">
                  <a:solidFill>
                    <a:srgbClr val="000000"/>
                  </a:solidFill>
                  <a:latin typeface="Times New Roman" pitchFamily="18" charset="0"/>
                  <a:ea typeface="楷体_GB2312" pitchFamily="49" charset="-122"/>
                </a:rPr>
                <a:t>锐</a:t>
              </a:r>
            </a:p>
          </p:txBody>
        </p:sp>
      </p:grpSp>
      <p:grpSp>
        <p:nvGrpSpPr>
          <p:cNvPr id="31" name="Group 35"/>
          <p:cNvGrpSpPr>
            <a:grpSpLocks/>
          </p:cNvGrpSpPr>
          <p:nvPr/>
        </p:nvGrpSpPr>
        <p:grpSpPr bwMode="auto">
          <a:xfrm>
            <a:off x="5546725" y="5119688"/>
            <a:ext cx="1203325" cy="1166812"/>
            <a:chOff x="3494" y="2251"/>
            <a:chExt cx="758" cy="735"/>
          </a:xfrm>
        </p:grpSpPr>
        <p:pic>
          <p:nvPicPr>
            <p:cNvPr id="17433" name="Picture 26" descr="花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494" y="2251"/>
              <a:ext cx="758" cy="7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434" name="Rectangle 22"/>
            <p:cNvSpPr>
              <a:spLocks noChangeArrowheads="1"/>
            </p:cNvSpPr>
            <p:nvPr/>
          </p:nvSpPr>
          <p:spPr bwMode="auto">
            <a:xfrm>
              <a:off x="3661" y="2423"/>
              <a:ext cx="48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Font typeface="Arial" charset="0"/>
                <a:buNone/>
              </a:pPr>
              <a:r>
                <a:rPr lang="zh-CN" altLang="en-US" sz="3600" b="1">
                  <a:solidFill>
                    <a:srgbClr val="000000"/>
                  </a:solidFill>
                  <a:latin typeface="Times New Roman" pitchFamily="18" charset="0"/>
                  <a:ea typeface="楷体_GB2312" pitchFamily="49" charset="-122"/>
                </a:rPr>
                <a:t>褐</a:t>
              </a:r>
            </a:p>
          </p:txBody>
        </p:sp>
      </p:grpSp>
      <p:sp>
        <p:nvSpPr>
          <p:cNvPr id="34" name="Text Box 36"/>
          <p:cNvSpPr txBox="1">
            <a:spLocks noChangeArrowheads="1"/>
          </p:cNvSpPr>
          <p:nvPr/>
        </p:nvSpPr>
        <p:spPr bwMode="auto">
          <a:xfrm>
            <a:off x="720725" y="2857500"/>
            <a:ext cx="12080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en-US" altLang="zh-CN" sz="3600" b="1"/>
              <a:t> ɡǎn</a:t>
            </a:r>
          </a:p>
        </p:txBody>
      </p:sp>
      <p:sp>
        <p:nvSpPr>
          <p:cNvPr id="35" name="Text Box 37"/>
          <p:cNvSpPr txBox="1">
            <a:spLocks noChangeArrowheads="1"/>
          </p:cNvSpPr>
          <p:nvPr/>
        </p:nvSpPr>
        <p:spPr bwMode="auto">
          <a:xfrm>
            <a:off x="642938" y="4000500"/>
            <a:ext cx="14287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en-US" altLang="zh-CN" sz="3600"/>
              <a:t>    </a:t>
            </a:r>
            <a:r>
              <a:rPr lang="en-US" altLang="zh-CN" sz="3600" b="1"/>
              <a:t>chèn</a:t>
            </a:r>
          </a:p>
        </p:txBody>
      </p:sp>
      <p:sp>
        <p:nvSpPr>
          <p:cNvPr id="37" name="Text Box 36"/>
          <p:cNvSpPr txBox="1">
            <a:spLocks noChangeArrowheads="1"/>
          </p:cNvSpPr>
          <p:nvPr/>
        </p:nvSpPr>
        <p:spPr bwMode="auto">
          <a:xfrm>
            <a:off x="2428875" y="2857500"/>
            <a:ext cx="14287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en-US" altLang="zh-CN" sz="3600" b="1"/>
              <a:t> xiù</a:t>
            </a:r>
          </a:p>
        </p:txBody>
      </p:sp>
      <p:sp>
        <p:nvSpPr>
          <p:cNvPr id="38" name="Text Box 36"/>
          <p:cNvSpPr txBox="1">
            <a:spLocks noChangeArrowheads="1"/>
          </p:cNvSpPr>
          <p:nvPr/>
        </p:nvSpPr>
        <p:spPr bwMode="auto">
          <a:xfrm>
            <a:off x="4143375" y="2857500"/>
            <a:ext cx="10715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en-US" altLang="zh-CN" sz="3600" b="1"/>
              <a:t>chì</a:t>
            </a:r>
          </a:p>
        </p:txBody>
      </p:sp>
      <p:sp>
        <p:nvSpPr>
          <p:cNvPr id="39" name="Text Box 36"/>
          <p:cNvSpPr txBox="1">
            <a:spLocks noChangeArrowheads="1"/>
          </p:cNvSpPr>
          <p:nvPr/>
        </p:nvSpPr>
        <p:spPr bwMode="auto">
          <a:xfrm>
            <a:off x="5643563" y="2857500"/>
            <a:ext cx="13573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en-US" altLang="zh-CN" sz="3600" b="1"/>
              <a:t>wēng</a:t>
            </a:r>
          </a:p>
        </p:txBody>
      </p:sp>
      <p:sp>
        <p:nvSpPr>
          <p:cNvPr id="40" name="Text Box 36"/>
          <p:cNvSpPr txBox="1">
            <a:spLocks noChangeArrowheads="1"/>
          </p:cNvSpPr>
          <p:nvPr/>
        </p:nvSpPr>
        <p:spPr bwMode="auto">
          <a:xfrm>
            <a:off x="7435850" y="2857500"/>
            <a:ext cx="9937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en-US" altLang="zh-CN" sz="3600" b="1"/>
              <a:t>fàn</a:t>
            </a:r>
          </a:p>
        </p:txBody>
      </p:sp>
      <p:sp>
        <p:nvSpPr>
          <p:cNvPr id="41" name="Text Box 37"/>
          <p:cNvSpPr txBox="1">
            <a:spLocks noChangeArrowheads="1"/>
          </p:cNvSpPr>
          <p:nvPr/>
        </p:nvSpPr>
        <p:spPr bwMode="auto">
          <a:xfrm>
            <a:off x="2397125" y="4000500"/>
            <a:ext cx="11747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en-US" altLang="zh-CN" sz="3600"/>
              <a:t> </a:t>
            </a:r>
            <a:r>
              <a:rPr lang="en-US" altLang="zh-CN" sz="3600" b="1"/>
              <a:t>shān</a:t>
            </a:r>
          </a:p>
        </p:txBody>
      </p:sp>
      <p:sp>
        <p:nvSpPr>
          <p:cNvPr id="42" name="Text Box 37"/>
          <p:cNvSpPr txBox="1">
            <a:spLocks noChangeArrowheads="1"/>
          </p:cNvSpPr>
          <p:nvPr/>
        </p:nvSpPr>
        <p:spPr bwMode="auto">
          <a:xfrm>
            <a:off x="4214813" y="4500563"/>
            <a:ext cx="11747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en-US" altLang="zh-CN" sz="3600" b="1"/>
              <a:t>ruì </a:t>
            </a:r>
          </a:p>
        </p:txBody>
      </p:sp>
      <p:sp>
        <p:nvSpPr>
          <p:cNvPr id="43" name="Text Box 37"/>
          <p:cNvSpPr txBox="1">
            <a:spLocks noChangeArrowheads="1"/>
          </p:cNvSpPr>
          <p:nvPr/>
        </p:nvSpPr>
        <p:spPr bwMode="auto">
          <a:xfrm>
            <a:off x="5857875" y="4572000"/>
            <a:ext cx="128587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en-US" altLang="zh-CN" sz="3600" b="1"/>
              <a:t>hè</a:t>
            </a:r>
            <a:endParaRPr lang="zh-CN" altLang="en-US" sz="3600" b="1"/>
          </a:p>
          <a:p>
            <a:pPr>
              <a:spcBef>
                <a:spcPct val="50000"/>
              </a:spcBef>
              <a:buFont typeface="Arial" charset="0"/>
              <a:buNone/>
            </a:pPr>
            <a:endParaRPr lang="en-US" altLang="zh-CN" sz="3600" b="1"/>
          </a:p>
        </p:txBody>
      </p:sp>
      <p:pic>
        <p:nvPicPr>
          <p:cNvPr id="44" name="Picture 26" descr="花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3425" y="5143500"/>
            <a:ext cx="1203325" cy="116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" name="Rectangle 22"/>
          <p:cNvSpPr>
            <a:spLocks noChangeArrowheads="1"/>
          </p:cNvSpPr>
          <p:nvPr/>
        </p:nvSpPr>
        <p:spPr bwMode="auto">
          <a:xfrm>
            <a:off x="7358063" y="5430838"/>
            <a:ext cx="7667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r>
              <a:rPr lang="zh-CN" altLang="en-US" sz="3600" b="1">
                <a:solidFill>
                  <a:srgbClr val="000000"/>
                </a:solidFill>
                <a:latin typeface="Times New Roman" pitchFamily="18" charset="0"/>
                <a:ea typeface="楷体_GB2312" pitchFamily="49" charset="-122"/>
              </a:rPr>
              <a:t>饲</a:t>
            </a:r>
          </a:p>
        </p:txBody>
      </p:sp>
      <p:sp>
        <p:nvSpPr>
          <p:cNvPr id="46" name="Text Box 37"/>
          <p:cNvSpPr txBox="1">
            <a:spLocks noChangeArrowheads="1"/>
          </p:cNvSpPr>
          <p:nvPr/>
        </p:nvSpPr>
        <p:spPr bwMode="auto">
          <a:xfrm>
            <a:off x="7000875" y="4572000"/>
            <a:ext cx="128587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en-US" altLang="zh-CN" sz="3600"/>
              <a:t>    </a:t>
            </a:r>
            <a:r>
              <a:rPr lang="en-US" altLang="zh-CN" sz="3600" b="1"/>
              <a:t>sì</a:t>
            </a:r>
            <a:endParaRPr lang="zh-CN" altLang="en-US" sz="3600"/>
          </a:p>
          <a:p>
            <a:pPr>
              <a:spcBef>
                <a:spcPct val="50000"/>
              </a:spcBef>
              <a:buFont typeface="Arial" charset="0"/>
              <a:buNone/>
            </a:pPr>
            <a:endParaRPr lang="en-US" altLang="zh-CN" sz="3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4" grpId="0"/>
      <p:bldP spid="35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5" grpId="0"/>
      <p:bldP spid="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3" name="组合 5"/>
          <p:cNvGrpSpPr>
            <a:grpSpLocks/>
          </p:cNvGrpSpPr>
          <p:nvPr/>
        </p:nvGrpSpPr>
        <p:grpSpPr bwMode="auto">
          <a:xfrm>
            <a:off x="468313" y="1268413"/>
            <a:ext cx="2071687" cy="661987"/>
            <a:chOff x="571127" y="1769573"/>
            <a:chExt cx="2071702" cy="661806"/>
          </a:xfrm>
        </p:grpSpPr>
        <p:cxnSp>
          <p:nvCxnSpPr>
            <p:cNvPr id="7" name="直线连接符 21"/>
            <p:cNvCxnSpPr/>
            <p:nvPr/>
          </p:nvCxnSpPr>
          <p:spPr>
            <a:xfrm flipV="1">
              <a:off x="571127" y="2425031"/>
              <a:ext cx="2071702" cy="6348"/>
            </a:xfrm>
            <a:prstGeom prst="line">
              <a:avLst/>
            </a:prstGeom>
            <a:ln w="38100" cmpd="sng">
              <a:solidFill>
                <a:schemeClr val="accent1">
                  <a:lumMod val="60000"/>
                  <a:lumOff val="40000"/>
                </a:schemeClr>
              </a:solidFill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" name="同侧圆角矩形 7"/>
            <p:cNvSpPr/>
            <p:nvPr/>
          </p:nvSpPr>
          <p:spPr>
            <a:xfrm>
              <a:off x="571127" y="1769573"/>
              <a:ext cx="2000264" cy="515796"/>
            </a:xfrm>
            <a:prstGeom prst="round2SameRect">
              <a:avLst/>
            </a:prstGeom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buFont typeface="Arial" pitchFamily="34" charset="0"/>
                <a:buNone/>
                <a:defRPr/>
              </a:pPr>
              <a:endParaRPr lang="zh-CN" altLang="en-US" sz="3000" b="1">
                <a:solidFill>
                  <a:srgbClr val="000000"/>
                </a:solidFill>
                <a:latin typeface="华文新魏" pitchFamily="2" charset="-122"/>
                <a:ea typeface="华文新魏" pitchFamily="2" charset="-122"/>
              </a:endParaRPr>
            </a:p>
          </p:txBody>
        </p:sp>
      </p:grpSp>
      <p:sp>
        <p:nvSpPr>
          <p:cNvPr id="10" name="同侧圆角矩形 9"/>
          <p:cNvSpPr/>
          <p:nvPr/>
        </p:nvSpPr>
        <p:spPr>
          <a:xfrm>
            <a:off x="444500" y="1255713"/>
            <a:ext cx="2000250" cy="517525"/>
          </a:xfrm>
          <a:prstGeom prst="round2Same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buFont typeface="Arial" pitchFamily="34" charset="0"/>
              <a:buNone/>
              <a:defRPr/>
            </a:pPr>
            <a:r>
              <a:rPr lang="zh-CN" altLang="en-US" sz="3000" b="1">
                <a:solidFill>
                  <a:srgbClr val="000000"/>
                </a:solidFill>
                <a:latin typeface="华文新魏" pitchFamily="2" charset="-122"/>
                <a:ea typeface="华文新魏" pitchFamily="2" charset="-122"/>
              </a:rPr>
              <a:t>字词乐园</a:t>
            </a:r>
          </a:p>
        </p:txBody>
      </p:sp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428625" y="2071688"/>
            <a:ext cx="27860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85800" indent="-685800" algn="ctr">
              <a:buClr>
                <a:srgbClr val="FF0000"/>
              </a:buClr>
              <a:buSzPct val="105000"/>
              <a:buFont typeface="Wingdings" pitchFamily="2" charset="2"/>
              <a:buChar char="l"/>
            </a:pPr>
            <a:r>
              <a:rPr lang="zh-CN" altLang="en-US" sz="3600" b="1">
                <a:latin typeface="黑体" pitchFamily="2" charset="-122"/>
                <a:ea typeface="黑体" pitchFamily="2" charset="-122"/>
              </a:rPr>
              <a:t>我会读 </a:t>
            </a:r>
          </a:p>
        </p:txBody>
      </p:sp>
      <p:sp>
        <p:nvSpPr>
          <p:cNvPr id="13" name="Rectangle 4"/>
          <p:cNvSpPr txBox="1">
            <a:spLocks noChangeArrowheads="1"/>
          </p:cNvSpPr>
          <p:nvPr/>
        </p:nvSpPr>
        <p:spPr bwMode="auto">
          <a:xfrm>
            <a:off x="1285875" y="2643188"/>
            <a:ext cx="6500813" cy="340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zh-CN" altLang="en-US" sz="3600" b="1" i="1">
                <a:latin typeface="楷体_GB2312" pitchFamily="49" charset="-122"/>
                <a:ea typeface="楷体_GB2312" pitchFamily="49" charset="-122"/>
              </a:rPr>
              <a:t>苇秆   橄榄   衬衫   蹬开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zh-CN" altLang="en-US" sz="3600" b="1" i="1">
                <a:latin typeface="楷体_GB2312" pitchFamily="49" charset="-122"/>
                <a:ea typeface="楷体_GB2312" pitchFamily="49" charset="-122"/>
              </a:rPr>
              <a:t>叼起   饲养   渔翁   陡峭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zh-CN" altLang="en-US" sz="3600" b="1" i="1">
                <a:latin typeface="楷体_GB2312" pitchFamily="49" charset="-122"/>
                <a:ea typeface="楷体_GB2312" pitchFamily="49" charset="-122"/>
              </a:rPr>
              <a:t>小巧玲珑      透亮灵活</a:t>
            </a:r>
            <a:endParaRPr lang="en-US" altLang="zh-CN" sz="3600" b="1" i="1">
              <a:latin typeface="楷体_GB2312" pitchFamily="49" charset="-122"/>
              <a:ea typeface="楷体_GB2312" pitchFamily="49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zh-CN" altLang="en-US" sz="3600" b="1" i="1">
                <a:latin typeface="楷体_GB2312" pitchFamily="49" charset="-122"/>
                <a:ea typeface="楷体_GB2312" pitchFamily="49" charset="-122"/>
              </a:rPr>
              <a:t>又尖又长      鸣声清脆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7" name="组合 5"/>
          <p:cNvGrpSpPr>
            <a:grpSpLocks/>
          </p:cNvGrpSpPr>
          <p:nvPr/>
        </p:nvGrpSpPr>
        <p:grpSpPr bwMode="auto">
          <a:xfrm>
            <a:off x="468313" y="1268413"/>
            <a:ext cx="2071687" cy="661987"/>
            <a:chOff x="571127" y="1769573"/>
            <a:chExt cx="2071702" cy="661806"/>
          </a:xfrm>
        </p:grpSpPr>
        <p:cxnSp>
          <p:nvCxnSpPr>
            <p:cNvPr id="7" name="直线连接符 21"/>
            <p:cNvCxnSpPr/>
            <p:nvPr/>
          </p:nvCxnSpPr>
          <p:spPr>
            <a:xfrm flipV="1">
              <a:off x="571127" y="2425031"/>
              <a:ext cx="2071702" cy="6348"/>
            </a:xfrm>
            <a:prstGeom prst="line">
              <a:avLst/>
            </a:prstGeom>
            <a:ln w="38100" cmpd="sng">
              <a:solidFill>
                <a:schemeClr val="accent1">
                  <a:lumMod val="60000"/>
                  <a:lumOff val="40000"/>
                </a:schemeClr>
              </a:solidFill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" name="同侧圆角矩形 7"/>
            <p:cNvSpPr/>
            <p:nvPr/>
          </p:nvSpPr>
          <p:spPr>
            <a:xfrm>
              <a:off x="571127" y="1769573"/>
              <a:ext cx="2000264" cy="515796"/>
            </a:xfrm>
            <a:prstGeom prst="round2SameRect">
              <a:avLst/>
            </a:prstGeom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buFont typeface="Arial" pitchFamily="34" charset="0"/>
                <a:buNone/>
                <a:defRPr/>
              </a:pPr>
              <a:endParaRPr lang="zh-CN" altLang="en-US" sz="3000" b="1">
                <a:solidFill>
                  <a:srgbClr val="000000"/>
                </a:solidFill>
                <a:latin typeface="华文新魏" pitchFamily="2" charset="-122"/>
                <a:ea typeface="华文新魏" pitchFamily="2" charset="-122"/>
              </a:endParaRPr>
            </a:p>
          </p:txBody>
        </p:sp>
      </p:grpSp>
      <p:sp>
        <p:nvSpPr>
          <p:cNvPr id="10" name="同侧圆角矩形 9"/>
          <p:cNvSpPr/>
          <p:nvPr/>
        </p:nvSpPr>
        <p:spPr>
          <a:xfrm>
            <a:off x="444500" y="1255713"/>
            <a:ext cx="2000250" cy="517525"/>
          </a:xfrm>
          <a:prstGeom prst="round2Same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buFont typeface="Arial" pitchFamily="34" charset="0"/>
              <a:buNone/>
              <a:defRPr/>
            </a:pPr>
            <a:r>
              <a:rPr lang="zh-CN" altLang="en-US" sz="3000" b="1">
                <a:solidFill>
                  <a:srgbClr val="000000"/>
                </a:solidFill>
                <a:latin typeface="华文新魏" pitchFamily="2" charset="-122"/>
                <a:ea typeface="华文新魏" pitchFamily="2" charset="-122"/>
              </a:rPr>
              <a:t>字词乐园</a:t>
            </a:r>
          </a:p>
        </p:txBody>
      </p:sp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428625" y="2071688"/>
            <a:ext cx="27860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85800" indent="-685800" algn="ctr">
              <a:buClr>
                <a:srgbClr val="FF0000"/>
              </a:buClr>
              <a:buSzPct val="105000"/>
              <a:buFont typeface="Wingdings" pitchFamily="2" charset="2"/>
              <a:buChar char="l"/>
            </a:pPr>
            <a:r>
              <a:rPr lang="zh-CN" altLang="en-US" sz="3600" b="1">
                <a:latin typeface="黑体" pitchFamily="2" charset="-122"/>
                <a:ea typeface="黑体" pitchFamily="2" charset="-122"/>
              </a:rPr>
              <a:t>巧记生字 </a:t>
            </a:r>
          </a:p>
        </p:txBody>
      </p:sp>
      <p:sp>
        <p:nvSpPr>
          <p:cNvPr id="13" name="Rectangle 4"/>
          <p:cNvSpPr txBox="1">
            <a:spLocks noChangeArrowheads="1"/>
          </p:cNvSpPr>
          <p:nvPr/>
        </p:nvSpPr>
        <p:spPr bwMode="auto">
          <a:xfrm>
            <a:off x="714375" y="2528888"/>
            <a:ext cx="7858125" cy="340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charset="0"/>
              <a:buNone/>
            </a:pPr>
            <a:r>
              <a:rPr lang="zh-CN" altLang="en-US" sz="3600" b="1">
                <a:latin typeface="华文楷体"/>
                <a:ea typeface="华文楷体"/>
                <a:cs typeface="华文楷体"/>
              </a:rPr>
              <a:t>翠 </a:t>
            </a:r>
            <a:r>
              <a:rPr lang="zh-CN" altLang="en-US" sz="3600" b="1" i="1">
                <a:latin typeface="华文楷体"/>
                <a:ea typeface="华文楷体"/>
                <a:cs typeface="华文楷体"/>
              </a:rPr>
              <a:t>“羽”字没有钩，站在卒上头。</a:t>
            </a:r>
            <a:endParaRPr lang="en-US" altLang="zh-CN" sz="3600" b="1" i="1">
              <a:latin typeface="华文楷体"/>
              <a:ea typeface="华文楷体"/>
              <a:cs typeface="华文楷体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charset="0"/>
              <a:buNone/>
            </a:pPr>
            <a:r>
              <a:rPr lang="zh-CN" altLang="en-US" sz="3600" b="1">
                <a:latin typeface="华文楷体"/>
                <a:ea typeface="华文楷体"/>
                <a:cs typeface="华文楷体"/>
              </a:rPr>
              <a:t>衫   </a:t>
            </a:r>
            <a:r>
              <a:rPr lang="zh-CN" altLang="en-US" sz="3600" b="1" i="1">
                <a:latin typeface="华文楷体"/>
                <a:ea typeface="华文楷体"/>
                <a:cs typeface="华文楷体"/>
              </a:rPr>
              <a:t>一件衣服，穿了整三年。</a:t>
            </a:r>
            <a:endParaRPr lang="en-US" altLang="zh-CN" sz="3600" b="1" i="1">
              <a:latin typeface="华文楷体"/>
              <a:ea typeface="华文楷体"/>
              <a:cs typeface="华文楷体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charset="0"/>
              <a:buNone/>
            </a:pPr>
            <a:r>
              <a:rPr lang="zh-CN" altLang="en-US" sz="3600" b="1">
                <a:latin typeface="华文楷体"/>
                <a:ea typeface="华文楷体"/>
                <a:cs typeface="华文楷体"/>
              </a:rPr>
              <a:t>翁  </a:t>
            </a:r>
            <a:r>
              <a:rPr lang="zh-CN" altLang="en-US" sz="3600" b="1" i="1">
                <a:latin typeface="华文楷体"/>
                <a:ea typeface="华文楷体"/>
                <a:cs typeface="华文楷体"/>
              </a:rPr>
              <a:t>“公”鸡“羽”毛上下长。</a:t>
            </a:r>
            <a:endParaRPr lang="en-US" altLang="zh-CN" sz="3600" b="1" i="1">
              <a:latin typeface="华文楷体"/>
              <a:ea typeface="华文楷体"/>
              <a:cs typeface="华文楷体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charset="0"/>
              <a:buNone/>
            </a:pPr>
            <a:r>
              <a:rPr lang="zh-CN" altLang="en-US" sz="3600" b="1">
                <a:latin typeface="华文楷体"/>
                <a:ea typeface="华文楷体"/>
                <a:cs typeface="华文楷体"/>
              </a:rPr>
              <a:t>壁    </a:t>
            </a:r>
            <a:r>
              <a:rPr lang="zh-CN" altLang="en-US" sz="3600" b="1" i="1">
                <a:latin typeface="华文楷体"/>
                <a:ea typeface="华文楷体"/>
                <a:cs typeface="华文楷体"/>
              </a:rPr>
              <a:t>开“辟”“土” 地。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同侧圆角矩形 4"/>
          <p:cNvSpPr/>
          <p:nvPr/>
        </p:nvSpPr>
        <p:spPr>
          <a:xfrm>
            <a:off x="468313" y="1268413"/>
            <a:ext cx="2000250" cy="517525"/>
          </a:xfrm>
          <a:prstGeom prst="round2Same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buFont typeface="Arial" pitchFamily="34" charset="0"/>
              <a:buNone/>
              <a:defRPr/>
            </a:pPr>
            <a:r>
              <a:rPr lang="zh-CN" altLang="en-US" sz="3000" b="1">
                <a:solidFill>
                  <a:srgbClr val="000000"/>
                </a:solidFill>
                <a:latin typeface="华文新魏" pitchFamily="2" charset="-122"/>
                <a:ea typeface="华文新魏" pitchFamily="2" charset="-122"/>
              </a:rPr>
              <a:t>课文详解</a:t>
            </a:r>
          </a:p>
        </p:txBody>
      </p:sp>
      <p:cxnSp>
        <p:nvCxnSpPr>
          <p:cNvPr id="6" name="直线连接符 21"/>
          <p:cNvCxnSpPr/>
          <p:nvPr/>
        </p:nvCxnSpPr>
        <p:spPr>
          <a:xfrm flipV="1">
            <a:off x="468313" y="1844675"/>
            <a:ext cx="2071687" cy="6350"/>
          </a:xfrm>
          <a:prstGeom prst="line">
            <a:avLst/>
          </a:prstGeom>
          <a:ln w="38100" cmpd="sng"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ctangle 4"/>
          <p:cNvSpPr txBox="1">
            <a:spLocks noChangeArrowheads="1"/>
          </p:cNvSpPr>
          <p:nvPr/>
        </p:nvSpPr>
        <p:spPr bwMode="auto">
          <a:xfrm>
            <a:off x="642938" y="2857500"/>
            <a:ext cx="82296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zh-CN" altLang="en-US" sz="3600" b="1">
                <a:latin typeface="楷体_GB2312" pitchFamily="49" charset="-122"/>
                <a:ea typeface="楷体_GB2312" pitchFamily="49" charset="-122"/>
              </a:rPr>
              <a:t>课文写了翠鸟的哪些特点？</a:t>
            </a:r>
          </a:p>
        </p:txBody>
      </p:sp>
      <p:sp>
        <p:nvSpPr>
          <p:cNvPr id="14" name="TextBox 5"/>
          <p:cNvSpPr txBox="1">
            <a:spLocks noChangeArrowheads="1"/>
          </p:cNvSpPr>
          <p:nvPr/>
        </p:nvSpPr>
        <p:spPr bwMode="auto">
          <a:xfrm>
            <a:off x="611188" y="1916113"/>
            <a:ext cx="7385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85800" indent="-685800">
              <a:buClr>
                <a:srgbClr val="FF0000"/>
              </a:buClr>
              <a:buSzPct val="105000"/>
              <a:buFont typeface="Wingdings" pitchFamily="2" charset="2"/>
              <a:buChar char="l"/>
            </a:pPr>
            <a:r>
              <a:rPr lang="zh-CN" altLang="en-US" sz="3600" b="1">
                <a:latin typeface="黑体" pitchFamily="2" charset="-122"/>
                <a:ea typeface="黑体" pitchFamily="2" charset="-122"/>
              </a:rPr>
              <a:t>边朗读课文边思考： </a:t>
            </a:r>
          </a:p>
        </p:txBody>
      </p:sp>
      <p:sp>
        <p:nvSpPr>
          <p:cNvPr id="15" name="Rectangle 4"/>
          <p:cNvSpPr txBox="1">
            <a:spLocks noChangeArrowheads="1"/>
          </p:cNvSpPr>
          <p:nvPr/>
        </p:nvSpPr>
        <p:spPr bwMode="auto">
          <a:xfrm>
            <a:off x="0" y="3643313"/>
            <a:ext cx="6588125" cy="167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140000"/>
              </a:lnSpc>
              <a:spcBef>
                <a:spcPct val="20000"/>
              </a:spcBef>
              <a:buFont typeface="Arial" charset="0"/>
              <a:buNone/>
            </a:pPr>
            <a:r>
              <a:rPr lang="zh-CN" altLang="en-US" sz="3600" b="1" i="1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     课文讲了翠鸟的外形、活动特点、捕鱼过程和我们要保护小鸟。</a:t>
            </a:r>
            <a:endParaRPr lang="zh-CN" altLang="en-US" sz="3600" b="1" i="1">
              <a:solidFill>
                <a:srgbClr val="0000FF"/>
              </a:solidFill>
              <a:latin typeface="华文楷体"/>
              <a:ea typeface="华文楷体"/>
              <a:cs typeface="华文楷体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同侧圆角矩形 4"/>
          <p:cNvSpPr/>
          <p:nvPr/>
        </p:nvSpPr>
        <p:spPr>
          <a:xfrm>
            <a:off x="468313" y="1268413"/>
            <a:ext cx="2000250" cy="517525"/>
          </a:xfrm>
          <a:prstGeom prst="round2Same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buFont typeface="Arial" pitchFamily="34" charset="0"/>
              <a:buNone/>
              <a:defRPr/>
            </a:pPr>
            <a:r>
              <a:rPr lang="zh-CN" altLang="en-US" sz="3000" b="1">
                <a:solidFill>
                  <a:srgbClr val="000000"/>
                </a:solidFill>
                <a:latin typeface="华文新魏" pitchFamily="2" charset="-122"/>
                <a:ea typeface="华文新魏" pitchFamily="2" charset="-122"/>
              </a:rPr>
              <a:t>课文详解</a:t>
            </a:r>
          </a:p>
        </p:txBody>
      </p:sp>
      <p:cxnSp>
        <p:nvCxnSpPr>
          <p:cNvPr id="6" name="直线连接符 21"/>
          <p:cNvCxnSpPr/>
          <p:nvPr/>
        </p:nvCxnSpPr>
        <p:spPr>
          <a:xfrm flipV="1">
            <a:off x="468313" y="1844675"/>
            <a:ext cx="2071687" cy="6350"/>
          </a:xfrm>
          <a:prstGeom prst="line">
            <a:avLst/>
          </a:prstGeom>
          <a:ln w="38100" cmpd="sng"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5"/>
          <p:cNvSpPr txBox="1">
            <a:spLocks noChangeArrowheads="1"/>
          </p:cNvSpPr>
          <p:nvPr/>
        </p:nvSpPr>
        <p:spPr bwMode="auto">
          <a:xfrm>
            <a:off x="285750" y="1925638"/>
            <a:ext cx="31432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85800" indent="-685800" algn="ctr">
              <a:buClr>
                <a:srgbClr val="FF0000"/>
              </a:buClr>
              <a:buSzPct val="105000"/>
              <a:buFont typeface="Wingdings" pitchFamily="2" charset="2"/>
              <a:buChar char="l"/>
            </a:pPr>
            <a:r>
              <a:rPr lang="zh-CN" altLang="en-US" sz="3600" b="1">
                <a:latin typeface="黑体" pitchFamily="2" charset="-122"/>
                <a:ea typeface="黑体" pitchFamily="2" charset="-122"/>
              </a:rPr>
              <a:t>外形特点： </a:t>
            </a:r>
          </a:p>
        </p:txBody>
      </p:sp>
      <p:pic>
        <p:nvPicPr>
          <p:cNvPr id="22532" name="Picture 3" descr="鸟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1285875"/>
            <a:ext cx="293370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857250" y="2643188"/>
            <a:ext cx="2057400" cy="574675"/>
          </a:xfrm>
          <a:prstGeom prst="roundRect">
            <a:avLst>
              <a:gd name="adj" fmla="val 50000"/>
            </a:avLst>
          </a:prstGeom>
          <a:solidFill>
            <a:srgbClr val="00FFFF"/>
          </a:solidFill>
          <a:ln w="38100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buFont typeface="Arial" pitchFamily="34" charset="0"/>
              <a:buNone/>
              <a:defRPr/>
            </a:pPr>
            <a:r>
              <a:rPr lang="zh-CN" altLang="en-US" sz="3600" b="1">
                <a:latin typeface="华文楷体" pitchFamily="2" charset="-122"/>
                <a:ea typeface="华文楷体" pitchFamily="2" charset="-122"/>
              </a:rPr>
              <a:t>爪子</a:t>
            </a:r>
            <a:endParaRPr lang="en-US" sz="3600" b="1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827088" y="3568700"/>
            <a:ext cx="2057400" cy="574675"/>
          </a:xfrm>
          <a:prstGeom prst="roundRect">
            <a:avLst>
              <a:gd name="adj" fmla="val 50000"/>
            </a:avLst>
          </a:prstGeom>
          <a:solidFill>
            <a:srgbClr val="FF99CC"/>
          </a:solidFill>
          <a:ln w="38100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buFont typeface="Arial" pitchFamily="34" charset="0"/>
              <a:buNone/>
              <a:defRPr/>
            </a:pPr>
            <a:r>
              <a:rPr lang="zh-CN" altLang="en-US" sz="3600" b="1">
                <a:latin typeface="华文楷体" pitchFamily="2" charset="-122"/>
                <a:ea typeface="华文楷体" pitchFamily="2" charset="-122"/>
              </a:rPr>
              <a:t>羽毛</a:t>
            </a:r>
            <a:endParaRPr lang="en-US" sz="3600" b="1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827088" y="4572000"/>
            <a:ext cx="2057400" cy="574675"/>
          </a:xfrm>
          <a:prstGeom prst="roundRect">
            <a:avLst>
              <a:gd name="adj" fmla="val 50000"/>
            </a:avLst>
          </a:prstGeom>
          <a:solidFill>
            <a:srgbClr val="FF6600"/>
          </a:solidFill>
          <a:ln w="38100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buFont typeface="Arial" pitchFamily="34" charset="0"/>
              <a:buNone/>
              <a:defRPr/>
            </a:pPr>
            <a:r>
              <a:rPr lang="zh-CN" altLang="en-US" sz="3600" b="1">
                <a:latin typeface="华文楷体" pitchFamily="2" charset="-122"/>
                <a:ea typeface="华文楷体" pitchFamily="2" charset="-122"/>
              </a:rPr>
              <a:t>眼睛</a:t>
            </a:r>
          </a:p>
        </p:txBody>
      </p:sp>
      <p:sp>
        <p:nvSpPr>
          <p:cNvPr id="22536" name="Rectangle 9"/>
          <p:cNvSpPr>
            <a:spLocks noChangeArrowheads="1"/>
          </p:cNvSpPr>
          <p:nvPr/>
        </p:nvSpPr>
        <p:spPr bwMode="auto">
          <a:xfrm>
            <a:off x="4143375" y="4429125"/>
            <a:ext cx="4603750" cy="114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Arial" charset="0"/>
              <a:buNone/>
            </a:pPr>
            <a:r>
              <a:rPr lang="zh-CN" altLang="en-US" sz="3600" b="1">
                <a:latin typeface="华文楷体"/>
                <a:ea typeface="华文楷体"/>
                <a:cs typeface="华文楷体"/>
              </a:rPr>
              <a:t>读读第一段作者描写</a:t>
            </a:r>
            <a:endParaRPr lang="en-US" altLang="zh-CN" sz="3600" b="1">
              <a:latin typeface="华文楷体"/>
              <a:ea typeface="华文楷体"/>
              <a:cs typeface="华文楷体"/>
            </a:endParaRPr>
          </a:p>
          <a:p>
            <a:pPr>
              <a:buFont typeface="Arial" charset="0"/>
              <a:buNone/>
            </a:pPr>
            <a:r>
              <a:rPr lang="zh-CN" altLang="en-US" sz="3600" b="1">
                <a:latin typeface="华文楷体"/>
                <a:ea typeface="华文楷体"/>
                <a:cs typeface="华文楷体"/>
              </a:rPr>
              <a:t>的顺序是什么？</a:t>
            </a:r>
          </a:p>
        </p:txBody>
      </p:sp>
      <p:sp>
        <p:nvSpPr>
          <p:cNvPr id="17" name="AutoShape 11"/>
          <p:cNvSpPr>
            <a:spLocks noChangeArrowheads="1"/>
          </p:cNvSpPr>
          <p:nvPr/>
        </p:nvSpPr>
        <p:spPr bwMode="auto">
          <a:xfrm>
            <a:off x="827088" y="5572125"/>
            <a:ext cx="2057400" cy="574675"/>
          </a:xfrm>
          <a:prstGeom prst="roundRect">
            <a:avLst>
              <a:gd name="adj" fmla="val 50000"/>
            </a:avLst>
          </a:prstGeom>
          <a:solidFill>
            <a:srgbClr val="99CC00"/>
          </a:solidFill>
          <a:ln w="38100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buFont typeface="Arial" pitchFamily="34" charset="0"/>
              <a:buNone/>
              <a:defRPr/>
            </a:pPr>
            <a:r>
              <a:rPr lang="zh-CN" altLang="en-US" sz="3600" b="1">
                <a:latin typeface="华文楷体" pitchFamily="2" charset="-122"/>
                <a:ea typeface="华文楷体" pitchFamily="2" charset="-122"/>
              </a:rPr>
              <a:t>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0" grpId="0" bldLvl="0" animBg="1"/>
      <p:bldP spid="11" grpId="0" bldLvl="0" animBg="1"/>
      <p:bldP spid="13" grpId="0" bldLvl="0" animBg="1"/>
      <p:bldP spid="17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同侧圆角矩形 4"/>
          <p:cNvSpPr/>
          <p:nvPr/>
        </p:nvSpPr>
        <p:spPr>
          <a:xfrm>
            <a:off x="468313" y="1268413"/>
            <a:ext cx="2000250" cy="517525"/>
          </a:xfrm>
          <a:prstGeom prst="round2Same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buFont typeface="Arial" pitchFamily="34" charset="0"/>
              <a:buNone/>
              <a:defRPr/>
            </a:pPr>
            <a:r>
              <a:rPr lang="zh-CN" altLang="en-US" sz="3000" b="1">
                <a:solidFill>
                  <a:srgbClr val="000000"/>
                </a:solidFill>
                <a:latin typeface="华文新魏" pitchFamily="2" charset="-122"/>
                <a:ea typeface="华文新魏" pitchFamily="2" charset="-122"/>
              </a:rPr>
              <a:t>课文详解</a:t>
            </a:r>
          </a:p>
        </p:txBody>
      </p:sp>
      <p:cxnSp>
        <p:nvCxnSpPr>
          <p:cNvPr id="6" name="直线连接符 21"/>
          <p:cNvCxnSpPr/>
          <p:nvPr/>
        </p:nvCxnSpPr>
        <p:spPr>
          <a:xfrm flipV="1">
            <a:off x="468313" y="1844675"/>
            <a:ext cx="2071687" cy="6350"/>
          </a:xfrm>
          <a:prstGeom prst="line">
            <a:avLst/>
          </a:prstGeom>
          <a:ln w="38100" cmpd="sng"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449388" y="1714500"/>
            <a:ext cx="1979612" cy="469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t">
              <a:lnSpc>
                <a:spcPct val="130000"/>
              </a:lnSpc>
              <a:spcBef>
                <a:spcPct val="50000"/>
              </a:spcBef>
              <a:buFont typeface="Arial" charset="0"/>
              <a:buNone/>
            </a:pPr>
            <a:r>
              <a:rPr lang="zh-CN" altLang="en-US" sz="3600" b="1">
                <a:latin typeface="华文楷体"/>
                <a:ea typeface="华文楷体"/>
                <a:cs typeface="华文楷体"/>
              </a:rPr>
              <a:t>爪子：头上：</a:t>
            </a:r>
          </a:p>
          <a:p>
            <a:pPr fontAlgn="t">
              <a:lnSpc>
                <a:spcPct val="130000"/>
              </a:lnSpc>
              <a:spcBef>
                <a:spcPct val="50000"/>
              </a:spcBef>
              <a:buFont typeface="Arial" charset="0"/>
              <a:buNone/>
            </a:pPr>
            <a:r>
              <a:rPr lang="zh-CN" altLang="en-US" sz="3600" b="1">
                <a:latin typeface="华文楷体"/>
                <a:ea typeface="华文楷体"/>
                <a:cs typeface="华文楷体"/>
              </a:rPr>
              <a:t>背上：腹部：眼睛：嘴巴：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413125" y="2370138"/>
            <a:ext cx="1944688" cy="646112"/>
          </a:xfrm>
          <a:prstGeom prst="rect">
            <a:avLst/>
          </a:prstGeom>
          <a:solidFill>
            <a:srgbClr val="3399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zh-CN" altLang="en-US" sz="3600" b="1">
                <a:latin typeface="华文楷体"/>
                <a:ea typeface="华文楷体"/>
                <a:cs typeface="华文楷体"/>
              </a:rPr>
              <a:t>橄榄色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3413125" y="3584575"/>
            <a:ext cx="1944688" cy="646113"/>
          </a:xfrm>
          <a:prstGeom prst="rect">
            <a:avLst/>
          </a:prstGeom>
          <a:solidFill>
            <a:srgbClr val="99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zh-CN" altLang="en-US" sz="3600" b="1">
                <a:latin typeface="华文楷体"/>
                <a:ea typeface="华文楷体"/>
                <a:cs typeface="华文楷体"/>
              </a:rPr>
              <a:t>浅绿色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3414713" y="4227513"/>
            <a:ext cx="1943100" cy="646112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zh-CN" altLang="en-US" sz="3600" b="1">
                <a:latin typeface="华文楷体"/>
                <a:ea typeface="华文楷体"/>
                <a:cs typeface="华文楷体"/>
              </a:rPr>
              <a:t>赤褐色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413125" y="4941888"/>
            <a:ext cx="2087563" cy="646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zh-CN" altLang="en-US" sz="3600" b="1">
                <a:latin typeface="华文楷体"/>
                <a:ea typeface="华文楷体"/>
                <a:cs typeface="华文楷体"/>
              </a:rPr>
              <a:t>透亮灵活</a:t>
            </a: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3413125" y="5584825"/>
            <a:ext cx="2087563" cy="646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zh-CN" altLang="en-US" sz="3600" b="1">
                <a:latin typeface="华文楷体"/>
                <a:ea typeface="华文楷体"/>
                <a:cs typeface="华文楷体"/>
              </a:rPr>
              <a:t>又尖又长</a:t>
            </a: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3413125" y="1785938"/>
            <a:ext cx="1944688" cy="646112"/>
          </a:xfrm>
          <a:prstGeom prst="rect">
            <a:avLst/>
          </a:prstGeom>
          <a:solidFill>
            <a:srgbClr val="FF00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zh-CN" altLang="en-US" sz="3600" b="1">
                <a:latin typeface="华文楷体"/>
                <a:ea typeface="华文楷体"/>
                <a:cs typeface="华文楷体"/>
              </a:rPr>
              <a:t>红　色</a:t>
            </a:r>
          </a:p>
        </p:txBody>
      </p:sp>
      <p:sp>
        <p:nvSpPr>
          <p:cNvPr id="18" name="Text Box 12"/>
          <p:cNvSpPr txBox="1">
            <a:spLocks noChangeArrowheads="1"/>
          </p:cNvSpPr>
          <p:nvPr/>
        </p:nvSpPr>
        <p:spPr bwMode="auto">
          <a:xfrm>
            <a:off x="3413125" y="2938463"/>
            <a:ext cx="1944688" cy="646112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zh-CN" altLang="en-US" sz="3600" b="1">
                <a:latin typeface="华文楷体"/>
                <a:ea typeface="华文楷体"/>
                <a:cs typeface="华文楷体"/>
              </a:rPr>
              <a:t>翠绿色</a:t>
            </a:r>
          </a:p>
        </p:txBody>
      </p:sp>
      <p:pic>
        <p:nvPicPr>
          <p:cNvPr id="24587" name="Picture 14" descr="鸟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75" y="2714625"/>
            <a:ext cx="2670175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bldLvl="0" animBg="1"/>
      <p:bldP spid="10" grpId="0" bldLvl="0" animBg="1"/>
      <p:bldP spid="11" grpId="0" bldLvl="0" animBg="1"/>
      <p:bldP spid="12" grpId="0" bldLvl="0" animBg="1"/>
      <p:bldP spid="13" grpId="0" bldLvl="0" animBg="1"/>
      <p:bldP spid="15" grpId="0" bldLvl="0" animBg="1"/>
      <p:bldP spid="18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同侧圆角矩形 4"/>
          <p:cNvSpPr/>
          <p:nvPr/>
        </p:nvSpPr>
        <p:spPr>
          <a:xfrm>
            <a:off x="468313" y="1268413"/>
            <a:ext cx="2000250" cy="517525"/>
          </a:xfrm>
          <a:prstGeom prst="round2Same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buFont typeface="Arial" pitchFamily="34" charset="0"/>
              <a:buNone/>
              <a:defRPr/>
            </a:pPr>
            <a:r>
              <a:rPr lang="zh-CN" altLang="en-US" sz="3000" b="1">
                <a:solidFill>
                  <a:srgbClr val="000000"/>
                </a:solidFill>
                <a:latin typeface="华文新魏" pitchFamily="2" charset="-122"/>
                <a:ea typeface="华文新魏" pitchFamily="2" charset="-122"/>
              </a:rPr>
              <a:t>课文详解</a:t>
            </a:r>
          </a:p>
        </p:txBody>
      </p:sp>
      <p:cxnSp>
        <p:nvCxnSpPr>
          <p:cNvPr id="6" name="直线连接符 21"/>
          <p:cNvCxnSpPr/>
          <p:nvPr/>
        </p:nvCxnSpPr>
        <p:spPr>
          <a:xfrm flipV="1">
            <a:off x="468313" y="1844675"/>
            <a:ext cx="2071687" cy="6350"/>
          </a:xfrm>
          <a:prstGeom prst="line">
            <a:avLst/>
          </a:prstGeom>
          <a:ln w="38100" cmpd="sng"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5"/>
          <p:cNvSpPr txBox="1">
            <a:spLocks noChangeArrowheads="1"/>
          </p:cNvSpPr>
          <p:nvPr/>
        </p:nvSpPr>
        <p:spPr bwMode="auto">
          <a:xfrm>
            <a:off x="285750" y="1925638"/>
            <a:ext cx="69500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85800" indent="-685800">
              <a:buClr>
                <a:srgbClr val="FF0000"/>
              </a:buClr>
              <a:buSzPct val="105000"/>
              <a:buFont typeface="Wingdings" pitchFamily="2" charset="2"/>
              <a:buChar char="l"/>
            </a:pPr>
            <a:r>
              <a:rPr lang="zh-CN" altLang="en-US" sz="3600" b="1">
                <a:latin typeface="黑体" pitchFamily="2" charset="-122"/>
                <a:ea typeface="黑体" pitchFamily="2" charset="-122"/>
              </a:rPr>
              <a:t>外形特点： </a:t>
            </a:r>
          </a:p>
        </p:txBody>
      </p:sp>
      <p:pic>
        <p:nvPicPr>
          <p:cNvPr id="26628" name="Picture 3" descr="鸟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3" y="2643188"/>
            <a:ext cx="3605212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15" descr="arrow01-orange"/>
          <p:cNvPicPr>
            <a:picLocks noChangeAspect="1" noChangeArrowheads="1"/>
          </p:cNvPicPr>
          <p:nvPr/>
        </p:nvPicPr>
        <p:blipFill>
          <a:blip r:embed="rId4">
            <a:lum bright="20000"/>
          </a:blip>
          <a:srcRect/>
          <a:stretch>
            <a:fillRect/>
          </a:stretch>
        </p:blipFill>
        <p:spPr bwMode="auto">
          <a:xfrm>
            <a:off x="428625" y="2714625"/>
            <a:ext cx="3778250" cy="97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38" descr="arrow01-green"/>
          <p:cNvPicPr>
            <a:picLocks noChangeAspect="1" noChangeArrowheads="1"/>
          </p:cNvPicPr>
          <p:nvPr/>
        </p:nvPicPr>
        <p:blipFill>
          <a:blip r:embed="rId5">
            <a:lum bright="40000" contrast="40000"/>
          </a:blip>
          <a:srcRect/>
          <a:stretch>
            <a:fillRect/>
          </a:stretch>
        </p:blipFill>
        <p:spPr bwMode="auto">
          <a:xfrm>
            <a:off x="428625" y="3786188"/>
            <a:ext cx="3786188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1" name="Picture 16" descr="arrow01-red"/>
          <p:cNvPicPr>
            <a:picLocks noChangeAspect="1" noChangeArrowheads="1"/>
          </p:cNvPicPr>
          <p:nvPr/>
        </p:nvPicPr>
        <p:blipFill>
          <a:blip r:embed="rId6">
            <a:lum bright="60000" contrast="60000"/>
          </a:blip>
          <a:srcRect/>
          <a:stretch>
            <a:fillRect/>
          </a:stretch>
        </p:blipFill>
        <p:spPr bwMode="auto">
          <a:xfrm>
            <a:off x="357188" y="4929188"/>
            <a:ext cx="40005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928688" y="2930525"/>
            <a:ext cx="2703512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Font typeface="Arial" charset="0"/>
              <a:buNone/>
            </a:pPr>
            <a:r>
              <a:rPr lang="zh-CN" altLang="en-US" sz="3600" b="1">
                <a:latin typeface="华文楷体"/>
                <a:ea typeface="华文楷体"/>
                <a:cs typeface="华文楷体"/>
              </a:rPr>
              <a:t>颜色非常鲜艳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836613" y="4000500"/>
            <a:ext cx="26638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Font typeface="Arial" charset="0"/>
              <a:buNone/>
            </a:pPr>
            <a:r>
              <a:rPr lang="zh-CN" altLang="en-US" sz="3600" b="1">
                <a:latin typeface="华文楷体"/>
                <a:ea typeface="华文楷体"/>
                <a:cs typeface="华文楷体"/>
              </a:rPr>
              <a:t>体态小巧玲珑</a:t>
            </a: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1071563" y="5378450"/>
            <a:ext cx="2316162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Font typeface="Arial" charset="0"/>
              <a:buNone/>
            </a:pPr>
            <a:r>
              <a:rPr lang="zh-CN" altLang="en-US" sz="3200" b="1">
                <a:latin typeface="Times New Roman" pitchFamily="18" charset="0"/>
                <a:ea typeface="楷体_GB2312" pitchFamily="49" charset="-122"/>
              </a:rPr>
              <a:t>眼睛</a:t>
            </a:r>
            <a:r>
              <a:rPr lang="zh-CN" altLang="en-US" sz="3600" b="1">
                <a:latin typeface="华文楷体"/>
                <a:ea typeface="华文楷体"/>
                <a:cs typeface="华文楷体"/>
              </a:rPr>
              <a:t>灵活</a:t>
            </a:r>
            <a:endParaRPr lang="en-US" altLang="zh-CN" sz="3600" b="1">
              <a:latin typeface="华文楷体"/>
              <a:ea typeface="华文楷体"/>
              <a:cs typeface="华文楷体"/>
            </a:endParaRPr>
          </a:p>
          <a:p>
            <a:pPr algn="ctr">
              <a:buFont typeface="Arial" charset="0"/>
              <a:buNone/>
            </a:pPr>
            <a:r>
              <a:rPr lang="zh-CN" altLang="en-US" sz="3600" b="1">
                <a:latin typeface="华文楷体"/>
                <a:ea typeface="华文楷体"/>
                <a:cs typeface="华文楷体"/>
              </a:rPr>
              <a:t>嘴巴尖长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1" grpId="0" bldLvl="0"/>
      <p:bldP spid="12" grpId="0" bldLvl="0"/>
      <p:bldP spid="13" grpId="0" bldLvl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Pages>0</Pages>
  <Words>1586</Words>
  <Characters>0</Characters>
  <PresentationFormat>全屏显示(4:3)</PresentationFormat>
  <Lines>0</Lines>
  <Paragraphs>197</Paragraphs>
  <Slides>25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演示文稿设计模板</vt:lpstr>
      </vt:variant>
      <vt:variant>
        <vt:i4>12</vt:i4>
      </vt:variant>
      <vt:variant>
        <vt:lpstr>幻灯片标题</vt:lpstr>
      </vt:variant>
      <vt:variant>
        <vt:i4>25</vt:i4>
      </vt:variant>
    </vt:vector>
  </HeadingPairs>
  <TitlesOfParts>
    <vt:vector size="49" baseType="lpstr">
      <vt:lpstr>Calibri</vt:lpstr>
      <vt:lpstr>宋体</vt:lpstr>
      <vt:lpstr>Arial</vt:lpstr>
      <vt:lpstr>华文楷体</vt:lpstr>
      <vt:lpstr>Candara</vt:lpstr>
      <vt:lpstr>MingLiU-ExtB</vt:lpstr>
      <vt:lpstr>黑体</vt:lpstr>
      <vt:lpstr>华文新魏</vt:lpstr>
      <vt:lpstr>楷体_GB2312</vt:lpstr>
      <vt:lpstr>Wingdings</vt:lpstr>
      <vt:lpstr>Times New Roman</vt:lpstr>
      <vt:lpstr>华文行楷</vt:lpstr>
      <vt:lpstr>Office 主题</vt:lpstr>
      <vt:lpstr>Office 主题</vt:lpstr>
      <vt:lpstr>Office 主题</vt:lpstr>
      <vt:lpstr>Office 主题</vt:lpstr>
      <vt:lpstr>Office 主题</vt:lpstr>
      <vt:lpstr>Office 主题</vt:lpstr>
      <vt:lpstr>Office 主题</vt:lpstr>
      <vt:lpstr>Office 主题</vt:lpstr>
      <vt:lpstr>Office 主题</vt:lpstr>
      <vt:lpstr>Office 主题</vt:lpstr>
      <vt:lpstr>Office 主题</vt:lpstr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  <vt:lpstr>幻灯片 24</vt:lpstr>
      <vt:lpstr>幻灯片 25</vt:lpstr>
    </vt:vector>
  </TitlesOfParts>
  <Manager/>
  <Company/>
  <LinksUpToDate>false</LinksUpToDate>
  <CharactersWithSpaces>0</CharactersWithSpaces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subject/>
  <dc:creator/>
  <cp:keywords/>
  <dc:description/>
  <cp:lastModifiedBy>微软用户</cp:lastModifiedBy>
  <cp:revision>176</cp:revision>
  <dcterms:created xsi:type="dcterms:W3CDTF">2016-11-12T14:49:46Z</dcterms:created>
  <dcterms:modified xsi:type="dcterms:W3CDTF">2017-03-19T01:18:00Z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2052-10.1.0.6030</vt:lpwstr>
  </property>
</Properties>
</file>