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5" r:id="rId4"/>
  </p:sldMasterIdLst>
  <p:sldIdLst>
    <p:sldId id="257" r:id="rId5"/>
    <p:sldId id="259" r:id="rId6"/>
    <p:sldId id="260" r:id="rId7"/>
    <p:sldId id="267" r:id="rId8"/>
    <p:sldId id="261" r:id="rId9"/>
    <p:sldId id="271" r:id="rId10"/>
    <p:sldId id="272" r:id="rId11"/>
    <p:sldId id="273" r:id="rId12"/>
    <p:sldId id="275" r:id="rId13"/>
    <p:sldId id="265" r:id="rId14"/>
    <p:sldId id="263" r:id="rId15"/>
    <p:sldId id="264" r:id="rId16"/>
    <p:sldId id="258" r:id="rId17"/>
    <p:sldId id="266" r:id="rId18"/>
    <p:sldId id="268" r:id="rId19"/>
    <p:sldId id="269" r:id="rId20"/>
    <p:sldId id="270"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FF00FF"/>
    <a:srgbClr val="FFFFFF"/>
    <a:srgbClr val="CCFFFF"/>
    <a:srgbClr val="99CCFF"/>
    <a:srgbClr val="FFCC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502" autoAdjust="0"/>
  </p:normalViewPr>
  <p:slideViewPr>
    <p:cSldViewPr>
      <p:cViewPr varScale="1">
        <p:scale>
          <a:sx n="84" d="100"/>
          <a:sy n="84"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69F308C-D33F-407D-9BD7-BB9B70B23AF5}" type="slidenum">
              <a:rPr lang="en-US" altLang="zh-CN"/>
              <a:pPr>
                <a:defRPr/>
              </a:pPr>
              <a:t>‹#›</a:t>
            </a:fld>
            <a:endParaRPr lang="en-US" altLang="zh-CN"/>
          </a:p>
        </p:txBody>
      </p:sp>
    </p:spTree>
    <p:extLst>
      <p:ext uri="{BB962C8B-B14F-4D97-AF65-F5344CB8AC3E}">
        <p14:creationId xmlns:p14="http://schemas.microsoft.com/office/powerpoint/2010/main" val="883631160"/>
      </p:ext>
    </p:extLst>
  </p:cSld>
  <p:clrMapOvr>
    <a:masterClrMapping/>
  </p:clrMapOvr>
  <p:transition spd="slow" advTm="30000">
    <p:checker dir="vert"/>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59C4830-37F1-476C-9A63-D022D28E119D}" type="slidenum">
              <a:rPr lang="en-US" altLang="zh-CN"/>
              <a:pPr>
                <a:defRPr/>
              </a:pPr>
              <a:t>‹#›</a:t>
            </a:fld>
            <a:endParaRPr lang="en-US" altLang="zh-CN"/>
          </a:p>
        </p:txBody>
      </p:sp>
    </p:spTree>
    <p:extLst>
      <p:ext uri="{BB962C8B-B14F-4D97-AF65-F5344CB8AC3E}">
        <p14:creationId xmlns:p14="http://schemas.microsoft.com/office/powerpoint/2010/main" val="1485615118"/>
      </p:ext>
    </p:extLst>
  </p:cSld>
  <p:clrMapOvr>
    <a:masterClrMapping/>
  </p:clrMapOvr>
  <p:transition spd="slow" advTm="30000">
    <p:checker dir="vert"/>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A7856A7-8E76-4C8C-9B29-4894B00AED30}" type="slidenum">
              <a:rPr lang="en-US" altLang="zh-CN"/>
              <a:pPr>
                <a:defRPr/>
              </a:pPr>
              <a:t>‹#›</a:t>
            </a:fld>
            <a:endParaRPr lang="en-US" altLang="zh-CN"/>
          </a:p>
        </p:txBody>
      </p:sp>
    </p:spTree>
    <p:extLst>
      <p:ext uri="{BB962C8B-B14F-4D97-AF65-F5344CB8AC3E}">
        <p14:creationId xmlns:p14="http://schemas.microsoft.com/office/powerpoint/2010/main" val="1873128220"/>
      </p:ext>
    </p:extLst>
  </p:cSld>
  <p:clrMapOvr>
    <a:masterClrMapping/>
  </p:clrMapOvr>
  <p:transition spd="slow" advTm="30000">
    <p:checker dir="vert"/>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78" name="Rectangle 2"/>
          <p:cNvSpPr>
            <a:spLocks noGrp="1" noChangeArrowheads="1"/>
          </p:cNvSpPr>
          <p:nvPr>
            <p:ph type="ctrTitle"/>
          </p:nvPr>
        </p:nvSpPr>
        <p:spPr>
          <a:xfrm>
            <a:off x="914400" y="1524000"/>
            <a:ext cx="7623175" cy="1752600"/>
          </a:xfrm>
        </p:spPr>
        <p:txBody>
          <a:bodyPr/>
          <a:lstStyle>
            <a:lvl1pPr>
              <a:defRPr sz="5000"/>
            </a:lvl1pPr>
          </a:lstStyle>
          <a:p>
            <a:pPr lvl="0"/>
            <a:r>
              <a:rPr lang="zh-CN" altLang="en-US" noProof="0" smtClean="0"/>
              <a:t>单击此处编辑母版标题样式</a:t>
            </a:r>
          </a:p>
        </p:txBody>
      </p:sp>
      <p:sp>
        <p:nvSpPr>
          <p:cNvPr id="2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zh-CN" altLang="en-US" noProof="0" smtClean="0"/>
              <a:t>单击此处编辑母版副标题样式</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smtClean="0"/>
            </a:lvl1pPr>
          </a:lstStyle>
          <a:p>
            <a:pPr>
              <a:defRPr/>
            </a:pPr>
            <a:fld id="{2FB3E8F0-5BC2-4E26-8B18-6664E78E48FA}" type="slidenum">
              <a:rPr lang="en-US" altLang="zh-CN"/>
              <a:pPr>
                <a:defRPr/>
              </a:pPr>
              <a:t>‹#›</a:t>
            </a:fld>
            <a:endParaRPr lang="en-US" altLang="zh-CN"/>
          </a:p>
        </p:txBody>
      </p:sp>
    </p:spTree>
    <p:extLst>
      <p:ext uri="{BB962C8B-B14F-4D97-AF65-F5344CB8AC3E}">
        <p14:creationId xmlns:p14="http://schemas.microsoft.com/office/powerpoint/2010/main" val="1643332408"/>
      </p:ext>
    </p:extLst>
  </p:cSld>
  <p:clrMapOvr>
    <a:masterClrMapping/>
  </p:clrMapOvr>
  <p:transition spd="slow" advTm="30000">
    <p:checker dir="vert"/>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22971EE-7BC0-4577-94D7-F84D1AB2E6A7}" type="slidenum">
              <a:rPr lang="en-US" altLang="zh-CN"/>
              <a:pPr>
                <a:defRPr/>
              </a:pPr>
              <a:t>‹#›</a:t>
            </a:fld>
            <a:endParaRPr lang="en-US" altLang="zh-CN"/>
          </a:p>
        </p:txBody>
      </p:sp>
    </p:spTree>
    <p:extLst>
      <p:ext uri="{BB962C8B-B14F-4D97-AF65-F5344CB8AC3E}">
        <p14:creationId xmlns:p14="http://schemas.microsoft.com/office/powerpoint/2010/main" val="1246594640"/>
      </p:ext>
    </p:extLst>
  </p:cSld>
  <p:clrMapOvr>
    <a:masterClrMapping/>
  </p:clrMapOvr>
  <p:transition spd="slow" advTm="30000">
    <p:checker dir="vert"/>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A1AE2D0-19FF-4D75-9B91-5D4F96407E33}" type="slidenum">
              <a:rPr lang="en-US" altLang="zh-CN"/>
              <a:pPr>
                <a:defRPr/>
              </a:pPr>
              <a:t>‹#›</a:t>
            </a:fld>
            <a:endParaRPr lang="en-US" altLang="zh-CN"/>
          </a:p>
        </p:txBody>
      </p:sp>
    </p:spTree>
    <p:extLst>
      <p:ext uri="{BB962C8B-B14F-4D97-AF65-F5344CB8AC3E}">
        <p14:creationId xmlns:p14="http://schemas.microsoft.com/office/powerpoint/2010/main" val="3917615357"/>
      </p:ext>
    </p:extLst>
  </p:cSld>
  <p:clrMapOvr>
    <a:masterClrMapping/>
  </p:clrMapOvr>
  <p:transition spd="slow" advTm="30000">
    <p:checker dir="vert"/>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AEA986C-8128-4753-A490-602A3EEE6DB4}" type="slidenum">
              <a:rPr lang="en-US" altLang="zh-CN"/>
              <a:pPr>
                <a:defRPr/>
              </a:pPr>
              <a:t>‹#›</a:t>
            </a:fld>
            <a:endParaRPr lang="en-US" altLang="zh-CN"/>
          </a:p>
        </p:txBody>
      </p:sp>
    </p:spTree>
    <p:extLst>
      <p:ext uri="{BB962C8B-B14F-4D97-AF65-F5344CB8AC3E}">
        <p14:creationId xmlns:p14="http://schemas.microsoft.com/office/powerpoint/2010/main" val="3419715506"/>
      </p:ext>
    </p:extLst>
  </p:cSld>
  <p:clrMapOvr>
    <a:masterClrMapping/>
  </p:clrMapOvr>
  <p:transition spd="slow" advTm="30000">
    <p:checker dir="vert"/>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4F7DEA9-C39E-49A0-94FB-D4F3BB30B33B}" type="slidenum">
              <a:rPr lang="en-US" altLang="zh-CN"/>
              <a:pPr>
                <a:defRPr/>
              </a:pPr>
              <a:t>‹#›</a:t>
            </a:fld>
            <a:endParaRPr lang="en-US" altLang="zh-CN"/>
          </a:p>
        </p:txBody>
      </p:sp>
    </p:spTree>
    <p:extLst>
      <p:ext uri="{BB962C8B-B14F-4D97-AF65-F5344CB8AC3E}">
        <p14:creationId xmlns:p14="http://schemas.microsoft.com/office/powerpoint/2010/main" val="1315287328"/>
      </p:ext>
    </p:extLst>
  </p:cSld>
  <p:clrMapOvr>
    <a:masterClrMapping/>
  </p:clrMapOvr>
  <p:transition spd="slow" advTm="30000">
    <p:checker dir="vert"/>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475F36B6-2EF4-420E-9C86-FD8907F667B1}" type="slidenum">
              <a:rPr lang="en-US" altLang="zh-CN"/>
              <a:pPr>
                <a:defRPr/>
              </a:pPr>
              <a:t>‹#›</a:t>
            </a:fld>
            <a:endParaRPr lang="en-US" altLang="zh-CN"/>
          </a:p>
        </p:txBody>
      </p:sp>
    </p:spTree>
    <p:extLst>
      <p:ext uri="{BB962C8B-B14F-4D97-AF65-F5344CB8AC3E}">
        <p14:creationId xmlns:p14="http://schemas.microsoft.com/office/powerpoint/2010/main" val="1617803526"/>
      </p:ext>
    </p:extLst>
  </p:cSld>
  <p:clrMapOvr>
    <a:masterClrMapping/>
  </p:clrMapOvr>
  <p:transition spd="slow" advTm="30000">
    <p:checker dir="vert"/>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A41DE92-3E92-4847-87AD-5A642F303747}" type="slidenum">
              <a:rPr lang="en-US" altLang="zh-CN"/>
              <a:pPr>
                <a:defRPr/>
              </a:pPr>
              <a:t>‹#›</a:t>
            </a:fld>
            <a:endParaRPr lang="en-US" altLang="zh-CN"/>
          </a:p>
        </p:txBody>
      </p:sp>
    </p:spTree>
    <p:extLst>
      <p:ext uri="{BB962C8B-B14F-4D97-AF65-F5344CB8AC3E}">
        <p14:creationId xmlns:p14="http://schemas.microsoft.com/office/powerpoint/2010/main" val="138948090"/>
      </p:ext>
    </p:extLst>
  </p:cSld>
  <p:clrMapOvr>
    <a:masterClrMapping/>
  </p:clrMapOvr>
  <p:transition spd="slow" advTm="30000">
    <p:checker dir="vert"/>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ACA7ED6-0DF1-4D74-B08B-94194A09AACF}" type="slidenum">
              <a:rPr lang="en-US" altLang="zh-CN"/>
              <a:pPr>
                <a:defRPr/>
              </a:pPr>
              <a:t>‹#›</a:t>
            </a:fld>
            <a:endParaRPr lang="en-US" altLang="zh-CN"/>
          </a:p>
        </p:txBody>
      </p:sp>
    </p:spTree>
    <p:extLst>
      <p:ext uri="{BB962C8B-B14F-4D97-AF65-F5344CB8AC3E}">
        <p14:creationId xmlns:p14="http://schemas.microsoft.com/office/powerpoint/2010/main" val="3978793283"/>
      </p:ext>
    </p:extLst>
  </p:cSld>
  <p:clrMapOvr>
    <a:masterClrMapping/>
  </p:clrMapOvr>
  <p:transition spd="slow" advTm="30000">
    <p:checker dir="vert"/>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45F77D2-2A53-4C62-83F6-A41C382592E1}" type="slidenum">
              <a:rPr lang="en-US" altLang="zh-CN"/>
              <a:pPr>
                <a:defRPr/>
              </a:pPr>
              <a:t>‹#›</a:t>
            </a:fld>
            <a:endParaRPr lang="en-US" altLang="zh-CN"/>
          </a:p>
        </p:txBody>
      </p:sp>
    </p:spTree>
    <p:extLst>
      <p:ext uri="{BB962C8B-B14F-4D97-AF65-F5344CB8AC3E}">
        <p14:creationId xmlns:p14="http://schemas.microsoft.com/office/powerpoint/2010/main" val="1758732892"/>
      </p:ext>
    </p:extLst>
  </p:cSld>
  <p:clrMapOvr>
    <a:masterClrMapping/>
  </p:clrMapOvr>
  <p:transition spd="slow" advTm="30000">
    <p:checker dir="vert"/>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50F0328-0700-4F91-AA90-1FF9B99215E4}" type="slidenum">
              <a:rPr lang="en-US" altLang="zh-CN"/>
              <a:pPr>
                <a:defRPr/>
              </a:pPr>
              <a:t>‹#›</a:t>
            </a:fld>
            <a:endParaRPr lang="en-US" altLang="zh-CN"/>
          </a:p>
        </p:txBody>
      </p:sp>
    </p:spTree>
    <p:extLst>
      <p:ext uri="{BB962C8B-B14F-4D97-AF65-F5344CB8AC3E}">
        <p14:creationId xmlns:p14="http://schemas.microsoft.com/office/powerpoint/2010/main" val="2576643571"/>
      </p:ext>
    </p:extLst>
  </p:cSld>
  <p:clrMapOvr>
    <a:masterClrMapping/>
  </p:clrMapOvr>
  <p:transition spd="slow" advTm="30000">
    <p:checker dir="vert"/>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F10FABB-179E-4039-816A-469C187172BC}" type="slidenum">
              <a:rPr lang="en-US" altLang="zh-CN"/>
              <a:pPr>
                <a:defRPr/>
              </a:pPr>
              <a:t>‹#›</a:t>
            </a:fld>
            <a:endParaRPr lang="en-US" altLang="zh-CN"/>
          </a:p>
        </p:txBody>
      </p:sp>
    </p:spTree>
    <p:extLst>
      <p:ext uri="{BB962C8B-B14F-4D97-AF65-F5344CB8AC3E}">
        <p14:creationId xmlns:p14="http://schemas.microsoft.com/office/powerpoint/2010/main" val="3537741116"/>
      </p:ext>
    </p:extLst>
  </p:cSld>
  <p:clrMapOvr>
    <a:masterClrMapping/>
  </p:clrMapOvr>
  <p:transition spd="slow" advTm="30000">
    <p:checker dir="vert"/>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8DFAC14-51A9-429A-879F-5866362EF56F}" type="slidenum">
              <a:rPr lang="en-US" altLang="zh-CN"/>
              <a:pPr>
                <a:defRPr/>
              </a:pPr>
              <a:t>‹#›</a:t>
            </a:fld>
            <a:endParaRPr lang="en-US" altLang="zh-CN"/>
          </a:p>
        </p:txBody>
      </p:sp>
    </p:spTree>
    <p:extLst>
      <p:ext uri="{BB962C8B-B14F-4D97-AF65-F5344CB8AC3E}">
        <p14:creationId xmlns:p14="http://schemas.microsoft.com/office/powerpoint/2010/main" val="692523001"/>
      </p:ext>
    </p:extLst>
  </p:cSld>
  <p:clrMapOvr>
    <a:masterClrMapping/>
  </p:clrMapOvr>
  <p:transition spd="slow" advTm="30000">
    <p:checker dir="vert"/>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10"/>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1"/>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14"/>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5"/>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6"/>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7"/>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Freeform 20"/>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21"/>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24"/>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25"/>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26"/>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27"/>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Freeform 29"/>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zh-CN" altLang="en-US" noProof="0" smtClean="0"/>
              <a:t>单击此处编辑母版标题样式</a:t>
            </a:r>
          </a:p>
        </p:txBody>
      </p:sp>
      <p:sp>
        <p:nvSpPr>
          <p:cNvPr id="327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zh-CN" altLang="en-US" noProof="0" smtClean="0"/>
              <a:t>单击此处编辑母版副标题样式</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ltLang="zh-CN"/>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zh-CN"/>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DA681B05-BBE3-4DBC-AA68-B35908DA845E}" type="slidenum">
              <a:rPr lang="en-US" altLang="zh-CN"/>
              <a:pPr>
                <a:defRPr/>
              </a:pPr>
              <a:t>‹#›</a:t>
            </a:fld>
            <a:endParaRPr lang="en-US" altLang="zh-CN"/>
          </a:p>
        </p:txBody>
      </p:sp>
    </p:spTree>
    <p:extLst>
      <p:ext uri="{BB962C8B-B14F-4D97-AF65-F5344CB8AC3E}">
        <p14:creationId xmlns:p14="http://schemas.microsoft.com/office/powerpoint/2010/main" val="1353733860"/>
      </p:ext>
    </p:extLst>
  </p:cSld>
  <p:clrMapOvr>
    <a:masterClrMapping/>
  </p:clrMapOvr>
  <p:transition spd="slow" advTm="30000">
    <p:checker dir="vert"/>
    <p:sndAc>
      <p:stSnd>
        <p:snd r:embed="rId1"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D3415BAE-9962-4605-8456-18C845B6E31E}" type="slidenum">
              <a:rPr lang="en-US" altLang="zh-CN"/>
              <a:pPr>
                <a:defRPr/>
              </a:pPr>
              <a:t>‹#›</a:t>
            </a:fld>
            <a:endParaRPr lang="en-US" altLang="zh-CN"/>
          </a:p>
        </p:txBody>
      </p:sp>
    </p:spTree>
    <p:extLst>
      <p:ext uri="{BB962C8B-B14F-4D97-AF65-F5344CB8AC3E}">
        <p14:creationId xmlns:p14="http://schemas.microsoft.com/office/powerpoint/2010/main" val="2554468604"/>
      </p:ext>
    </p:extLst>
  </p:cSld>
  <p:clrMapOvr>
    <a:masterClrMapping/>
  </p:clrMapOvr>
  <p:transition spd="slow" advTm="30000">
    <p:checker dir="vert"/>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89758C99-81E2-4097-8464-5DC56F23815D}" type="slidenum">
              <a:rPr lang="en-US" altLang="zh-CN"/>
              <a:pPr>
                <a:defRPr/>
              </a:pPr>
              <a:t>‹#›</a:t>
            </a:fld>
            <a:endParaRPr lang="en-US" altLang="zh-CN"/>
          </a:p>
        </p:txBody>
      </p:sp>
    </p:spTree>
    <p:extLst>
      <p:ext uri="{BB962C8B-B14F-4D97-AF65-F5344CB8AC3E}">
        <p14:creationId xmlns:p14="http://schemas.microsoft.com/office/powerpoint/2010/main" val="4023074507"/>
      </p:ext>
    </p:extLst>
  </p:cSld>
  <p:clrMapOvr>
    <a:masterClrMapping/>
  </p:clrMapOvr>
  <p:transition spd="slow" advTm="30000">
    <p:checker dir="vert"/>
    <p:sndAc>
      <p:stSnd>
        <p:snd r:embed="rId1"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3E8184F-7117-4044-882C-A0951C378648}" type="slidenum">
              <a:rPr lang="en-US" altLang="zh-CN"/>
              <a:pPr>
                <a:defRPr/>
              </a:pPr>
              <a:t>‹#›</a:t>
            </a:fld>
            <a:endParaRPr lang="en-US" altLang="zh-CN"/>
          </a:p>
        </p:txBody>
      </p:sp>
    </p:spTree>
    <p:extLst>
      <p:ext uri="{BB962C8B-B14F-4D97-AF65-F5344CB8AC3E}">
        <p14:creationId xmlns:p14="http://schemas.microsoft.com/office/powerpoint/2010/main" val="2282128552"/>
      </p:ext>
    </p:extLst>
  </p:cSld>
  <p:clrMapOvr>
    <a:masterClrMapping/>
  </p:clrMapOvr>
  <p:transition spd="slow" advTm="30000">
    <p:checker dir="vert"/>
    <p:sndAc>
      <p:stSnd>
        <p:snd r:embed="rId1"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D7CD2428-810C-4C90-8993-8D9567FA3550}" type="slidenum">
              <a:rPr lang="en-US" altLang="zh-CN"/>
              <a:pPr>
                <a:defRPr/>
              </a:pPr>
              <a:t>‹#›</a:t>
            </a:fld>
            <a:endParaRPr lang="en-US" altLang="zh-CN"/>
          </a:p>
        </p:txBody>
      </p:sp>
    </p:spTree>
    <p:extLst>
      <p:ext uri="{BB962C8B-B14F-4D97-AF65-F5344CB8AC3E}">
        <p14:creationId xmlns:p14="http://schemas.microsoft.com/office/powerpoint/2010/main" val="2168265334"/>
      </p:ext>
    </p:extLst>
  </p:cSld>
  <p:clrMapOvr>
    <a:masterClrMapping/>
  </p:clrMapOvr>
  <p:transition spd="slow" advTm="30000">
    <p:checker dir="vert"/>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D0FED74C-362A-49BE-866C-D60DC1323A8E}" type="slidenum">
              <a:rPr lang="en-US" altLang="zh-CN"/>
              <a:pPr>
                <a:defRPr/>
              </a:pPr>
              <a:t>‹#›</a:t>
            </a:fld>
            <a:endParaRPr lang="en-US" altLang="zh-CN"/>
          </a:p>
        </p:txBody>
      </p:sp>
    </p:spTree>
    <p:extLst>
      <p:ext uri="{BB962C8B-B14F-4D97-AF65-F5344CB8AC3E}">
        <p14:creationId xmlns:p14="http://schemas.microsoft.com/office/powerpoint/2010/main" val="3134937993"/>
      </p:ext>
    </p:extLst>
  </p:cSld>
  <p:clrMapOvr>
    <a:masterClrMapping/>
  </p:clrMapOvr>
  <p:transition spd="slow" advTm="30000">
    <p:checker dir="vert"/>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8620E66B-364A-4DAA-9534-00D43B6D4587}" type="slidenum">
              <a:rPr lang="en-US" altLang="zh-CN"/>
              <a:pPr>
                <a:defRPr/>
              </a:pPr>
              <a:t>‹#›</a:t>
            </a:fld>
            <a:endParaRPr lang="en-US" altLang="zh-CN"/>
          </a:p>
        </p:txBody>
      </p:sp>
    </p:spTree>
    <p:extLst>
      <p:ext uri="{BB962C8B-B14F-4D97-AF65-F5344CB8AC3E}">
        <p14:creationId xmlns:p14="http://schemas.microsoft.com/office/powerpoint/2010/main" val="735052670"/>
      </p:ext>
    </p:extLst>
  </p:cSld>
  <p:clrMapOvr>
    <a:masterClrMapping/>
  </p:clrMapOvr>
  <p:transition spd="slow" advTm="30000">
    <p:checker dir="vert"/>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4C06774-7A42-4673-9AC9-CCFC4DC4763F}" type="slidenum">
              <a:rPr lang="en-US" altLang="zh-CN"/>
              <a:pPr>
                <a:defRPr/>
              </a:pPr>
              <a:t>‹#›</a:t>
            </a:fld>
            <a:endParaRPr lang="en-US" altLang="zh-CN"/>
          </a:p>
        </p:txBody>
      </p:sp>
    </p:spTree>
    <p:extLst>
      <p:ext uri="{BB962C8B-B14F-4D97-AF65-F5344CB8AC3E}">
        <p14:creationId xmlns:p14="http://schemas.microsoft.com/office/powerpoint/2010/main" val="3061163822"/>
      </p:ext>
    </p:extLst>
  </p:cSld>
  <p:clrMapOvr>
    <a:masterClrMapping/>
  </p:clrMapOvr>
  <p:transition spd="slow" advTm="30000">
    <p:checker dir="vert"/>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24744F69-14A4-44D1-AB93-2FF22C474372}" type="slidenum">
              <a:rPr lang="en-US" altLang="zh-CN"/>
              <a:pPr>
                <a:defRPr/>
              </a:pPr>
              <a:t>‹#›</a:t>
            </a:fld>
            <a:endParaRPr lang="en-US" altLang="zh-CN"/>
          </a:p>
        </p:txBody>
      </p:sp>
    </p:spTree>
    <p:extLst>
      <p:ext uri="{BB962C8B-B14F-4D97-AF65-F5344CB8AC3E}">
        <p14:creationId xmlns:p14="http://schemas.microsoft.com/office/powerpoint/2010/main" val="2199915827"/>
      </p:ext>
    </p:extLst>
  </p:cSld>
  <p:clrMapOvr>
    <a:masterClrMapping/>
  </p:clrMapOvr>
  <p:transition spd="slow" advTm="30000">
    <p:checker dir="vert"/>
    <p:sndAc>
      <p:stSnd>
        <p:snd r:embed="rId1"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C7D54EE-725A-4ADF-B0A2-4D660931ABD3}" type="slidenum">
              <a:rPr lang="en-US" altLang="zh-CN"/>
              <a:pPr>
                <a:defRPr/>
              </a:pPr>
              <a:t>‹#›</a:t>
            </a:fld>
            <a:endParaRPr lang="en-US" altLang="zh-CN"/>
          </a:p>
        </p:txBody>
      </p:sp>
    </p:spTree>
    <p:extLst>
      <p:ext uri="{BB962C8B-B14F-4D97-AF65-F5344CB8AC3E}">
        <p14:creationId xmlns:p14="http://schemas.microsoft.com/office/powerpoint/2010/main" val="3156367360"/>
      </p:ext>
    </p:extLst>
  </p:cSld>
  <p:clrMapOvr>
    <a:masterClrMapping/>
  </p:clrMapOvr>
  <p:transition spd="slow" advTm="30000">
    <p:checker dir="vert"/>
    <p:sndAc>
      <p:stSnd>
        <p:snd r:embed="rId1"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28CC7EBC-C7B6-4E7F-9E29-7B1CAD2C8961}" type="slidenum">
              <a:rPr lang="en-US" altLang="zh-CN"/>
              <a:pPr>
                <a:defRPr/>
              </a:pPr>
              <a:t>‹#›</a:t>
            </a:fld>
            <a:endParaRPr lang="en-US" altLang="zh-CN"/>
          </a:p>
        </p:txBody>
      </p:sp>
    </p:spTree>
    <p:extLst>
      <p:ext uri="{BB962C8B-B14F-4D97-AF65-F5344CB8AC3E}">
        <p14:creationId xmlns:p14="http://schemas.microsoft.com/office/powerpoint/2010/main" val="464896678"/>
      </p:ext>
    </p:extLst>
  </p:cSld>
  <p:clrMapOvr>
    <a:masterClrMapping/>
  </p:clrMapOvr>
  <p:transition spd="slow" advTm="30000">
    <p:checker dir="vert"/>
    <p:sndAc>
      <p:stSnd>
        <p:snd r:embed="rId1"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57950" y="152400"/>
            <a:ext cx="1924050" cy="533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152400"/>
            <a:ext cx="5619750" cy="533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9EA5ABE3-B07B-46E9-B3C7-96B7DEF2556D}" type="slidenum">
              <a:rPr lang="en-US" altLang="zh-CN"/>
              <a:pPr>
                <a:defRPr/>
              </a:pPr>
              <a:t>‹#›</a:t>
            </a:fld>
            <a:endParaRPr lang="en-US" altLang="zh-CN"/>
          </a:p>
        </p:txBody>
      </p:sp>
    </p:spTree>
    <p:extLst>
      <p:ext uri="{BB962C8B-B14F-4D97-AF65-F5344CB8AC3E}">
        <p14:creationId xmlns:p14="http://schemas.microsoft.com/office/powerpoint/2010/main" val="3450534311"/>
      </p:ext>
    </p:extLst>
  </p:cSld>
  <p:clrMapOvr>
    <a:masterClrMapping/>
  </p:clrMapOvr>
  <p:transition spd="slow" advTm="30000">
    <p:checker dir="vert"/>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ctrTitle"/>
          </p:nvPr>
        </p:nvSpPr>
        <p:spPr>
          <a:xfrm>
            <a:off x="3962400" y="1066800"/>
            <a:ext cx="4648200" cy="1981200"/>
          </a:xfrm>
        </p:spPr>
        <p:txBody>
          <a:bodyPr/>
          <a:lstStyle>
            <a:lvl1pPr>
              <a:defRPr/>
            </a:lvl1pPr>
          </a:lstStyle>
          <a:p>
            <a:pPr lvl="0"/>
            <a:r>
              <a:rPr lang="zh-CN" altLang="en-US" noProof="0" smtClean="0"/>
              <a:t>单击此处编辑母版标题样式</a:t>
            </a:r>
          </a:p>
        </p:txBody>
      </p:sp>
      <p:sp>
        <p:nvSpPr>
          <p:cNvPr id="38915" name="Rectangle 3"/>
          <p:cNvSpPr>
            <a:spLocks noGrp="1" noRot="1" noChangeArrowheads="1"/>
          </p:cNvSpPr>
          <p:nvPr>
            <p:ph type="subTitle" idx="1"/>
          </p:nvPr>
        </p:nvSpPr>
        <p:spPr>
          <a:xfrm>
            <a:off x="3962400" y="3657600"/>
            <a:ext cx="4572000" cy="1676400"/>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4" name="Rectangle 4"/>
          <p:cNvSpPr>
            <a:spLocks noGrp="1" noChangeArrowheads="1"/>
          </p:cNvSpPr>
          <p:nvPr>
            <p:ph type="dt" sz="half" idx="10"/>
          </p:nvPr>
        </p:nvSpPr>
        <p:spPr>
          <a:xfrm>
            <a:off x="301625" y="6076950"/>
            <a:ext cx="2289175" cy="476250"/>
          </a:xfrm>
        </p:spPr>
        <p:txBody>
          <a:bodyPr/>
          <a:lstStyle>
            <a:lvl1pPr>
              <a:defRPr smtClean="0"/>
            </a:lvl1pPr>
          </a:lstStyle>
          <a:p>
            <a:pPr>
              <a:defRPr/>
            </a:pPr>
            <a:endParaRPr lang="en-US" altLang="zh-CN"/>
          </a:p>
        </p:txBody>
      </p:sp>
      <p:sp>
        <p:nvSpPr>
          <p:cNvPr id="5" name="Rectangle 5"/>
          <p:cNvSpPr>
            <a:spLocks noGrp="1" noChangeArrowheads="1"/>
          </p:cNvSpPr>
          <p:nvPr>
            <p:ph type="ftr" sz="quarter" idx="11"/>
          </p:nvPr>
        </p:nvSpPr>
        <p:spPr>
          <a:xfrm>
            <a:off x="3124200" y="6076950"/>
            <a:ext cx="2895600" cy="476250"/>
          </a:xfrm>
        </p:spPr>
        <p:txBody>
          <a:bodyPr/>
          <a:lstStyle>
            <a:lvl1pPr>
              <a:defRPr smtClean="0"/>
            </a:lvl1pPr>
          </a:lstStyle>
          <a:p>
            <a:pPr>
              <a:defRPr/>
            </a:pPr>
            <a:endParaRPr lang="en-US" altLang="zh-CN"/>
          </a:p>
        </p:txBody>
      </p:sp>
      <p:sp>
        <p:nvSpPr>
          <p:cNvPr id="6" name="Rectangle 6"/>
          <p:cNvSpPr>
            <a:spLocks noGrp="1" noChangeArrowheads="1"/>
          </p:cNvSpPr>
          <p:nvPr>
            <p:ph type="sldNum" sz="quarter" idx="12"/>
          </p:nvPr>
        </p:nvSpPr>
        <p:spPr>
          <a:xfrm>
            <a:off x="6553200" y="6076950"/>
            <a:ext cx="2289175" cy="476250"/>
          </a:xfrm>
        </p:spPr>
        <p:txBody>
          <a:bodyPr/>
          <a:lstStyle>
            <a:lvl1pPr>
              <a:defRPr smtClean="0"/>
            </a:lvl1pPr>
          </a:lstStyle>
          <a:p>
            <a:pPr>
              <a:defRPr/>
            </a:pPr>
            <a:fld id="{489F653B-A93B-4839-9A79-C174E2DD6DBB}" type="slidenum">
              <a:rPr lang="en-US" altLang="zh-CN"/>
              <a:pPr>
                <a:defRPr/>
              </a:pPr>
              <a:t>‹#›</a:t>
            </a:fld>
            <a:endParaRPr lang="en-US" altLang="zh-CN"/>
          </a:p>
        </p:txBody>
      </p:sp>
    </p:spTree>
    <p:extLst>
      <p:ext uri="{BB962C8B-B14F-4D97-AF65-F5344CB8AC3E}">
        <p14:creationId xmlns:p14="http://schemas.microsoft.com/office/powerpoint/2010/main" val="1679442839"/>
      </p:ext>
    </p:extLst>
  </p:cSld>
  <p:clrMapOvr>
    <a:masterClrMapping/>
  </p:clrMapOvr>
  <p:transition spd="slow" advTm="30000">
    <p:checker dir="vert"/>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7123330-F1DB-4449-A9E7-B3DD6855BC20}" type="slidenum">
              <a:rPr lang="en-US" altLang="zh-CN"/>
              <a:pPr>
                <a:defRPr/>
              </a:pPr>
              <a:t>‹#›</a:t>
            </a:fld>
            <a:endParaRPr lang="en-US" altLang="zh-CN"/>
          </a:p>
        </p:txBody>
      </p:sp>
    </p:spTree>
    <p:extLst>
      <p:ext uri="{BB962C8B-B14F-4D97-AF65-F5344CB8AC3E}">
        <p14:creationId xmlns:p14="http://schemas.microsoft.com/office/powerpoint/2010/main" val="1636130214"/>
      </p:ext>
    </p:extLst>
  </p:cSld>
  <p:clrMapOvr>
    <a:masterClrMapping/>
  </p:clrMapOvr>
  <p:transition spd="slow" advTm="30000">
    <p:checker dir="vert"/>
    <p:sndAc>
      <p:stSnd>
        <p:snd r:embed="rId1" name="chime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1871297-A6D2-4252-85F5-B55A612DE2EE}" type="slidenum">
              <a:rPr lang="en-US" altLang="zh-CN"/>
              <a:pPr>
                <a:defRPr/>
              </a:pPr>
              <a:t>‹#›</a:t>
            </a:fld>
            <a:endParaRPr lang="en-US" altLang="zh-CN"/>
          </a:p>
        </p:txBody>
      </p:sp>
    </p:spTree>
    <p:extLst>
      <p:ext uri="{BB962C8B-B14F-4D97-AF65-F5344CB8AC3E}">
        <p14:creationId xmlns:p14="http://schemas.microsoft.com/office/powerpoint/2010/main" val="4112724925"/>
      </p:ext>
    </p:extLst>
  </p:cSld>
  <p:clrMapOvr>
    <a:masterClrMapping/>
  </p:clrMapOvr>
  <p:transition spd="slow" advTm="30000">
    <p:checker dir="vert"/>
    <p:sndAc>
      <p:stSnd>
        <p:snd r:embed="rId1" name="chime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34708F1-505A-4D8E-9ABE-9B0D0A930FE7}" type="slidenum">
              <a:rPr lang="en-US" altLang="zh-CN"/>
              <a:pPr>
                <a:defRPr/>
              </a:pPr>
              <a:t>‹#›</a:t>
            </a:fld>
            <a:endParaRPr lang="en-US" altLang="zh-CN"/>
          </a:p>
        </p:txBody>
      </p:sp>
    </p:spTree>
    <p:extLst>
      <p:ext uri="{BB962C8B-B14F-4D97-AF65-F5344CB8AC3E}">
        <p14:creationId xmlns:p14="http://schemas.microsoft.com/office/powerpoint/2010/main" val="2320681702"/>
      </p:ext>
    </p:extLst>
  </p:cSld>
  <p:clrMapOvr>
    <a:masterClrMapping/>
  </p:clrMapOvr>
  <p:transition spd="slow" advTm="30000">
    <p:checker dir="vert"/>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BDE90C7-335F-4BB1-B180-530327CFC5F5}" type="slidenum">
              <a:rPr lang="en-US" altLang="zh-CN"/>
              <a:pPr>
                <a:defRPr/>
              </a:pPr>
              <a:t>‹#›</a:t>
            </a:fld>
            <a:endParaRPr lang="en-US" altLang="zh-CN"/>
          </a:p>
        </p:txBody>
      </p:sp>
    </p:spTree>
    <p:extLst>
      <p:ext uri="{BB962C8B-B14F-4D97-AF65-F5344CB8AC3E}">
        <p14:creationId xmlns:p14="http://schemas.microsoft.com/office/powerpoint/2010/main" val="323826859"/>
      </p:ext>
    </p:extLst>
  </p:cSld>
  <p:clrMapOvr>
    <a:masterClrMapping/>
  </p:clrMapOvr>
  <p:transition spd="slow" advTm="30000">
    <p:checker dir="vert"/>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3AA8034-4522-4597-BBD7-F4482678C2AD}" type="slidenum">
              <a:rPr lang="en-US" altLang="zh-CN"/>
              <a:pPr>
                <a:defRPr/>
              </a:pPr>
              <a:t>‹#›</a:t>
            </a:fld>
            <a:endParaRPr lang="en-US" altLang="zh-CN"/>
          </a:p>
        </p:txBody>
      </p:sp>
    </p:spTree>
    <p:extLst>
      <p:ext uri="{BB962C8B-B14F-4D97-AF65-F5344CB8AC3E}">
        <p14:creationId xmlns:p14="http://schemas.microsoft.com/office/powerpoint/2010/main" val="643157919"/>
      </p:ext>
    </p:extLst>
  </p:cSld>
  <p:clrMapOvr>
    <a:masterClrMapping/>
  </p:clrMapOvr>
  <p:transition spd="slow" advTm="30000">
    <p:checker dir="vert"/>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2138ED3-9C63-4D00-9834-2D0485B04446}" type="slidenum">
              <a:rPr lang="en-US" altLang="zh-CN"/>
              <a:pPr>
                <a:defRPr/>
              </a:pPr>
              <a:t>‹#›</a:t>
            </a:fld>
            <a:endParaRPr lang="en-US" altLang="zh-CN"/>
          </a:p>
        </p:txBody>
      </p:sp>
    </p:spTree>
    <p:extLst>
      <p:ext uri="{BB962C8B-B14F-4D97-AF65-F5344CB8AC3E}">
        <p14:creationId xmlns:p14="http://schemas.microsoft.com/office/powerpoint/2010/main" val="3374680052"/>
      </p:ext>
    </p:extLst>
  </p:cSld>
  <p:clrMapOvr>
    <a:masterClrMapping/>
  </p:clrMapOvr>
  <p:transition spd="slow" advTm="30000">
    <p:checker dir="vert"/>
    <p:sndAc>
      <p:stSnd>
        <p:snd r:embed="rId1" name="chimes.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2D67595-01CE-4B46-A690-66D5E2BFBCD4}" type="slidenum">
              <a:rPr lang="en-US" altLang="zh-CN"/>
              <a:pPr>
                <a:defRPr/>
              </a:pPr>
              <a:t>‹#›</a:t>
            </a:fld>
            <a:endParaRPr lang="en-US" altLang="zh-CN"/>
          </a:p>
        </p:txBody>
      </p:sp>
    </p:spTree>
    <p:extLst>
      <p:ext uri="{BB962C8B-B14F-4D97-AF65-F5344CB8AC3E}">
        <p14:creationId xmlns:p14="http://schemas.microsoft.com/office/powerpoint/2010/main" val="735973697"/>
      </p:ext>
    </p:extLst>
  </p:cSld>
  <p:clrMapOvr>
    <a:masterClrMapping/>
  </p:clrMapOvr>
  <p:transition spd="slow" advTm="30000">
    <p:checker dir="vert"/>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12C3659-A9ED-4560-A0F4-7DE1731896BC}" type="slidenum">
              <a:rPr lang="en-US" altLang="zh-CN"/>
              <a:pPr>
                <a:defRPr/>
              </a:pPr>
              <a:t>‹#›</a:t>
            </a:fld>
            <a:endParaRPr lang="en-US" altLang="zh-CN"/>
          </a:p>
        </p:txBody>
      </p:sp>
    </p:spTree>
    <p:extLst>
      <p:ext uri="{BB962C8B-B14F-4D97-AF65-F5344CB8AC3E}">
        <p14:creationId xmlns:p14="http://schemas.microsoft.com/office/powerpoint/2010/main" val="1531810007"/>
      </p:ext>
    </p:extLst>
  </p:cSld>
  <p:clrMapOvr>
    <a:masterClrMapping/>
  </p:clrMapOvr>
  <p:transition spd="slow" advTm="30000">
    <p:checker dir="vert"/>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52F6E9F-AE47-4A22-BA29-8A1C73BA6281}" type="slidenum">
              <a:rPr lang="en-US" altLang="zh-CN"/>
              <a:pPr>
                <a:defRPr/>
              </a:pPr>
              <a:t>‹#›</a:t>
            </a:fld>
            <a:endParaRPr lang="en-US" altLang="zh-CN"/>
          </a:p>
        </p:txBody>
      </p:sp>
    </p:spTree>
    <p:extLst>
      <p:ext uri="{BB962C8B-B14F-4D97-AF65-F5344CB8AC3E}">
        <p14:creationId xmlns:p14="http://schemas.microsoft.com/office/powerpoint/2010/main" val="674288518"/>
      </p:ext>
    </p:extLst>
  </p:cSld>
  <p:clrMapOvr>
    <a:masterClrMapping/>
  </p:clrMapOvr>
  <p:transition spd="slow" advTm="30000">
    <p:checker dir="vert"/>
    <p:sndAc>
      <p:stSnd>
        <p:snd r:embed="rId1"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981B475-A9C6-43A5-93FF-BB00952E472C}" type="slidenum">
              <a:rPr lang="en-US" altLang="zh-CN"/>
              <a:pPr>
                <a:defRPr/>
              </a:pPr>
              <a:t>‹#›</a:t>
            </a:fld>
            <a:endParaRPr lang="en-US" altLang="zh-CN"/>
          </a:p>
        </p:txBody>
      </p:sp>
    </p:spTree>
    <p:extLst>
      <p:ext uri="{BB962C8B-B14F-4D97-AF65-F5344CB8AC3E}">
        <p14:creationId xmlns:p14="http://schemas.microsoft.com/office/powerpoint/2010/main" val="2696302378"/>
      </p:ext>
    </p:extLst>
  </p:cSld>
  <p:clrMapOvr>
    <a:masterClrMapping/>
  </p:clrMapOvr>
  <p:transition spd="slow" advTm="30000">
    <p:checker dir="vert"/>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685800"/>
            <a:ext cx="2135187"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56338" cy="5181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348D042-2770-4AA2-B52A-C57554597540}" type="slidenum">
              <a:rPr lang="en-US" altLang="zh-CN"/>
              <a:pPr>
                <a:defRPr/>
              </a:pPr>
              <a:t>‹#›</a:t>
            </a:fld>
            <a:endParaRPr lang="en-US" altLang="zh-CN"/>
          </a:p>
        </p:txBody>
      </p:sp>
    </p:spTree>
    <p:extLst>
      <p:ext uri="{BB962C8B-B14F-4D97-AF65-F5344CB8AC3E}">
        <p14:creationId xmlns:p14="http://schemas.microsoft.com/office/powerpoint/2010/main" val="4040206539"/>
      </p:ext>
    </p:extLst>
  </p:cSld>
  <p:clrMapOvr>
    <a:masterClrMapping/>
  </p:clrMapOvr>
  <p:transition spd="slow" advTm="30000">
    <p:checker dir="vert"/>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618B6C8-7CA8-4CCC-9DBB-BB480645A16B}" type="slidenum">
              <a:rPr lang="en-US" altLang="zh-CN"/>
              <a:pPr>
                <a:defRPr/>
              </a:pPr>
              <a:t>‹#›</a:t>
            </a:fld>
            <a:endParaRPr lang="en-US" altLang="zh-CN"/>
          </a:p>
        </p:txBody>
      </p:sp>
    </p:spTree>
    <p:extLst>
      <p:ext uri="{BB962C8B-B14F-4D97-AF65-F5344CB8AC3E}">
        <p14:creationId xmlns:p14="http://schemas.microsoft.com/office/powerpoint/2010/main" val="2915217017"/>
      </p:ext>
    </p:extLst>
  </p:cSld>
  <p:clrMapOvr>
    <a:masterClrMapping/>
  </p:clrMapOvr>
  <p:transition spd="slow" advTm="30000">
    <p:checker dir="vert"/>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508C3D8-BDF2-40B8-B6B2-9CB40CD98499}" type="slidenum">
              <a:rPr lang="en-US" altLang="zh-CN"/>
              <a:pPr>
                <a:defRPr/>
              </a:pPr>
              <a:t>‹#›</a:t>
            </a:fld>
            <a:endParaRPr lang="en-US" altLang="zh-CN"/>
          </a:p>
        </p:txBody>
      </p:sp>
    </p:spTree>
    <p:extLst>
      <p:ext uri="{BB962C8B-B14F-4D97-AF65-F5344CB8AC3E}">
        <p14:creationId xmlns:p14="http://schemas.microsoft.com/office/powerpoint/2010/main" val="3345892435"/>
      </p:ext>
    </p:extLst>
  </p:cSld>
  <p:clrMapOvr>
    <a:masterClrMapping/>
  </p:clrMapOvr>
  <p:transition spd="slow" advTm="30000">
    <p:checker dir="vert"/>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75D33E5-866E-4374-8AB5-6F37BA9199E9}" type="slidenum">
              <a:rPr lang="en-US" altLang="zh-CN"/>
              <a:pPr>
                <a:defRPr/>
              </a:pPr>
              <a:t>‹#›</a:t>
            </a:fld>
            <a:endParaRPr lang="en-US" altLang="zh-CN"/>
          </a:p>
        </p:txBody>
      </p:sp>
    </p:spTree>
    <p:extLst>
      <p:ext uri="{BB962C8B-B14F-4D97-AF65-F5344CB8AC3E}">
        <p14:creationId xmlns:p14="http://schemas.microsoft.com/office/powerpoint/2010/main" val="2759405238"/>
      </p:ext>
    </p:extLst>
  </p:cSld>
  <p:clrMapOvr>
    <a:masterClrMapping/>
  </p:clrMapOvr>
  <p:transition spd="slow" advTm="30000">
    <p:checker dir="vert"/>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635CE22-4FFE-436C-B2F2-D5F0800F5B63}" type="slidenum">
              <a:rPr lang="en-US" altLang="zh-CN"/>
              <a:pPr>
                <a:defRPr/>
              </a:pPr>
              <a:t>‹#›</a:t>
            </a:fld>
            <a:endParaRPr lang="en-US" altLang="zh-CN"/>
          </a:p>
        </p:txBody>
      </p:sp>
    </p:spTree>
    <p:extLst>
      <p:ext uri="{BB962C8B-B14F-4D97-AF65-F5344CB8AC3E}">
        <p14:creationId xmlns:p14="http://schemas.microsoft.com/office/powerpoint/2010/main" val="1969457389"/>
      </p:ext>
    </p:extLst>
  </p:cSld>
  <p:clrMapOvr>
    <a:masterClrMapping/>
  </p:clrMapOvr>
  <p:transition spd="slow" advTm="30000">
    <p:checker dir="vert"/>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73E574B-AB7D-4ACD-B9BC-F640C6D7386A}" type="slidenum">
              <a:rPr lang="en-US" altLang="zh-CN"/>
              <a:pPr>
                <a:defRPr/>
              </a:pPr>
              <a:t>‹#›</a:t>
            </a:fld>
            <a:endParaRPr lang="en-US" altLang="zh-CN"/>
          </a:p>
        </p:txBody>
      </p:sp>
    </p:spTree>
    <p:extLst>
      <p:ext uri="{BB962C8B-B14F-4D97-AF65-F5344CB8AC3E}">
        <p14:creationId xmlns:p14="http://schemas.microsoft.com/office/powerpoint/2010/main" val="4078042687"/>
      </p:ext>
    </p:extLst>
  </p:cSld>
  <p:clrMapOvr>
    <a:masterClrMapping/>
  </p:clrMapOvr>
  <p:transition spd="slow" advTm="30000">
    <p:checker dir="vert"/>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891A1B5-FA5A-479D-A317-B8DF3E2CA6B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advTm="30000">
    <p:checker dir="vert"/>
    <p:sndAc>
      <p:stSnd>
        <p:snd r:embed="rId13" name="chim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55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defRPr/>
            </a:pPr>
            <a:endParaRPr lang="en-US" altLang="zh-CN"/>
          </a:p>
        </p:txBody>
      </p:sp>
      <p:sp>
        <p:nvSpPr>
          <p:cNvPr id="235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a:defRPr/>
            </a:pPr>
            <a:endParaRPr lang="en-US" altLang="zh-CN"/>
          </a:p>
        </p:txBody>
      </p:sp>
      <p:sp>
        <p:nvSpPr>
          <p:cNvPr id="2355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F497CDEE-1C83-4959-AE91-9A01A1252B53}" type="slidenum">
              <a:rPr lang="en-US" altLang="zh-CN"/>
              <a:pPr>
                <a:defRPr/>
              </a:pPr>
              <a:t>‹#›</a:t>
            </a:fld>
            <a:endParaRPr lang="en-US" altLang="zh-CN"/>
          </a:p>
        </p:txBody>
      </p:sp>
      <p:sp>
        <p:nvSpPr>
          <p:cNvPr id="2055"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4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advTm="30000">
    <p:checker dir="vert"/>
    <p:sndAc>
      <p:stSnd>
        <p:snd r:embed="rId13" name="chimes.wav"/>
      </p:stSnd>
    </p:sndAc>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5"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1749"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zh-CN"/>
          </a:p>
        </p:txBody>
      </p:sp>
      <p:sp>
        <p:nvSpPr>
          <p:cNvPr id="31750"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zh-CN"/>
          </a:p>
        </p:txBody>
      </p:sp>
      <p:sp>
        <p:nvSpPr>
          <p:cNvPr id="31751"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C5276E2C-DF8B-4A9D-94B2-2F50F9A74FCA}" type="slidenum">
              <a:rPr lang="en-US" altLang="zh-CN"/>
              <a:pPr>
                <a:defRPr/>
              </a:pPr>
              <a:t>‹#›</a:t>
            </a:fld>
            <a:endParaRPr lang="en-US" altLang="zh-CN"/>
          </a:p>
        </p:txBody>
      </p:sp>
      <p:sp>
        <p:nvSpPr>
          <p:cNvPr id="3080"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81"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82" name="Group 10"/>
          <p:cNvGrpSpPr>
            <a:grpSpLocks/>
          </p:cNvGrpSpPr>
          <p:nvPr/>
        </p:nvGrpSpPr>
        <p:grpSpPr bwMode="auto">
          <a:xfrm>
            <a:off x="7938" y="5540375"/>
            <a:ext cx="1784350" cy="1246188"/>
            <a:chOff x="5" y="3490"/>
            <a:chExt cx="1124" cy="785"/>
          </a:xfrm>
        </p:grpSpPr>
        <p:sp>
          <p:nvSpPr>
            <p:cNvPr id="3099"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0"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1"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2"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3"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4"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5"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6"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07"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3"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4"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110"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1"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2"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5"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6"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7"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8"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19"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0"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21"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3097"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8"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0" name="Freeform 45"/>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1" name="Freeform 46"/>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2"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3" name="Freeform 48"/>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4" name="Freeform 49"/>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5"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96" name="Freeform 51"/>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 bg1="lt1" tx1="dk1" bg2="lt2" tx2="dk2" accent1="accent1" accent2="accent2" accent3="accent3" accent4="accent4" accent5="accent5" accent6="accent6" hlink="hlink" folHlink="folHlink"/>
  <p:sldLayoutIdLst>
    <p:sldLayoutId id="2147483743"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Tm="30000">
    <p:checker dir="vert"/>
    <p:sndAc>
      <p:stSnd>
        <p:snd r:embed="rId13" name="chimes.wav"/>
      </p:stSnd>
    </p:sndAc>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ea typeface="宋体" pitchFamily="2" charset="-122"/>
        </a:defRPr>
      </a:lvl2pPr>
      <a:lvl3pPr algn="ctr" rtl="0" eaLnBrk="0" fontAlgn="base" hangingPunct="0">
        <a:spcBef>
          <a:spcPct val="0"/>
        </a:spcBef>
        <a:spcAft>
          <a:spcPct val="0"/>
        </a:spcAft>
        <a:defRPr sz="4400">
          <a:solidFill>
            <a:schemeClr val="tx1"/>
          </a:solidFill>
          <a:latin typeface="Comic Sans MS" pitchFamily="66" charset="0"/>
          <a:ea typeface="宋体" pitchFamily="2" charset="-122"/>
        </a:defRPr>
      </a:lvl3pPr>
      <a:lvl4pPr algn="ctr" rtl="0" eaLnBrk="0" fontAlgn="base" hangingPunct="0">
        <a:spcBef>
          <a:spcPct val="0"/>
        </a:spcBef>
        <a:spcAft>
          <a:spcPct val="0"/>
        </a:spcAft>
        <a:defRPr sz="4400">
          <a:solidFill>
            <a:schemeClr val="tx1"/>
          </a:solidFill>
          <a:latin typeface="Comic Sans MS" pitchFamily="66" charset="0"/>
          <a:ea typeface="宋体" pitchFamily="2" charset="-122"/>
        </a:defRPr>
      </a:lvl4pPr>
      <a:lvl5pPr algn="ctr" rtl="0" eaLnBrk="0" fontAlgn="base" hangingPunct="0">
        <a:spcBef>
          <a:spcPct val="0"/>
        </a:spcBef>
        <a:spcAft>
          <a:spcPct val="0"/>
        </a:spcAft>
        <a:defRPr sz="4400">
          <a:solidFill>
            <a:schemeClr val="tx1"/>
          </a:solidFill>
          <a:latin typeface="Comic Sans MS" pitchFamily="66" charset="0"/>
          <a:ea typeface="宋体" pitchFamily="2" charset="-122"/>
        </a:defRPr>
      </a:lvl5pPr>
      <a:lvl6pPr marL="457200" algn="ctr" rtl="0" fontAlgn="base">
        <a:spcBef>
          <a:spcPct val="0"/>
        </a:spcBef>
        <a:spcAft>
          <a:spcPct val="0"/>
        </a:spcAft>
        <a:defRPr sz="4400">
          <a:solidFill>
            <a:schemeClr val="tx1"/>
          </a:solidFill>
          <a:latin typeface="Comic Sans MS" pitchFamily="66" charset="0"/>
          <a:ea typeface="宋体" pitchFamily="2" charset="-122"/>
        </a:defRPr>
      </a:lvl6pPr>
      <a:lvl7pPr marL="914400" algn="ctr" rtl="0" fontAlgn="base">
        <a:spcBef>
          <a:spcPct val="0"/>
        </a:spcBef>
        <a:spcAft>
          <a:spcPct val="0"/>
        </a:spcAft>
        <a:defRPr sz="4400">
          <a:solidFill>
            <a:schemeClr val="tx1"/>
          </a:solidFill>
          <a:latin typeface="Comic Sans MS" pitchFamily="66" charset="0"/>
          <a:ea typeface="宋体" pitchFamily="2" charset="-122"/>
        </a:defRPr>
      </a:lvl7pPr>
      <a:lvl8pPr marL="1371600" algn="ctr" rtl="0" fontAlgn="base">
        <a:spcBef>
          <a:spcPct val="0"/>
        </a:spcBef>
        <a:spcAft>
          <a:spcPct val="0"/>
        </a:spcAft>
        <a:defRPr sz="4400">
          <a:solidFill>
            <a:schemeClr val="tx1"/>
          </a:solidFill>
          <a:latin typeface="Comic Sans MS" pitchFamily="66" charset="0"/>
          <a:ea typeface="宋体" pitchFamily="2" charset="-122"/>
        </a:defRPr>
      </a:lvl8pPr>
      <a:lvl9pPr marL="1828800" algn="ctr" rtl="0" fontAlgn="base">
        <a:spcBef>
          <a:spcPct val="0"/>
        </a:spcBef>
        <a:spcAft>
          <a:spcPct val="0"/>
        </a:spcAft>
        <a:defRPr sz="4400">
          <a:solidFill>
            <a:schemeClr val="tx1"/>
          </a:solidFill>
          <a:latin typeface="Comic Sans MS" pitchFamily="66"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6858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Rectangle 3"/>
          <p:cNvSpPr>
            <a:spLocks noGrp="1" noRot="1" noChangeArrowheads="1"/>
          </p:cNvSpPr>
          <p:nvPr>
            <p:ph type="body" idx="1"/>
          </p:nvPr>
        </p:nvSpPr>
        <p:spPr bwMode="auto">
          <a:xfrm>
            <a:off x="304800" y="1981200"/>
            <a:ext cx="8540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7892" name="Rectangle 4"/>
          <p:cNvSpPr>
            <a:spLocks noGrp="1" noChangeArrowheads="1"/>
          </p:cNvSpPr>
          <p:nvPr>
            <p:ph type="dt" sz="half" idx="2"/>
          </p:nvPr>
        </p:nvSpPr>
        <p:spPr bwMode="auto">
          <a:xfrm>
            <a:off x="301625" y="6019800"/>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CN"/>
          </a:p>
        </p:txBody>
      </p:sp>
      <p:sp>
        <p:nvSpPr>
          <p:cNvPr id="37893" name="Rectangle 5"/>
          <p:cNvSpPr>
            <a:spLocks noGrp="1" noChangeArrowheads="1"/>
          </p:cNvSpPr>
          <p:nvPr>
            <p:ph type="ftr" sz="quarter" idx="3"/>
          </p:nvPr>
        </p:nvSpPr>
        <p:spPr bwMode="auto">
          <a:xfrm>
            <a:off x="3124200" y="60198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CN"/>
          </a:p>
        </p:txBody>
      </p:sp>
      <p:sp>
        <p:nvSpPr>
          <p:cNvPr id="37894" name="Rectangle 6"/>
          <p:cNvSpPr>
            <a:spLocks noGrp="1" noChangeArrowheads="1"/>
          </p:cNvSpPr>
          <p:nvPr>
            <p:ph type="sldNum" sz="quarter" idx="4"/>
          </p:nvPr>
        </p:nvSpPr>
        <p:spPr bwMode="auto">
          <a:xfrm>
            <a:off x="6553200" y="6019800"/>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AA46FDD-E58F-4519-A915-953EAEE0052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44"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advTm="30000">
    <p:checker dir="vert"/>
    <p:sndAc>
      <p:stSnd>
        <p:snd r:embed="rId13" name="chimes.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5.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chemeClr val="bg1"/>
            </a:gs>
            <a:gs pos="100000">
              <a:srgbClr val="FF99FF"/>
            </a:gs>
          </a:gsLst>
          <a:path path="shape">
            <a:fillToRect l="50000" t="50000" r="50000" b="50000"/>
          </a:path>
        </a:gradFill>
        <a:effectLst/>
      </p:bgPr>
    </p:bg>
    <p:spTree>
      <p:nvGrpSpPr>
        <p:cNvPr id="1" name=""/>
        <p:cNvGrpSpPr/>
        <p:nvPr/>
      </p:nvGrpSpPr>
      <p:grpSpPr>
        <a:xfrm>
          <a:off x="0" y="0"/>
          <a:ext cx="0" cy="0"/>
          <a:chOff x="0" y="0"/>
          <a:chExt cx="0" cy="0"/>
        </a:xfrm>
      </p:grpSpPr>
      <p:pic>
        <p:nvPicPr>
          <p:cNvPr id="8194" name="Picture 10" descr="蓝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7"/>
          <p:cNvSpPr txBox="1">
            <a:spLocks noChangeArrowheads="1"/>
          </p:cNvSpPr>
          <p:nvPr/>
        </p:nvSpPr>
        <p:spPr bwMode="auto">
          <a:xfrm>
            <a:off x="900113" y="1341438"/>
            <a:ext cx="7848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6600" b="1">
                <a:latin typeface="楷体_GB2312" pitchFamily="49" charset="-122"/>
                <a:ea typeface="楷体_GB2312" pitchFamily="49" charset="-122"/>
              </a:rPr>
              <a:t>梯 形 的 面 积</a:t>
            </a:r>
          </a:p>
        </p:txBody>
      </p:sp>
      <p:pic>
        <p:nvPicPr>
          <p:cNvPr id="8196" name="Picture 12" descr="2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88913"/>
            <a:ext cx="10144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descr="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476250"/>
            <a:ext cx="11652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15"/>
          <p:cNvSpPr>
            <a:spLocks noChangeArrowheads="1"/>
          </p:cNvSpPr>
          <p:nvPr/>
        </p:nvSpPr>
        <p:spPr bwMode="auto">
          <a:xfrm rot="10800000">
            <a:off x="2627313" y="2997200"/>
            <a:ext cx="2438400" cy="1562100"/>
          </a:xfrm>
          <a:custGeom>
            <a:avLst/>
            <a:gdLst>
              <a:gd name="T0" fmla="*/ 2133600 w 21600"/>
              <a:gd name="T1" fmla="*/ 781050 h 21600"/>
              <a:gd name="T2" fmla="*/ 1219200 w 21600"/>
              <a:gd name="T3" fmla="*/ 1562100 h 21600"/>
              <a:gd name="T4" fmla="*/ 304800 w 21600"/>
              <a:gd name="T5" fmla="*/ 781050 h 21600"/>
              <a:gd name="T6" fmla="*/ 12192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en-US"/>
          </a:p>
        </p:txBody>
      </p:sp>
    </p:spTree>
  </p:cSld>
  <p:clrMapOvr>
    <a:masterClrMapping/>
  </p:clrMapOvr>
  <p:transition spd="slow" advTm="16949">
    <p:checker dir="vert"/>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R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914400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5"/>
          <p:cNvSpPr>
            <a:spLocks noChangeArrowheads="1" noChangeShapeType="1" noTextEdit="1"/>
          </p:cNvSpPr>
          <p:nvPr/>
        </p:nvSpPr>
        <p:spPr bwMode="auto">
          <a:xfrm>
            <a:off x="4140200" y="836613"/>
            <a:ext cx="4535488" cy="936625"/>
          </a:xfrm>
          <a:prstGeom prst="rect">
            <a:avLst/>
          </a:prstGeom>
        </p:spPr>
        <p:txBody>
          <a:bodyPr wrap="none" fromWordArt="1">
            <a:prstTxWarp prst="textPlain">
              <a:avLst>
                <a:gd name="adj" fmla="val 50000"/>
              </a:avLst>
            </a:prstTxWarp>
          </a:bodyPr>
          <a:lstStyle/>
          <a:p>
            <a:pPr algn="ctr">
              <a:defRPr/>
            </a:pPr>
            <a:r>
              <a:rPr lang="zh-CN" altLang="en-US" sz="2800" b="1"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我们来交流</a:t>
            </a:r>
            <a:r>
              <a:rPr lang="en-US" altLang="zh-CN" sz="2800" b="1"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a:t>
            </a:r>
            <a:endParaRPr lang="zh-CN" altLang="en-US" sz="2800" b="1" kern="10">
              <a:ln w="19050">
                <a:solidFill>
                  <a:srgbClr val="99CCFF"/>
                </a:solidFill>
                <a:round/>
                <a:headEnd/>
                <a:tailEnd/>
              </a:ln>
              <a:solidFill>
                <a:srgbClr val="0066CC"/>
              </a:solidFill>
              <a:effectLst>
                <a:outerShdw dist="35921" dir="2700000" algn="ctr" rotWithShape="0">
                  <a:srgbClr val="990000"/>
                </a:outerShdw>
              </a:effectLst>
              <a:latin typeface="宋体"/>
              <a:ea typeface="宋体"/>
            </a:endParaRPr>
          </a:p>
        </p:txBody>
      </p:sp>
      <p:sp>
        <p:nvSpPr>
          <p:cNvPr id="18438" name="AutoShape 6"/>
          <p:cNvSpPr>
            <a:spLocks noChangeArrowheads="1"/>
          </p:cNvSpPr>
          <p:nvPr/>
        </p:nvSpPr>
        <p:spPr bwMode="auto">
          <a:xfrm>
            <a:off x="539750" y="2349500"/>
            <a:ext cx="3095625" cy="1295400"/>
          </a:xfrm>
          <a:prstGeom prst="wedgeRoundRectCallout">
            <a:avLst>
              <a:gd name="adj1" fmla="val -1079"/>
              <a:gd name="adj2" fmla="val -70713"/>
              <a:gd name="adj3" fmla="val 16667"/>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a:t>     </a:t>
            </a:r>
            <a:r>
              <a:rPr lang="zh-CN" altLang="en-US" sz="2400" b="1"/>
              <a:t>我们刚才是怎样推导出梯形面积的计算公式的</a:t>
            </a:r>
            <a:r>
              <a:rPr lang="en-US" altLang="zh-CN" sz="2400" b="1"/>
              <a:t>?</a:t>
            </a:r>
          </a:p>
        </p:txBody>
      </p:sp>
      <p:sp>
        <p:nvSpPr>
          <p:cNvPr id="18439" name="AutoShape 7"/>
          <p:cNvSpPr>
            <a:spLocks noChangeArrowheads="1"/>
          </p:cNvSpPr>
          <p:nvPr/>
        </p:nvSpPr>
        <p:spPr bwMode="auto">
          <a:xfrm>
            <a:off x="2916238" y="4581525"/>
            <a:ext cx="3095625" cy="1368425"/>
          </a:xfrm>
          <a:prstGeom prst="wedgeEllipseCallout">
            <a:avLst>
              <a:gd name="adj1" fmla="val 69796"/>
              <a:gd name="adj2" fmla="val -56380"/>
            </a:avLst>
          </a:prstGeom>
          <a:gradFill rotWithShape="1">
            <a:gsLst>
              <a:gs pos="0">
                <a:schemeClr val="bg1"/>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3200" b="1"/>
              <a:t>    </a:t>
            </a:r>
            <a:r>
              <a:rPr lang="zh-CN" altLang="en-US" sz="3200" b="1"/>
              <a:t>还有别的方法吗</a:t>
            </a:r>
            <a:r>
              <a:rPr lang="en-US" altLang="zh-CN" sz="3200" b="1"/>
              <a:t>?</a:t>
            </a:r>
          </a:p>
        </p:txBody>
      </p:sp>
    </p:spTree>
    <p:custDataLst>
      <p:tags r:id="rId1"/>
    </p:custDataLst>
  </p:cSld>
  <p:clrMapOvr>
    <a:masterClrMapping/>
  </p:clrMapOvr>
  <p:transition spd="slow" advTm="23424">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amond(in)">
                                      <p:cBhvr>
                                        <p:cTn id="7" dur="10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box(in)">
                                      <p:cBhvr>
                                        <p:cTn id="1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p:cNvSpPr>
            <a:spLocks noChangeArrowheads="1"/>
          </p:cNvSpPr>
          <p:nvPr/>
        </p:nvSpPr>
        <p:spPr bwMode="auto">
          <a:xfrm>
            <a:off x="5580063" y="333375"/>
            <a:ext cx="3168650" cy="1223963"/>
          </a:xfrm>
          <a:prstGeom prst="cloudCallout">
            <a:avLst>
              <a:gd name="adj1" fmla="val 49250"/>
              <a:gd name="adj2" fmla="val 68806"/>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zh-CN" b="1">
                <a:solidFill>
                  <a:srgbClr val="FF00FF"/>
                </a:solidFill>
              </a:rPr>
              <a:t>       </a:t>
            </a:r>
            <a:r>
              <a:rPr lang="zh-CN" altLang="en-US" b="1">
                <a:solidFill>
                  <a:srgbClr val="FF00FF"/>
                </a:solidFill>
              </a:rPr>
              <a:t>你还有其他方法推导出梯形面积的计算公式吗</a:t>
            </a:r>
            <a:r>
              <a:rPr lang="en-US" altLang="zh-CN" b="1">
                <a:solidFill>
                  <a:srgbClr val="FF00FF"/>
                </a:solidFill>
              </a:rPr>
              <a:t>?</a:t>
            </a:r>
          </a:p>
        </p:txBody>
      </p:sp>
      <p:sp>
        <p:nvSpPr>
          <p:cNvPr id="16389" name="AutoShape 5"/>
          <p:cNvSpPr>
            <a:spLocks noChangeArrowheads="1"/>
          </p:cNvSpPr>
          <p:nvPr/>
        </p:nvSpPr>
        <p:spPr bwMode="auto">
          <a:xfrm>
            <a:off x="323850" y="476250"/>
            <a:ext cx="3311525" cy="1008063"/>
          </a:xfrm>
          <a:prstGeom prst="wedgeEllipseCallout">
            <a:avLst>
              <a:gd name="adj1" fmla="val -46213"/>
              <a:gd name="adj2" fmla="val 70000"/>
            </a:avLst>
          </a:prstGeom>
          <a:gradFill rotWithShape="1">
            <a:gsLst>
              <a:gs pos="0">
                <a:schemeClr val="bg1"/>
              </a:gs>
              <a:gs pos="50000">
                <a:srgbClr val="FFFFCC"/>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b="1">
                <a:solidFill>
                  <a:schemeClr val="accent2"/>
                </a:solidFill>
              </a:rPr>
              <a:t>       </a:t>
            </a:r>
            <a:r>
              <a:rPr lang="zh-CN" altLang="en-US" b="1">
                <a:solidFill>
                  <a:schemeClr val="accent2"/>
                </a:solidFill>
              </a:rPr>
              <a:t>看看下面的演示</a:t>
            </a:r>
            <a:r>
              <a:rPr lang="en-US" altLang="zh-CN" b="1">
                <a:solidFill>
                  <a:schemeClr val="accent2"/>
                </a:solidFill>
              </a:rPr>
              <a:t>,</a:t>
            </a:r>
            <a:r>
              <a:rPr lang="zh-CN" altLang="en-US" b="1">
                <a:solidFill>
                  <a:schemeClr val="accent2"/>
                </a:solidFill>
              </a:rPr>
              <a:t>你得到什么启发</a:t>
            </a:r>
            <a:r>
              <a:rPr lang="en-US" altLang="zh-CN" b="1">
                <a:solidFill>
                  <a:schemeClr val="accent2"/>
                </a:solidFill>
              </a:rPr>
              <a:t>?</a:t>
            </a:r>
          </a:p>
        </p:txBody>
      </p:sp>
      <p:sp>
        <p:nvSpPr>
          <p:cNvPr id="16390" name="AutoShape 6"/>
          <p:cNvSpPr>
            <a:spLocks noChangeArrowheads="1"/>
          </p:cNvSpPr>
          <p:nvPr/>
        </p:nvSpPr>
        <p:spPr bwMode="auto">
          <a:xfrm rot="10800000">
            <a:off x="1331913" y="3573463"/>
            <a:ext cx="2735262" cy="1295400"/>
          </a:xfrm>
          <a:custGeom>
            <a:avLst/>
            <a:gdLst>
              <a:gd name="T0" fmla="*/ 2393354 w 21600"/>
              <a:gd name="T1" fmla="*/ 647700 h 21600"/>
              <a:gd name="T2" fmla="*/ 1367631 w 21600"/>
              <a:gd name="T3" fmla="*/ 1295400 h 21600"/>
              <a:gd name="T4" fmla="*/ 341908 w 21600"/>
              <a:gd name="T5" fmla="*/ 647700 h 21600"/>
              <a:gd name="T6" fmla="*/ 136763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1" name="AutoShape 7"/>
          <p:cNvSpPr>
            <a:spLocks noChangeArrowheads="1"/>
          </p:cNvSpPr>
          <p:nvPr/>
        </p:nvSpPr>
        <p:spPr bwMode="auto">
          <a:xfrm>
            <a:off x="1331913" y="3573463"/>
            <a:ext cx="2016125" cy="1295400"/>
          </a:xfrm>
          <a:prstGeom prst="parallelogram">
            <a:avLst>
              <a:gd name="adj" fmla="val 53183"/>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4" name="AutoShape 10"/>
          <p:cNvSpPr>
            <a:spLocks noChangeArrowheads="1"/>
          </p:cNvSpPr>
          <p:nvPr/>
        </p:nvSpPr>
        <p:spPr bwMode="auto">
          <a:xfrm>
            <a:off x="2627313" y="3573463"/>
            <a:ext cx="1512887" cy="1295400"/>
          </a:xfrm>
          <a:prstGeom prst="triangle">
            <a:avLst>
              <a:gd name="adj" fmla="val 49106"/>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5" name="Line 11"/>
          <p:cNvSpPr>
            <a:spLocks noChangeShapeType="1"/>
          </p:cNvSpPr>
          <p:nvPr/>
        </p:nvSpPr>
        <p:spPr bwMode="auto">
          <a:xfrm flipH="1">
            <a:off x="2627313" y="3573463"/>
            <a:ext cx="719137" cy="1296987"/>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03" name="AutoShape 19"/>
          <p:cNvSpPr>
            <a:spLocks noChangeArrowheads="1"/>
          </p:cNvSpPr>
          <p:nvPr/>
        </p:nvSpPr>
        <p:spPr bwMode="auto">
          <a:xfrm>
            <a:off x="4140200" y="5084763"/>
            <a:ext cx="4537075" cy="1512887"/>
          </a:xfrm>
          <a:prstGeom prst="wedgeEllipseCallout">
            <a:avLst>
              <a:gd name="adj1" fmla="val 48704"/>
              <a:gd name="adj2" fmla="val 60704"/>
            </a:avLst>
          </a:prstGeom>
          <a:gradFill rotWithShape="1">
            <a:gsLst>
              <a:gs pos="0">
                <a:srgbClr val="FFFFCC"/>
              </a:gs>
              <a:gs pos="100000">
                <a:schemeClr val="bg1"/>
              </a:gs>
            </a:gsLst>
            <a:path path="rect">
              <a:fillToRect l="100000" t="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t>      </a:t>
            </a:r>
            <a:r>
              <a:rPr lang="zh-CN" altLang="en-US" sz="2000" b="1"/>
              <a:t>把梯形剪成了一个平行四边形和一个三角形，</a:t>
            </a:r>
            <a:r>
              <a:rPr lang="zh-CN" altLang="en-US" b="1"/>
              <a:t>怎么推导梯形面积的计算公式？</a:t>
            </a:r>
          </a:p>
          <a:p>
            <a:endParaRPr lang="en-US" altLang="zh-CN" sz="2000" b="1"/>
          </a:p>
        </p:txBody>
      </p:sp>
      <p:sp>
        <p:nvSpPr>
          <p:cNvPr id="16404" name="Text Box 20"/>
          <p:cNvSpPr txBox="1">
            <a:spLocks noChangeArrowheads="1"/>
          </p:cNvSpPr>
          <p:nvPr/>
        </p:nvSpPr>
        <p:spPr bwMode="auto">
          <a:xfrm>
            <a:off x="3563938" y="2565400"/>
            <a:ext cx="1225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剪下</a:t>
            </a:r>
          </a:p>
        </p:txBody>
      </p:sp>
      <p:sp>
        <p:nvSpPr>
          <p:cNvPr id="16405" name="Line 21"/>
          <p:cNvSpPr>
            <a:spLocks noChangeShapeType="1"/>
          </p:cNvSpPr>
          <p:nvPr/>
        </p:nvSpPr>
        <p:spPr bwMode="auto">
          <a:xfrm flipH="1">
            <a:off x="3492500" y="2997200"/>
            <a:ext cx="215900"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ustDataLst>
      <p:tags r:id="rId1"/>
    </p:custDataLst>
  </p:cSld>
  <p:clrMapOvr>
    <a:masterClrMapping/>
  </p:clrMapOvr>
  <p:transition spd="slow" advTm="26773">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1000" fill="hold"/>
                                        <p:tgtEl>
                                          <p:spTgt spid="16389"/>
                                        </p:tgtEl>
                                        <p:attrNameLst>
                                          <p:attrName>ppt_x</p:attrName>
                                        </p:attrNameLst>
                                      </p:cBhvr>
                                      <p:tavLst>
                                        <p:tav tm="0">
                                          <p:val>
                                            <p:strVal val="0-#ppt_w/2"/>
                                          </p:val>
                                        </p:tav>
                                        <p:tav tm="100000">
                                          <p:val>
                                            <p:strVal val="#ppt_x"/>
                                          </p:val>
                                        </p:tav>
                                      </p:tavLst>
                                    </p:anim>
                                    <p:anim calcmode="lin" valueType="num">
                                      <p:cBhvr additive="base">
                                        <p:cTn id="8" dur="10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box(in)">
                                      <p:cBhvr>
                                        <p:cTn id="13" dur="500"/>
                                        <p:tgtEl>
                                          <p:spTgt spid="163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404"/>
                                        </p:tgtEl>
                                        <p:attrNameLst>
                                          <p:attrName>style.visibility</p:attrName>
                                        </p:attrNameLst>
                                      </p:cBhvr>
                                      <p:to>
                                        <p:strVal val="visible"/>
                                      </p:to>
                                    </p:set>
                                    <p:animEffect transition="in" filter="box(in)">
                                      <p:cBhvr>
                                        <p:cTn id="18" dur="500"/>
                                        <p:tgtEl>
                                          <p:spTgt spid="16404"/>
                                        </p:tgtEl>
                                      </p:cBhvr>
                                    </p:animEffect>
                                  </p:childTnLst>
                                </p:cTn>
                              </p:par>
                            </p:childTnLst>
                          </p:cTn>
                        </p:par>
                        <p:par>
                          <p:cTn id="19" fill="hold" nodeType="afterGroup">
                            <p:stCondLst>
                              <p:cond delay="500"/>
                            </p:stCondLst>
                            <p:childTnLst>
                              <p:par>
                                <p:cTn id="20" presetID="18" presetClass="entr" presetSubtype="12" fill="hold" grpId="0" nodeType="afterEffect">
                                  <p:stCondLst>
                                    <p:cond delay="0"/>
                                  </p:stCondLst>
                                  <p:childTnLst>
                                    <p:set>
                                      <p:cBhvr>
                                        <p:cTn id="21" dur="1" fill="hold">
                                          <p:stCondLst>
                                            <p:cond delay="0"/>
                                          </p:stCondLst>
                                        </p:cTn>
                                        <p:tgtEl>
                                          <p:spTgt spid="16405"/>
                                        </p:tgtEl>
                                        <p:attrNameLst>
                                          <p:attrName>style.visibility</p:attrName>
                                        </p:attrNameLst>
                                      </p:cBhvr>
                                      <p:to>
                                        <p:strVal val="visible"/>
                                      </p:to>
                                    </p:set>
                                    <p:animEffect transition="in" filter="strips(downLeft)">
                                      <p:cBhvr>
                                        <p:cTn id="22" dur="500"/>
                                        <p:tgtEl>
                                          <p:spTgt spid="164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6395"/>
                                        </p:tgtEl>
                                        <p:attrNameLst>
                                          <p:attrName>style.visibility</p:attrName>
                                        </p:attrNameLst>
                                      </p:cBhvr>
                                      <p:to>
                                        <p:strVal val="visible"/>
                                      </p:to>
                                    </p:set>
                                    <p:animEffect transition="in" filter="strips(downLeft)">
                                      <p:cBhvr>
                                        <p:cTn id="27" dur="5000"/>
                                        <p:tgtEl>
                                          <p:spTgt spid="16395"/>
                                        </p:tgtEl>
                                      </p:cBhvr>
                                    </p:animEffect>
                                  </p:childTnLst>
                                </p:cTn>
                              </p:par>
                            </p:childTnLst>
                          </p:cTn>
                        </p:par>
                        <p:par>
                          <p:cTn id="28" fill="hold" nodeType="afterGroup">
                            <p:stCondLst>
                              <p:cond delay="5000"/>
                            </p:stCondLst>
                            <p:childTnLst>
                              <p:par>
                                <p:cTn id="29" presetID="1" presetClass="exit" presetSubtype="0" fill="hold" grpId="1" nodeType="afterEffect">
                                  <p:stCondLst>
                                    <p:cond delay="0"/>
                                  </p:stCondLst>
                                  <p:childTnLst>
                                    <p:set>
                                      <p:cBhvr>
                                        <p:cTn id="30" dur="1" fill="hold">
                                          <p:stCondLst>
                                            <p:cond delay="0"/>
                                          </p:stCondLst>
                                        </p:cTn>
                                        <p:tgtEl>
                                          <p:spTgt spid="16395"/>
                                        </p:tgtEl>
                                        <p:attrNameLst>
                                          <p:attrName>style.visibility</p:attrName>
                                        </p:attrNameLst>
                                      </p:cBhvr>
                                      <p:to>
                                        <p:strVal val="hidden"/>
                                      </p:to>
                                    </p:set>
                                  </p:childTnLst>
                                </p:cTn>
                              </p:par>
                            </p:childTnLst>
                          </p:cTn>
                        </p:par>
                        <p:par>
                          <p:cTn id="31" fill="hold" nodeType="afterGroup">
                            <p:stCondLst>
                              <p:cond delay="5000"/>
                            </p:stCondLst>
                            <p:childTnLst>
                              <p:par>
                                <p:cTn id="32" presetID="1" presetClass="exit" presetSubtype="0" fill="hold" grpId="1" nodeType="afterEffect">
                                  <p:stCondLst>
                                    <p:cond delay="0"/>
                                  </p:stCondLst>
                                  <p:childTnLst>
                                    <p:set>
                                      <p:cBhvr>
                                        <p:cTn id="33" dur="1" fill="hold">
                                          <p:stCondLst>
                                            <p:cond delay="0"/>
                                          </p:stCondLst>
                                        </p:cTn>
                                        <p:tgtEl>
                                          <p:spTgt spid="16390"/>
                                        </p:tgtEl>
                                        <p:attrNameLst>
                                          <p:attrName>style.visibility</p:attrName>
                                        </p:attrNameLst>
                                      </p:cBhvr>
                                      <p:to>
                                        <p:strVal val="hidden"/>
                                      </p:to>
                                    </p:set>
                                  </p:childTnLst>
                                </p:cTn>
                              </p:par>
                            </p:childTnLst>
                          </p:cTn>
                        </p:par>
                        <p:par>
                          <p:cTn id="34" fill="hold" nodeType="afterGroup">
                            <p:stCondLst>
                              <p:cond delay="5000"/>
                            </p:stCondLst>
                            <p:childTnLst>
                              <p:par>
                                <p:cTn id="35" presetID="1" presetClass="exit" presetSubtype="0" fill="hold" grpId="1" nodeType="afterEffect">
                                  <p:stCondLst>
                                    <p:cond delay="0"/>
                                  </p:stCondLst>
                                  <p:childTnLst>
                                    <p:set>
                                      <p:cBhvr>
                                        <p:cTn id="36" dur="1" fill="hold">
                                          <p:stCondLst>
                                            <p:cond delay="0"/>
                                          </p:stCondLst>
                                        </p:cTn>
                                        <p:tgtEl>
                                          <p:spTgt spid="16404"/>
                                        </p:tgtEl>
                                        <p:attrNameLst>
                                          <p:attrName>style.visibility</p:attrName>
                                        </p:attrNameLst>
                                      </p:cBhvr>
                                      <p:to>
                                        <p:strVal val="hidden"/>
                                      </p:to>
                                    </p:set>
                                  </p:childTnLst>
                                </p:cTn>
                              </p:par>
                            </p:childTnLst>
                          </p:cTn>
                        </p:par>
                        <p:par>
                          <p:cTn id="37" fill="hold" nodeType="afterGroup">
                            <p:stCondLst>
                              <p:cond delay="5000"/>
                            </p:stCondLst>
                            <p:childTnLst>
                              <p:par>
                                <p:cTn id="38" presetID="1" presetClass="exit" presetSubtype="0" fill="hold" grpId="1" nodeType="afterEffect">
                                  <p:stCondLst>
                                    <p:cond delay="0"/>
                                  </p:stCondLst>
                                  <p:childTnLst>
                                    <p:set>
                                      <p:cBhvr>
                                        <p:cTn id="39" dur="1" fill="hold">
                                          <p:stCondLst>
                                            <p:cond delay="0"/>
                                          </p:stCondLst>
                                        </p:cTn>
                                        <p:tgtEl>
                                          <p:spTgt spid="16405"/>
                                        </p:tgtEl>
                                        <p:attrNameLst>
                                          <p:attrName>style.visibility</p:attrName>
                                        </p:attrNameLst>
                                      </p:cBhvr>
                                      <p:to>
                                        <p:strVal val="hidden"/>
                                      </p:to>
                                    </p:set>
                                  </p:childTnLst>
                                </p:cTn>
                              </p:par>
                            </p:childTnLst>
                          </p:cTn>
                        </p:par>
                        <p:par>
                          <p:cTn id="40" fill="hold" nodeType="afterGroup">
                            <p:stCondLst>
                              <p:cond delay="5000"/>
                            </p:stCondLst>
                            <p:childTnLst>
                              <p:par>
                                <p:cTn id="41" presetID="1" presetClass="entr" presetSubtype="0" fill="hold" grpId="0" nodeType="afterEffect">
                                  <p:stCondLst>
                                    <p:cond delay="0"/>
                                  </p:stCondLst>
                                  <p:childTnLst>
                                    <p:set>
                                      <p:cBhvr>
                                        <p:cTn id="42" dur="1" fill="hold">
                                          <p:stCondLst>
                                            <p:cond delay="0"/>
                                          </p:stCondLst>
                                        </p:cTn>
                                        <p:tgtEl>
                                          <p:spTgt spid="16391"/>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0"/>
                                          </p:stCondLst>
                                        </p:cTn>
                                        <p:tgtEl>
                                          <p:spTgt spid="16394"/>
                                        </p:tgtEl>
                                        <p:attrNameLst>
                                          <p:attrName>style.visibility</p:attrName>
                                        </p:attrNameLst>
                                      </p:cBhvr>
                                      <p:to>
                                        <p:strVal val="visible"/>
                                      </p:to>
                                    </p:set>
                                  </p:childTnLst>
                                </p:cTn>
                              </p:par>
                            </p:childTnLst>
                          </p:cTn>
                        </p:par>
                        <p:par>
                          <p:cTn id="46" fill="hold" nodeType="afterGroup">
                            <p:stCondLst>
                              <p:cond delay="5000"/>
                            </p:stCondLst>
                            <p:childTnLst>
                              <p:par>
                                <p:cTn id="47" presetID="63" presetClass="path" presetSubtype="0" accel="50000" decel="50000" fill="hold" grpId="1" nodeType="afterEffect">
                                  <p:stCondLst>
                                    <p:cond delay="0"/>
                                  </p:stCondLst>
                                  <p:childTnLst>
                                    <p:animMotion origin="layout" path="M 0 0  L 0.25 0  E" pathEditMode="relative" ptsTypes="">
                                      <p:cBhvr>
                                        <p:cTn id="48" dur="2000" fill="hold"/>
                                        <p:tgtEl>
                                          <p:spTgt spid="16394"/>
                                        </p:tgtEl>
                                        <p:attrNameLst>
                                          <p:attrName>ppt_x</p:attrName>
                                          <p:attrName>ppt_y</p:attrName>
                                        </p:attrNameLst>
                                      </p:cBhvr>
                                    </p:animMotion>
                                  </p:childTnLst>
                                </p:cTn>
                              </p:par>
                            </p:childTnLst>
                          </p:cTn>
                        </p:par>
                        <p:par>
                          <p:cTn id="49" fill="hold" nodeType="afterGroup">
                            <p:stCondLst>
                              <p:cond delay="7000"/>
                            </p:stCondLst>
                            <p:childTnLst>
                              <p:par>
                                <p:cTn id="50" presetID="2" presetClass="entr" presetSubtype="4" fill="hold" grpId="0" nodeType="afterEffect">
                                  <p:stCondLst>
                                    <p:cond delay="0"/>
                                  </p:stCondLst>
                                  <p:childTnLst>
                                    <p:set>
                                      <p:cBhvr>
                                        <p:cTn id="51" dur="1" fill="hold">
                                          <p:stCondLst>
                                            <p:cond delay="0"/>
                                          </p:stCondLst>
                                        </p:cTn>
                                        <p:tgtEl>
                                          <p:spTgt spid="16403"/>
                                        </p:tgtEl>
                                        <p:attrNameLst>
                                          <p:attrName>style.visibility</p:attrName>
                                        </p:attrNameLst>
                                      </p:cBhvr>
                                      <p:to>
                                        <p:strVal val="visible"/>
                                      </p:to>
                                    </p:set>
                                    <p:anim calcmode="lin" valueType="num">
                                      <p:cBhvr additive="base">
                                        <p:cTn id="52" dur="500" fill="hold"/>
                                        <p:tgtEl>
                                          <p:spTgt spid="16403"/>
                                        </p:tgtEl>
                                        <p:attrNameLst>
                                          <p:attrName>ppt_x</p:attrName>
                                        </p:attrNameLst>
                                      </p:cBhvr>
                                      <p:tavLst>
                                        <p:tav tm="0">
                                          <p:val>
                                            <p:strVal val="#ppt_x"/>
                                          </p:val>
                                        </p:tav>
                                        <p:tav tm="100000">
                                          <p:val>
                                            <p:strVal val="#ppt_x"/>
                                          </p:val>
                                        </p:tav>
                                      </p:tavLst>
                                    </p:anim>
                                    <p:anim calcmode="lin" valueType="num">
                                      <p:cBhvr additive="base">
                                        <p:cTn id="53" dur="500" fill="hold"/>
                                        <p:tgtEl>
                                          <p:spTgt spid="16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0" grpId="1" animBg="1"/>
      <p:bldP spid="16391" grpId="0" animBg="1"/>
      <p:bldP spid="16394" grpId="0" animBg="1"/>
      <p:bldP spid="16394" grpId="1" animBg="1"/>
      <p:bldP spid="16395" grpId="0" animBg="1"/>
      <p:bldP spid="16395" grpId="1" animBg="1"/>
      <p:bldP spid="16403" grpId="0" animBg="1"/>
      <p:bldP spid="16404" grpId="0"/>
      <p:bldP spid="16404" grpId="1"/>
      <p:bldP spid="16405" grpId="0" animBg="1"/>
      <p:bldP spid="1640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p:cNvSpPr>
            <a:spLocks noChangeArrowheads="1"/>
          </p:cNvSpPr>
          <p:nvPr/>
        </p:nvSpPr>
        <p:spPr bwMode="auto">
          <a:xfrm rot="10800000">
            <a:off x="2700338" y="2924175"/>
            <a:ext cx="3311525" cy="1512888"/>
          </a:xfrm>
          <a:custGeom>
            <a:avLst/>
            <a:gdLst>
              <a:gd name="T0" fmla="*/ 2897584 w 21600"/>
              <a:gd name="T1" fmla="*/ 756444 h 21600"/>
              <a:gd name="T2" fmla="*/ 1655762 w 21600"/>
              <a:gd name="T3" fmla="*/ 1512888 h 21600"/>
              <a:gd name="T4" fmla="*/ 413941 w 21600"/>
              <a:gd name="T5" fmla="*/ 756444 h 21600"/>
              <a:gd name="T6" fmla="*/ 165576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2" name="AutoShape 4"/>
          <p:cNvSpPr>
            <a:spLocks noChangeArrowheads="1"/>
          </p:cNvSpPr>
          <p:nvPr/>
        </p:nvSpPr>
        <p:spPr bwMode="auto">
          <a:xfrm>
            <a:off x="5580063" y="333375"/>
            <a:ext cx="3168650" cy="1223963"/>
          </a:xfrm>
          <a:prstGeom prst="cloudCallout">
            <a:avLst>
              <a:gd name="adj1" fmla="val 49250"/>
              <a:gd name="adj2" fmla="val 68806"/>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zh-CN" b="1">
                <a:solidFill>
                  <a:srgbClr val="FF00FF"/>
                </a:solidFill>
              </a:rPr>
              <a:t>       </a:t>
            </a:r>
            <a:r>
              <a:rPr lang="zh-CN" altLang="en-US" b="1">
                <a:solidFill>
                  <a:srgbClr val="FF00FF"/>
                </a:solidFill>
              </a:rPr>
              <a:t>你还有其他方法推导出梯形面积的计算公式吗</a:t>
            </a:r>
            <a:r>
              <a:rPr lang="en-US" altLang="zh-CN" b="1">
                <a:solidFill>
                  <a:srgbClr val="FF00FF"/>
                </a:solidFill>
              </a:rPr>
              <a:t>?</a:t>
            </a:r>
          </a:p>
        </p:txBody>
      </p:sp>
      <p:sp>
        <p:nvSpPr>
          <p:cNvPr id="17427" name="Rectangle 19"/>
          <p:cNvSpPr>
            <a:spLocks noChangeArrowheads="1"/>
          </p:cNvSpPr>
          <p:nvPr/>
        </p:nvSpPr>
        <p:spPr bwMode="auto">
          <a:xfrm rot="1917945">
            <a:off x="2484438" y="3500438"/>
            <a:ext cx="3600450" cy="1800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3" name="AutoShape 5"/>
          <p:cNvSpPr>
            <a:spLocks noChangeArrowheads="1"/>
          </p:cNvSpPr>
          <p:nvPr/>
        </p:nvSpPr>
        <p:spPr bwMode="auto">
          <a:xfrm>
            <a:off x="323850" y="476250"/>
            <a:ext cx="3311525" cy="1008063"/>
          </a:xfrm>
          <a:prstGeom prst="wedgeEllipseCallout">
            <a:avLst>
              <a:gd name="adj1" fmla="val -46213"/>
              <a:gd name="adj2" fmla="val 70000"/>
            </a:avLst>
          </a:prstGeom>
          <a:gradFill rotWithShape="1">
            <a:gsLst>
              <a:gs pos="0">
                <a:schemeClr val="bg1"/>
              </a:gs>
              <a:gs pos="50000">
                <a:srgbClr val="FFFFCC"/>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b="1">
                <a:solidFill>
                  <a:schemeClr val="accent2"/>
                </a:solidFill>
              </a:rPr>
              <a:t>       </a:t>
            </a:r>
            <a:r>
              <a:rPr lang="zh-CN" altLang="en-US" b="1">
                <a:solidFill>
                  <a:schemeClr val="accent2"/>
                </a:solidFill>
              </a:rPr>
              <a:t>看看下面的演示</a:t>
            </a:r>
            <a:r>
              <a:rPr lang="en-US" altLang="zh-CN" b="1">
                <a:solidFill>
                  <a:schemeClr val="accent2"/>
                </a:solidFill>
              </a:rPr>
              <a:t>,</a:t>
            </a:r>
            <a:r>
              <a:rPr lang="zh-CN" altLang="en-US" b="1">
                <a:solidFill>
                  <a:schemeClr val="accent2"/>
                </a:solidFill>
              </a:rPr>
              <a:t>你得到什么启发</a:t>
            </a:r>
            <a:r>
              <a:rPr lang="en-US" altLang="zh-CN" b="1">
                <a:solidFill>
                  <a:schemeClr val="accent2"/>
                </a:solidFill>
              </a:rPr>
              <a:t>?</a:t>
            </a:r>
          </a:p>
        </p:txBody>
      </p:sp>
      <p:sp>
        <p:nvSpPr>
          <p:cNvPr id="17428" name="AutoShape 20" descr="20%"/>
          <p:cNvSpPr>
            <a:spLocks noChangeArrowheads="1"/>
          </p:cNvSpPr>
          <p:nvPr/>
        </p:nvSpPr>
        <p:spPr bwMode="auto">
          <a:xfrm>
            <a:off x="1331913" y="5445125"/>
            <a:ext cx="6769100" cy="1079500"/>
          </a:xfrm>
          <a:prstGeom prst="cloudCallout">
            <a:avLst>
              <a:gd name="adj1" fmla="val -43750"/>
              <a:gd name="adj2" fmla="val 70000"/>
            </a:avLst>
          </a:prstGeom>
          <a:pattFill prst="pct20">
            <a:fgClr>
              <a:schemeClr val="accent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t>      </a:t>
            </a:r>
            <a:r>
              <a:rPr lang="zh-CN" altLang="en-US" sz="2000" b="1"/>
              <a:t>把一个梯形剪成两个三角形，怎么推导梯形面积的计算公式？</a:t>
            </a:r>
          </a:p>
        </p:txBody>
      </p:sp>
      <p:sp>
        <p:nvSpPr>
          <p:cNvPr id="17429" name="AutoShape 21"/>
          <p:cNvSpPr>
            <a:spLocks noChangeArrowheads="1"/>
          </p:cNvSpPr>
          <p:nvPr/>
        </p:nvSpPr>
        <p:spPr bwMode="auto">
          <a:xfrm>
            <a:off x="2700338" y="2924175"/>
            <a:ext cx="3313112" cy="1511300"/>
          </a:xfrm>
          <a:prstGeom prst="triangle">
            <a:avLst>
              <a:gd name="adj" fmla="val 2544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30" name="Line 22"/>
          <p:cNvSpPr>
            <a:spLocks noChangeShapeType="1"/>
          </p:cNvSpPr>
          <p:nvPr/>
        </p:nvSpPr>
        <p:spPr bwMode="auto">
          <a:xfrm>
            <a:off x="3563938" y="2924175"/>
            <a:ext cx="2449512"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31" name="Text Box 23"/>
          <p:cNvSpPr txBox="1">
            <a:spLocks noChangeArrowheads="1"/>
          </p:cNvSpPr>
          <p:nvPr/>
        </p:nvSpPr>
        <p:spPr bwMode="auto">
          <a:xfrm>
            <a:off x="2484438" y="2205038"/>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剪下</a:t>
            </a:r>
          </a:p>
        </p:txBody>
      </p:sp>
      <p:sp>
        <p:nvSpPr>
          <p:cNvPr id="17432" name="Line 24"/>
          <p:cNvSpPr>
            <a:spLocks noChangeShapeType="1"/>
          </p:cNvSpPr>
          <p:nvPr/>
        </p:nvSpPr>
        <p:spPr bwMode="auto">
          <a:xfrm>
            <a:off x="3059113" y="2565400"/>
            <a:ext cx="43180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33" name="Line 25"/>
          <p:cNvSpPr>
            <a:spLocks noChangeShapeType="1"/>
          </p:cNvSpPr>
          <p:nvPr/>
        </p:nvSpPr>
        <p:spPr bwMode="auto">
          <a:xfrm>
            <a:off x="3563938" y="2924175"/>
            <a:ext cx="2449512" cy="15113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ustDataLst>
      <p:tags r:id="rId1"/>
    </p:custDataLst>
  </p:cSld>
  <p:clrMapOvr>
    <a:masterClrMapping/>
  </p:clrMapOvr>
  <p:transition spd="slow" advTm="20724">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431"/>
                                        </p:tgtEl>
                                        <p:attrNameLst>
                                          <p:attrName>style.visibility</p:attrName>
                                        </p:attrNameLst>
                                      </p:cBhvr>
                                      <p:to>
                                        <p:strVal val="visible"/>
                                      </p:to>
                                    </p:set>
                                    <p:animEffect transition="in" filter="strips(downLeft)">
                                      <p:cBhvr>
                                        <p:cTn id="11" dur="500"/>
                                        <p:tgtEl>
                                          <p:spTgt spid="17431"/>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7432"/>
                                        </p:tgtEl>
                                        <p:attrNameLst>
                                          <p:attrName>style.visibility</p:attrName>
                                        </p:attrNameLst>
                                      </p:cBhvr>
                                      <p:to>
                                        <p:strVal val="visible"/>
                                      </p:to>
                                    </p:set>
                                    <p:animEffect transition="in" filter="strips(downLeft)">
                                      <p:cBhvr>
                                        <p:cTn id="15" dur="500"/>
                                        <p:tgtEl>
                                          <p:spTgt spid="17432"/>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7433"/>
                                        </p:tgtEl>
                                        <p:attrNameLst>
                                          <p:attrName>style.visibility</p:attrName>
                                        </p:attrNameLst>
                                      </p:cBhvr>
                                      <p:to>
                                        <p:strVal val="visible"/>
                                      </p:to>
                                    </p:set>
                                    <p:animEffect transition="in" filter="strips(downRight)">
                                      <p:cBhvr>
                                        <p:cTn id="19" dur="5000"/>
                                        <p:tgtEl>
                                          <p:spTgt spid="17433"/>
                                        </p:tgtEl>
                                      </p:cBhvr>
                                    </p:animEffect>
                                  </p:childTnLst>
                                </p:cTn>
                              </p:par>
                            </p:childTnLst>
                          </p:cTn>
                        </p:par>
                        <p:par>
                          <p:cTn id="20" fill="hold" nodeType="afterGroup">
                            <p:stCondLst>
                              <p:cond delay="6500"/>
                            </p:stCondLst>
                            <p:childTnLst>
                              <p:par>
                                <p:cTn id="21" presetID="1" presetClass="entr" presetSubtype="0" fill="hold" grpId="0" nodeType="afterEffect">
                                  <p:stCondLst>
                                    <p:cond delay="0"/>
                                  </p:stCondLst>
                                  <p:childTnLst>
                                    <p:set>
                                      <p:cBhvr>
                                        <p:cTn id="22" dur="1" fill="hold">
                                          <p:stCondLst>
                                            <p:cond delay="0"/>
                                          </p:stCondLst>
                                        </p:cTn>
                                        <p:tgtEl>
                                          <p:spTgt spid="17427"/>
                                        </p:tgtEl>
                                        <p:attrNameLst>
                                          <p:attrName>style.visibility</p:attrName>
                                        </p:attrNameLst>
                                      </p:cBhvr>
                                      <p:to>
                                        <p:strVal val="visible"/>
                                      </p:to>
                                    </p:set>
                                  </p:childTnLst>
                                </p:cTn>
                              </p:par>
                            </p:childTnLst>
                          </p:cTn>
                        </p:par>
                        <p:par>
                          <p:cTn id="23" fill="hold" nodeType="afterGroup">
                            <p:stCondLst>
                              <p:cond delay="6500"/>
                            </p:stCondLst>
                            <p:childTnLst>
                              <p:par>
                                <p:cTn id="24" presetID="1" presetClass="entr" presetSubtype="0" fill="hold" grpId="0" nodeType="afterEffect">
                                  <p:stCondLst>
                                    <p:cond delay="0"/>
                                  </p:stCondLst>
                                  <p:childTnLst>
                                    <p:set>
                                      <p:cBhvr>
                                        <p:cTn id="25" dur="1" fill="hold">
                                          <p:stCondLst>
                                            <p:cond delay="0"/>
                                          </p:stCondLst>
                                        </p:cTn>
                                        <p:tgtEl>
                                          <p:spTgt spid="17429"/>
                                        </p:tgtEl>
                                        <p:attrNameLst>
                                          <p:attrName>style.visibility</p:attrName>
                                        </p:attrNameLst>
                                      </p:cBhvr>
                                      <p:to>
                                        <p:strVal val="visible"/>
                                      </p:to>
                                    </p:set>
                                  </p:childTnLst>
                                </p:cTn>
                              </p:par>
                            </p:childTnLst>
                          </p:cTn>
                        </p:par>
                        <p:par>
                          <p:cTn id="26" fill="hold" nodeType="afterGroup">
                            <p:stCondLst>
                              <p:cond delay="6500"/>
                            </p:stCondLst>
                            <p:childTnLst>
                              <p:par>
                                <p:cTn id="27" presetID="1" presetClass="exit" presetSubtype="0" fill="hold" grpId="1" nodeType="afterEffect">
                                  <p:stCondLst>
                                    <p:cond delay="0"/>
                                  </p:stCondLst>
                                  <p:childTnLst>
                                    <p:set>
                                      <p:cBhvr>
                                        <p:cTn id="28" dur="1" fill="hold">
                                          <p:stCondLst>
                                            <p:cond delay="0"/>
                                          </p:stCondLst>
                                        </p:cTn>
                                        <p:tgtEl>
                                          <p:spTgt spid="17433"/>
                                        </p:tgtEl>
                                        <p:attrNameLst>
                                          <p:attrName>style.visibility</p:attrName>
                                        </p:attrNameLst>
                                      </p:cBhvr>
                                      <p:to>
                                        <p:strVal val="hidden"/>
                                      </p:to>
                                    </p:set>
                                  </p:childTnLst>
                                </p:cTn>
                              </p:par>
                            </p:childTnLst>
                          </p:cTn>
                        </p:par>
                        <p:par>
                          <p:cTn id="29" fill="hold" nodeType="afterGroup">
                            <p:stCondLst>
                              <p:cond delay="6500"/>
                            </p:stCondLst>
                            <p:childTnLst>
                              <p:par>
                                <p:cTn id="30" presetID="1" presetClass="entr" presetSubtype="0" fill="hold" grpId="0" nodeType="afterEffect">
                                  <p:stCondLst>
                                    <p:cond delay="0"/>
                                  </p:stCondLst>
                                  <p:childTnLst>
                                    <p:set>
                                      <p:cBhvr>
                                        <p:cTn id="31" dur="1" fill="hold">
                                          <p:stCondLst>
                                            <p:cond delay="0"/>
                                          </p:stCondLst>
                                        </p:cTn>
                                        <p:tgtEl>
                                          <p:spTgt spid="17430"/>
                                        </p:tgtEl>
                                        <p:attrNameLst>
                                          <p:attrName>style.visibility</p:attrName>
                                        </p:attrNameLst>
                                      </p:cBhvr>
                                      <p:to>
                                        <p:strVal val="visible"/>
                                      </p:to>
                                    </p:set>
                                  </p:childTnLst>
                                </p:cTn>
                              </p:par>
                            </p:childTnLst>
                          </p:cTn>
                        </p:par>
                        <p:par>
                          <p:cTn id="32" fill="hold" nodeType="afterGroup">
                            <p:stCondLst>
                              <p:cond delay="6500"/>
                            </p:stCondLst>
                            <p:childTnLst>
                              <p:par>
                                <p:cTn id="33" presetID="35" presetClass="path" presetSubtype="0" accel="50000" decel="50000" fill="hold" grpId="1" nodeType="afterEffect">
                                  <p:stCondLst>
                                    <p:cond delay="0"/>
                                  </p:stCondLst>
                                  <p:childTnLst>
                                    <p:animMotion origin="layout" path="M 0 0  L -0.25 0  E" pathEditMode="relative" ptsTypes="">
                                      <p:cBhvr>
                                        <p:cTn id="34" dur="2000" fill="hold"/>
                                        <p:tgtEl>
                                          <p:spTgt spid="17429"/>
                                        </p:tgtEl>
                                        <p:attrNameLst>
                                          <p:attrName>ppt_x</p:attrName>
                                          <p:attrName>ppt_y</p:attrName>
                                        </p:attrNameLst>
                                      </p:cBhvr>
                                    </p:animMotion>
                                  </p:childTnLst>
                                </p:cTn>
                              </p:par>
                            </p:childTnLst>
                          </p:cTn>
                        </p:par>
                        <p:par>
                          <p:cTn id="35" fill="hold" nodeType="afterGroup">
                            <p:stCondLst>
                              <p:cond delay="8500"/>
                            </p:stCondLst>
                            <p:childTnLst>
                              <p:par>
                                <p:cTn id="36" presetID="18" presetClass="entr" presetSubtype="12" fill="hold" grpId="0" nodeType="afterEffect">
                                  <p:stCondLst>
                                    <p:cond delay="0"/>
                                  </p:stCondLst>
                                  <p:childTnLst>
                                    <p:set>
                                      <p:cBhvr>
                                        <p:cTn id="37" dur="1" fill="hold">
                                          <p:stCondLst>
                                            <p:cond delay="0"/>
                                          </p:stCondLst>
                                        </p:cTn>
                                        <p:tgtEl>
                                          <p:spTgt spid="17428"/>
                                        </p:tgtEl>
                                        <p:attrNameLst>
                                          <p:attrName>style.visibility</p:attrName>
                                        </p:attrNameLst>
                                      </p:cBhvr>
                                      <p:to>
                                        <p:strVal val="visible"/>
                                      </p:to>
                                    </p:set>
                                    <p:animEffect transition="in" filter="strips(downLeft)">
                                      <p:cBhvr>
                                        <p:cTn id="38" dur="20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27" grpId="0" animBg="1"/>
      <p:bldP spid="17428" grpId="0" animBg="1"/>
      <p:bldP spid="17429" grpId="0" animBg="1"/>
      <p:bldP spid="17429" grpId="1" animBg="1"/>
      <p:bldP spid="17430" grpId="0" animBg="1"/>
      <p:bldP spid="17431" grpId="0"/>
      <p:bldP spid="17432" grpId="0" animBg="1"/>
      <p:bldP spid="17433" grpId="0" animBg="1"/>
      <p:bldP spid="1743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2" name="AutoShape 28"/>
          <p:cNvSpPr>
            <a:spLocks noChangeArrowheads="1"/>
          </p:cNvSpPr>
          <p:nvPr/>
        </p:nvSpPr>
        <p:spPr bwMode="auto">
          <a:xfrm rot="10800000">
            <a:off x="1476375" y="3141663"/>
            <a:ext cx="2159000" cy="1441450"/>
          </a:xfrm>
          <a:custGeom>
            <a:avLst/>
            <a:gdLst>
              <a:gd name="T0" fmla="*/ 1889125 w 21600"/>
              <a:gd name="T1" fmla="*/ 720725 h 21600"/>
              <a:gd name="T2" fmla="*/ 1079500 w 21600"/>
              <a:gd name="T3" fmla="*/ 1441450 h 21600"/>
              <a:gd name="T4" fmla="*/ 269875 w 21600"/>
              <a:gd name="T5" fmla="*/ 720725 h 21600"/>
              <a:gd name="T6" fmla="*/ 1079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68" name="AutoShape 4"/>
          <p:cNvSpPr>
            <a:spLocks noChangeArrowheads="1"/>
          </p:cNvSpPr>
          <p:nvPr/>
        </p:nvSpPr>
        <p:spPr bwMode="auto">
          <a:xfrm>
            <a:off x="5580063" y="333375"/>
            <a:ext cx="3168650" cy="1223963"/>
          </a:xfrm>
          <a:prstGeom prst="cloudCallout">
            <a:avLst>
              <a:gd name="adj1" fmla="val 49250"/>
              <a:gd name="adj2" fmla="val 68806"/>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zh-CN" b="1">
                <a:solidFill>
                  <a:srgbClr val="FF00FF"/>
                </a:solidFill>
              </a:rPr>
              <a:t>       </a:t>
            </a:r>
            <a:r>
              <a:rPr lang="zh-CN" altLang="en-US" b="1">
                <a:solidFill>
                  <a:srgbClr val="FF00FF"/>
                </a:solidFill>
              </a:rPr>
              <a:t>你还有其他方法推导出梯形面积的计算公式吗</a:t>
            </a:r>
            <a:r>
              <a:rPr lang="en-US" altLang="zh-CN" b="1">
                <a:solidFill>
                  <a:srgbClr val="FF00FF"/>
                </a:solidFill>
              </a:rPr>
              <a:t>?</a:t>
            </a:r>
          </a:p>
        </p:txBody>
      </p:sp>
      <p:sp>
        <p:nvSpPr>
          <p:cNvPr id="11269" name="AutoShape 5"/>
          <p:cNvSpPr>
            <a:spLocks noChangeArrowheads="1"/>
          </p:cNvSpPr>
          <p:nvPr/>
        </p:nvSpPr>
        <p:spPr bwMode="auto">
          <a:xfrm>
            <a:off x="323850" y="476250"/>
            <a:ext cx="3311525" cy="1008063"/>
          </a:xfrm>
          <a:prstGeom prst="wedgeEllipseCallout">
            <a:avLst>
              <a:gd name="adj1" fmla="val -46213"/>
              <a:gd name="adj2" fmla="val 70000"/>
            </a:avLst>
          </a:prstGeom>
          <a:gradFill rotWithShape="1">
            <a:gsLst>
              <a:gs pos="0">
                <a:schemeClr val="bg1"/>
              </a:gs>
              <a:gs pos="50000">
                <a:srgbClr val="FFFFCC"/>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b="1">
                <a:solidFill>
                  <a:schemeClr val="accent2"/>
                </a:solidFill>
              </a:rPr>
              <a:t>       </a:t>
            </a:r>
            <a:r>
              <a:rPr lang="zh-CN" altLang="en-US" b="1">
                <a:solidFill>
                  <a:schemeClr val="accent2"/>
                </a:solidFill>
              </a:rPr>
              <a:t>看看下面的演示</a:t>
            </a:r>
            <a:r>
              <a:rPr lang="en-US" altLang="zh-CN" b="1">
                <a:solidFill>
                  <a:schemeClr val="accent2"/>
                </a:solidFill>
              </a:rPr>
              <a:t>,</a:t>
            </a:r>
            <a:r>
              <a:rPr lang="zh-CN" altLang="en-US" b="1">
                <a:solidFill>
                  <a:schemeClr val="accent2"/>
                </a:solidFill>
              </a:rPr>
              <a:t>你得到什么启发</a:t>
            </a:r>
            <a:r>
              <a:rPr lang="en-US" altLang="zh-CN" b="1">
                <a:solidFill>
                  <a:schemeClr val="accent2"/>
                </a:solidFill>
              </a:rPr>
              <a:t>?</a:t>
            </a:r>
          </a:p>
        </p:txBody>
      </p:sp>
      <p:sp>
        <p:nvSpPr>
          <p:cNvPr id="11275" name="AutoShape 11"/>
          <p:cNvSpPr>
            <a:spLocks noChangeArrowheads="1"/>
          </p:cNvSpPr>
          <p:nvPr/>
        </p:nvSpPr>
        <p:spPr bwMode="auto">
          <a:xfrm rot="10800000">
            <a:off x="1476375" y="3860800"/>
            <a:ext cx="2159000" cy="719138"/>
          </a:xfrm>
          <a:custGeom>
            <a:avLst/>
            <a:gdLst>
              <a:gd name="T0" fmla="*/ 2011368 w 21600"/>
              <a:gd name="T1" fmla="*/ 359569 h 21600"/>
              <a:gd name="T2" fmla="*/ 1079500 w 21600"/>
              <a:gd name="T3" fmla="*/ 719138 h 21600"/>
              <a:gd name="T4" fmla="*/ 147632 w 21600"/>
              <a:gd name="T5" fmla="*/ 359569 h 21600"/>
              <a:gd name="T6" fmla="*/ 1079500 w 21600"/>
              <a:gd name="T7" fmla="*/ 0 h 21600"/>
              <a:gd name="T8" fmla="*/ 0 60000 65536"/>
              <a:gd name="T9" fmla="*/ 0 60000 65536"/>
              <a:gd name="T10" fmla="*/ 0 60000 65536"/>
              <a:gd name="T11" fmla="*/ 0 60000 65536"/>
              <a:gd name="T12" fmla="*/ 3277 w 21600"/>
              <a:gd name="T13" fmla="*/ 3277 h 21600"/>
              <a:gd name="T14" fmla="*/ 18323 w 21600"/>
              <a:gd name="T15" fmla="*/ 18323 h 21600"/>
            </a:gdLst>
            <a:ahLst/>
            <a:cxnLst>
              <a:cxn ang="T8">
                <a:pos x="T0" y="T1"/>
              </a:cxn>
              <a:cxn ang="T9">
                <a:pos x="T2" y="T3"/>
              </a:cxn>
              <a:cxn ang="T10">
                <a:pos x="T4" y="T5"/>
              </a:cxn>
              <a:cxn ang="T11">
                <a:pos x="T6" y="T7"/>
              </a:cxn>
            </a:cxnLst>
            <a:rect l="T12" t="T13" r="T14" b="T15"/>
            <a:pathLst>
              <a:path w="21600" h="21600">
                <a:moveTo>
                  <a:pt x="0" y="0"/>
                </a:moveTo>
                <a:lnTo>
                  <a:pt x="2954" y="21600"/>
                </a:lnTo>
                <a:lnTo>
                  <a:pt x="18646"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1" name="AutoShape 27" descr="浅色上对角线"/>
          <p:cNvSpPr>
            <a:spLocks noChangeArrowheads="1"/>
          </p:cNvSpPr>
          <p:nvPr/>
        </p:nvSpPr>
        <p:spPr bwMode="auto">
          <a:xfrm rot="10800000">
            <a:off x="1763713" y="3141663"/>
            <a:ext cx="1584325" cy="722312"/>
          </a:xfrm>
          <a:custGeom>
            <a:avLst/>
            <a:gdLst>
              <a:gd name="T0" fmla="*/ 1452591 w 21600"/>
              <a:gd name="T1" fmla="*/ 361156 h 21600"/>
              <a:gd name="T2" fmla="*/ 792163 w 21600"/>
              <a:gd name="T3" fmla="*/ 722312 h 21600"/>
              <a:gd name="T4" fmla="*/ 131734 w 21600"/>
              <a:gd name="T5" fmla="*/ 361156 h 21600"/>
              <a:gd name="T6" fmla="*/ 792163 w 21600"/>
              <a:gd name="T7" fmla="*/ 0 h 21600"/>
              <a:gd name="T8" fmla="*/ 0 60000 65536"/>
              <a:gd name="T9" fmla="*/ 0 60000 65536"/>
              <a:gd name="T10" fmla="*/ 0 60000 65536"/>
              <a:gd name="T11" fmla="*/ 0 60000 65536"/>
              <a:gd name="T12" fmla="*/ 3596 w 21600"/>
              <a:gd name="T13" fmla="*/ 3596 h 21600"/>
              <a:gd name="T14" fmla="*/ 18004 w 21600"/>
              <a:gd name="T15" fmla="*/ 18004 h 21600"/>
            </a:gdLst>
            <a:ahLst/>
            <a:cxnLst>
              <a:cxn ang="T8">
                <a:pos x="T0" y="T1"/>
              </a:cxn>
              <a:cxn ang="T9">
                <a:pos x="T2" y="T3"/>
              </a:cxn>
              <a:cxn ang="T10">
                <a:pos x="T4" y="T5"/>
              </a:cxn>
              <a:cxn ang="T11">
                <a:pos x="T6" y="T7"/>
              </a:cxn>
            </a:cxnLst>
            <a:rect l="T12" t="T13" r="T14" b="T15"/>
            <a:pathLst>
              <a:path w="21600" h="21600">
                <a:moveTo>
                  <a:pt x="0" y="0"/>
                </a:moveTo>
                <a:lnTo>
                  <a:pt x="3592" y="21600"/>
                </a:lnTo>
                <a:lnTo>
                  <a:pt x="18008" y="21600"/>
                </a:lnTo>
                <a:lnTo>
                  <a:pt x="21600" y="0"/>
                </a:lnTo>
                <a:lnTo>
                  <a:pt x="0" y="0"/>
                </a:lnTo>
                <a:close/>
              </a:path>
            </a:pathLst>
          </a:custGeom>
          <a:pattFill prst="ltUpDiag">
            <a:fgClr>
              <a:schemeClr val="tx1"/>
            </a:fgClr>
            <a:bgClr>
              <a:srgbClr val="FFFF99"/>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3" name="Line 29"/>
          <p:cNvSpPr>
            <a:spLocks noChangeShapeType="1"/>
          </p:cNvSpPr>
          <p:nvPr/>
        </p:nvSpPr>
        <p:spPr bwMode="auto">
          <a:xfrm>
            <a:off x="1763713" y="3860800"/>
            <a:ext cx="1584325" cy="0"/>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0" name="Text Box 36"/>
          <p:cNvSpPr txBox="1">
            <a:spLocks noChangeArrowheads="1"/>
          </p:cNvSpPr>
          <p:nvPr/>
        </p:nvSpPr>
        <p:spPr bwMode="auto">
          <a:xfrm>
            <a:off x="34925" y="3644900"/>
            <a:ext cx="971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剪下</a:t>
            </a:r>
          </a:p>
        </p:txBody>
      </p:sp>
      <p:sp>
        <p:nvSpPr>
          <p:cNvPr id="11302" name="Line 38"/>
          <p:cNvSpPr>
            <a:spLocks noChangeShapeType="1"/>
          </p:cNvSpPr>
          <p:nvPr/>
        </p:nvSpPr>
        <p:spPr bwMode="auto">
          <a:xfrm>
            <a:off x="755650" y="3860800"/>
            <a:ext cx="576263" cy="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4" name="Text Box 40"/>
          <p:cNvSpPr txBox="1">
            <a:spLocks noChangeArrowheads="1"/>
          </p:cNvSpPr>
          <p:nvPr/>
        </p:nvSpPr>
        <p:spPr bwMode="auto">
          <a:xfrm>
            <a:off x="7885113" y="39338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400" b="1"/>
              <a:t>补上</a:t>
            </a:r>
          </a:p>
        </p:txBody>
      </p:sp>
      <p:sp>
        <p:nvSpPr>
          <p:cNvPr id="11305" name="Line 41"/>
          <p:cNvSpPr>
            <a:spLocks noChangeShapeType="1"/>
          </p:cNvSpPr>
          <p:nvPr/>
        </p:nvSpPr>
        <p:spPr bwMode="auto">
          <a:xfrm flipH="1">
            <a:off x="7235825" y="4221163"/>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6" name="AutoShape 42" descr="浅色上对角线"/>
          <p:cNvSpPr>
            <a:spLocks noChangeArrowheads="1"/>
          </p:cNvSpPr>
          <p:nvPr/>
        </p:nvSpPr>
        <p:spPr bwMode="auto">
          <a:xfrm>
            <a:off x="5148263" y="3860800"/>
            <a:ext cx="1584325" cy="722313"/>
          </a:xfrm>
          <a:custGeom>
            <a:avLst/>
            <a:gdLst>
              <a:gd name="T0" fmla="*/ 1452591 w 21600"/>
              <a:gd name="T1" fmla="*/ 361157 h 21600"/>
              <a:gd name="T2" fmla="*/ 792163 w 21600"/>
              <a:gd name="T3" fmla="*/ 722313 h 21600"/>
              <a:gd name="T4" fmla="*/ 131734 w 21600"/>
              <a:gd name="T5" fmla="*/ 361157 h 21600"/>
              <a:gd name="T6" fmla="*/ 792163 w 21600"/>
              <a:gd name="T7" fmla="*/ 0 h 21600"/>
              <a:gd name="T8" fmla="*/ 0 60000 65536"/>
              <a:gd name="T9" fmla="*/ 0 60000 65536"/>
              <a:gd name="T10" fmla="*/ 0 60000 65536"/>
              <a:gd name="T11" fmla="*/ 0 60000 65536"/>
              <a:gd name="T12" fmla="*/ 3596 w 21600"/>
              <a:gd name="T13" fmla="*/ 3596 h 21600"/>
              <a:gd name="T14" fmla="*/ 18004 w 21600"/>
              <a:gd name="T15" fmla="*/ 18004 h 21600"/>
            </a:gdLst>
            <a:ahLst/>
            <a:cxnLst>
              <a:cxn ang="T8">
                <a:pos x="T0" y="T1"/>
              </a:cxn>
              <a:cxn ang="T9">
                <a:pos x="T2" y="T3"/>
              </a:cxn>
              <a:cxn ang="T10">
                <a:pos x="T4" y="T5"/>
              </a:cxn>
              <a:cxn ang="T11">
                <a:pos x="T6" y="T7"/>
              </a:cxn>
            </a:cxnLst>
            <a:rect l="T12" t="T13" r="T14" b="T15"/>
            <a:pathLst>
              <a:path w="21600" h="21600">
                <a:moveTo>
                  <a:pt x="0" y="0"/>
                </a:moveTo>
                <a:lnTo>
                  <a:pt x="3592" y="21600"/>
                </a:lnTo>
                <a:lnTo>
                  <a:pt x="18008" y="21600"/>
                </a:lnTo>
                <a:lnTo>
                  <a:pt x="21600" y="0"/>
                </a:lnTo>
                <a:lnTo>
                  <a:pt x="0" y="0"/>
                </a:lnTo>
                <a:close/>
              </a:path>
            </a:pathLst>
          </a:custGeom>
          <a:pattFill prst="ltUpDiag">
            <a:fgClr>
              <a:schemeClr val="tx1"/>
            </a:fgClr>
            <a:bgClr>
              <a:srgbClr val="FFFF99"/>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7" name="Text Box 43"/>
          <p:cNvSpPr txBox="1">
            <a:spLocks noChangeArrowheads="1"/>
          </p:cNvSpPr>
          <p:nvPr/>
        </p:nvSpPr>
        <p:spPr bwMode="auto">
          <a:xfrm>
            <a:off x="1044575" y="3319463"/>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中点</a:t>
            </a:r>
          </a:p>
        </p:txBody>
      </p:sp>
      <p:sp>
        <p:nvSpPr>
          <p:cNvPr id="11309" name="Oval 45"/>
          <p:cNvSpPr>
            <a:spLocks noChangeArrowheads="1"/>
          </p:cNvSpPr>
          <p:nvPr/>
        </p:nvSpPr>
        <p:spPr bwMode="auto">
          <a:xfrm>
            <a:off x="1692275" y="37893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0" name="Oval 46"/>
          <p:cNvSpPr>
            <a:spLocks noChangeArrowheads="1"/>
          </p:cNvSpPr>
          <p:nvPr/>
        </p:nvSpPr>
        <p:spPr bwMode="auto">
          <a:xfrm>
            <a:off x="1692275" y="3789363"/>
            <a:ext cx="71438" cy="7143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1" name="Oval 47"/>
          <p:cNvSpPr>
            <a:spLocks noChangeArrowheads="1"/>
          </p:cNvSpPr>
          <p:nvPr/>
        </p:nvSpPr>
        <p:spPr bwMode="auto">
          <a:xfrm>
            <a:off x="1692275" y="37893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2" name="Oval 48"/>
          <p:cNvSpPr>
            <a:spLocks noChangeArrowheads="1"/>
          </p:cNvSpPr>
          <p:nvPr/>
        </p:nvSpPr>
        <p:spPr bwMode="auto">
          <a:xfrm>
            <a:off x="1692275" y="3789363"/>
            <a:ext cx="71438" cy="7143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3" name="Oval 49"/>
          <p:cNvSpPr>
            <a:spLocks noChangeArrowheads="1"/>
          </p:cNvSpPr>
          <p:nvPr/>
        </p:nvSpPr>
        <p:spPr bwMode="auto">
          <a:xfrm>
            <a:off x="1692275" y="37893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4" name="Oval 50"/>
          <p:cNvSpPr>
            <a:spLocks noChangeArrowheads="1"/>
          </p:cNvSpPr>
          <p:nvPr/>
        </p:nvSpPr>
        <p:spPr bwMode="auto">
          <a:xfrm>
            <a:off x="1692275" y="3789363"/>
            <a:ext cx="71438" cy="7143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5" name="Oval 51"/>
          <p:cNvSpPr>
            <a:spLocks noChangeArrowheads="1"/>
          </p:cNvSpPr>
          <p:nvPr/>
        </p:nvSpPr>
        <p:spPr bwMode="auto">
          <a:xfrm>
            <a:off x="1692275" y="3789363"/>
            <a:ext cx="71438" cy="71437"/>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ustDataLst>
      <p:tags r:id="rId1"/>
    </p:custDataLst>
  </p:cSld>
  <p:clrMapOvr>
    <a:masterClrMapping/>
  </p:clrMapOvr>
  <p:transition spd="slow" advTm="17905">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92"/>
                                        </p:tgtEl>
                                        <p:attrNameLst>
                                          <p:attrName>style.visibility</p:attrName>
                                        </p:attrNameLst>
                                      </p:cBhvr>
                                      <p:to>
                                        <p:strVal val="visible"/>
                                      </p:to>
                                    </p:set>
                                    <p:animEffect transition="in" filter="diamond(in)">
                                      <p:cBhvr>
                                        <p:cTn id="7" dur="500"/>
                                        <p:tgtEl>
                                          <p:spTgt spid="11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11307"/>
                                        </p:tgtEl>
                                        <p:attrNameLst>
                                          <p:attrName>style.visibility</p:attrName>
                                        </p:attrNameLst>
                                      </p:cBhvr>
                                      <p:to>
                                        <p:strVal val="visible"/>
                                      </p:to>
                                    </p:set>
                                    <p:animEffect transition="in" filter="strips(downLeft)">
                                      <p:cBhvr>
                                        <p:cTn id="12" dur="500"/>
                                        <p:tgtEl>
                                          <p:spTgt spid="11307"/>
                                        </p:tgtEl>
                                      </p:cBhvr>
                                    </p:animEffect>
                                  </p:childTnLst>
                                </p:cTn>
                              </p:par>
                            </p:childTnLst>
                          </p:cTn>
                        </p:par>
                        <p:par>
                          <p:cTn id="13" fill="hold" nodeType="afterGroup">
                            <p:stCondLst>
                              <p:cond delay="500"/>
                            </p:stCondLst>
                            <p:childTnLst>
                              <p:par>
                                <p:cTn id="14" presetID="11" presetClass="entr" presetSubtype="0" fill="hold" grpId="0" nodeType="afterEffect">
                                  <p:stCondLst>
                                    <p:cond delay="0"/>
                                  </p:stCondLst>
                                  <p:childTnLst>
                                    <p:set>
                                      <p:cBhvr>
                                        <p:cTn id="15" dur="500">
                                          <p:stCondLst>
                                            <p:cond delay="0"/>
                                          </p:stCondLst>
                                        </p:cTn>
                                        <p:tgtEl>
                                          <p:spTgt spid="11309"/>
                                        </p:tgtEl>
                                        <p:attrNameLst>
                                          <p:attrName>style.visibility</p:attrName>
                                        </p:attrNameLst>
                                      </p:cBhvr>
                                      <p:to>
                                        <p:strVal val="visible"/>
                                      </p:to>
                                    </p:set>
                                  </p:childTnLst>
                                </p:cTn>
                              </p:par>
                            </p:childTnLst>
                          </p:cTn>
                        </p:par>
                        <p:par>
                          <p:cTn id="16" fill="hold" nodeType="afterGroup">
                            <p:stCondLst>
                              <p:cond delay="1000"/>
                            </p:stCondLst>
                            <p:childTnLst>
                              <p:par>
                                <p:cTn id="17" presetID="11" presetClass="entr" presetSubtype="0" fill="hold" grpId="0" nodeType="afterEffect">
                                  <p:stCondLst>
                                    <p:cond delay="0"/>
                                  </p:stCondLst>
                                  <p:childTnLst>
                                    <p:set>
                                      <p:cBhvr>
                                        <p:cTn id="18" dur="500">
                                          <p:stCondLst>
                                            <p:cond delay="0"/>
                                          </p:stCondLst>
                                        </p:cTn>
                                        <p:tgtEl>
                                          <p:spTgt spid="11310"/>
                                        </p:tgtEl>
                                        <p:attrNameLst>
                                          <p:attrName>style.visibility</p:attrName>
                                        </p:attrNameLst>
                                      </p:cBhvr>
                                      <p:to>
                                        <p:strVal val="visible"/>
                                      </p:to>
                                    </p:set>
                                  </p:childTnLst>
                                </p:cTn>
                              </p:par>
                            </p:childTnLst>
                          </p:cTn>
                        </p:par>
                        <p:par>
                          <p:cTn id="19" fill="hold" nodeType="afterGroup">
                            <p:stCondLst>
                              <p:cond delay="1500"/>
                            </p:stCondLst>
                            <p:childTnLst>
                              <p:par>
                                <p:cTn id="20" presetID="11" presetClass="entr" presetSubtype="0" fill="hold" grpId="0" nodeType="afterEffect">
                                  <p:stCondLst>
                                    <p:cond delay="0"/>
                                  </p:stCondLst>
                                  <p:childTnLst>
                                    <p:set>
                                      <p:cBhvr>
                                        <p:cTn id="21" dur="500">
                                          <p:stCondLst>
                                            <p:cond delay="0"/>
                                          </p:stCondLst>
                                        </p:cTn>
                                        <p:tgtEl>
                                          <p:spTgt spid="11311"/>
                                        </p:tgtEl>
                                        <p:attrNameLst>
                                          <p:attrName>style.visibility</p:attrName>
                                        </p:attrNameLst>
                                      </p:cBhvr>
                                      <p:to>
                                        <p:strVal val="visible"/>
                                      </p:to>
                                    </p:set>
                                  </p:childTnLst>
                                </p:cTn>
                              </p:par>
                            </p:childTnLst>
                          </p:cTn>
                        </p:par>
                        <p:par>
                          <p:cTn id="22" fill="hold" nodeType="afterGroup">
                            <p:stCondLst>
                              <p:cond delay="2000"/>
                            </p:stCondLst>
                            <p:childTnLst>
                              <p:par>
                                <p:cTn id="23" presetID="11" presetClass="entr" presetSubtype="0" fill="hold" grpId="0" nodeType="afterEffect">
                                  <p:stCondLst>
                                    <p:cond delay="0"/>
                                  </p:stCondLst>
                                  <p:childTnLst>
                                    <p:set>
                                      <p:cBhvr>
                                        <p:cTn id="24" dur="500">
                                          <p:stCondLst>
                                            <p:cond delay="0"/>
                                          </p:stCondLst>
                                        </p:cTn>
                                        <p:tgtEl>
                                          <p:spTgt spid="11312"/>
                                        </p:tgtEl>
                                        <p:attrNameLst>
                                          <p:attrName>style.visibility</p:attrName>
                                        </p:attrNameLst>
                                      </p:cBhvr>
                                      <p:to>
                                        <p:strVal val="visible"/>
                                      </p:to>
                                    </p:set>
                                  </p:childTnLst>
                                </p:cTn>
                              </p:par>
                            </p:childTnLst>
                          </p:cTn>
                        </p:par>
                        <p:par>
                          <p:cTn id="25" fill="hold" nodeType="afterGroup">
                            <p:stCondLst>
                              <p:cond delay="2500"/>
                            </p:stCondLst>
                            <p:childTnLst>
                              <p:par>
                                <p:cTn id="26" presetID="11" presetClass="entr" presetSubtype="0" fill="hold" grpId="0" nodeType="afterEffect">
                                  <p:stCondLst>
                                    <p:cond delay="0"/>
                                  </p:stCondLst>
                                  <p:childTnLst>
                                    <p:set>
                                      <p:cBhvr>
                                        <p:cTn id="27" dur="500">
                                          <p:stCondLst>
                                            <p:cond delay="0"/>
                                          </p:stCondLst>
                                        </p:cTn>
                                        <p:tgtEl>
                                          <p:spTgt spid="11313"/>
                                        </p:tgtEl>
                                        <p:attrNameLst>
                                          <p:attrName>style.visibility</p:attrName>
                                        </p:attrNameLst>
                                      </p:cBhvr>
                                      <p:to>
                                        <p:strVal val="visible"/>
                                      </p:to>
                                    </p:set>
                                  </p:childTnLst>
                                </p:cTn>
                              </p:par>
                            </p:childTnLst>
                          </p:cTn>
                        </p:par>
                        <p:par>
                          <p:cTn id="28" fill="hold" nodeType="afterGroup">
                            <p:stCondLst>
                              <p:cond delay="3000"/>
                            </p:stCondLst>
                            <p:childTnLst>
                              <p:par>
                                <p:cTn id="29" presetID="11" presetClass="entr" presetSubtype="0" fill="hold" grpId="0" nodeType="afterEffect">
                                  <p:stCondLst>
                                    <p:cond delay="0"/>
                                  </p:stCondLst>
                                  <p:childTnLst>
                                    <p:set>
                                      <p:cBhvr>
                                        <p:cTn id="30" dur="500">
                                          <p:stCondLst>
                                            <p:cond delay="0"/>
                                          </p:stCondLst>
                                        </p:cTn>
                                        <p:tgtEl>
                                          <p:spTgt spid="11314"/>
                                        </p:tgtEl>
                                        <p:attrNameLst>
                                          <p:attrName>style.visibility</p:attrName>
                                        </p:attrNameLst>
                                      </p:cBhvr>
                                      <p:to>
                                        <p:strVal val="visible"/>
                                      </p:to>
                                    </p:set>
                                  </p:childTnLst>
                                </p:cTn>
                              </p:par>
                            </p:childTnLst>
                          </p:cTn>
                        </p:par>
                        <p:par>
                          <p:cTn id="31" fill="hold" nodeType="afterGroup">
                            <p:stCondLst>
                              <p:cond delay="3500"/>
                            </p:stCondLst>
                            <p:childTnLst>
                              <p:par>
                                <p:cTn id="32" presetID="11" presetClass="entr" presetSubtype="0" fill="hold" grpId="0" nodeType="afterEffect">
                                  <p:stCondLst>
                                    <p:cond delay="0"/>
                                  </p:stCondLst>
                                  <p:childTnLst>
                                    <p:set>
                                      <p:cBhvr>
                                        <p:cTn id="33" dur="500">
                                          <p:stCondLst>
                                            <p:cond delay="0"/>
                                          </p:stCondLst>
                                        </p:cTn>
                                        <p:tgtEl>
                                          <p:spTgt spid="11315"/>
                                        </p:tgtEl>
                                        <p:attrNameLst>
                                          <p:attrName>style.visibility</p:attrName>
                                        </p:attrNameLst>
                                      </p:cBhvr>
                                      <p:to>
                                        <p:strVal val="visible"/>
                                      </p:to>
                                    </p:set>
                                  </p:childTnLst>
                                </p:cTn>
                              </p:par>
                            </p:childTnLst>
                          </p:cTn>
                        </p:par>
                        <p:par>
                          <p:cTn id="34" fill="hold" nodeType="afterGroup">
                            <p:stCondLst>
                              <p:cond delay="4000"/>
                            </p:stCondLst>
                            <p:childTnLst>
                              <p:par>
                                <p:cTn id="35" presetID="1" presetClass="entr" presetSubtype="0" fill="hold" grpId="1" nodeType="afterEffect">
                                  <p:stCondLst>
                                    <p:cond delay="0"/>
                                  </p:stCondLst>
                                  <p:childTnLst>
                                    <p:set>
                                      <p:cBhvr>
                                        <p:cTn id="36" dur="1" fill="hold">
                                          <p:stCondLst>
                                            <p:cond delay="0"/>
                                          </p:stCondLst>
                                        </p:cTn>
                                        <p:tgtEl>
                                          <p:spTgt spid="11315"/>
                                        </p:tgtEl>
                                        <p:attrNameLst>
                                          <p:attrName>style.visibility</p:attrName>
                                        </p:attrNameLst>
                                      </p:cBhvr>
                                      <p:to>
                                        <p:strVal val="visible"/>
                                      </p:to>
                                    </p:set>
                                  </p:childTnLst>
                                </p:cTn>
                              </p:par>
                            </p:childTnLst>
                          </p:cTn>
                        </p:par>
                        <p:par>
                          <p:cTn id="37" fill="hold" nodeType="afterGroup">
                            <p:stCondLst>
                              <p:cond delay="4000"/>
                            </p:stCondLst>
                            <p:childTnLst>
                              <p:par>
                                <p:cTn id="38" presetID="5" presetClass="entr" presetSubtype="10" fill="hold" grpId="0" nodeType="afterEffect">
                                  <p:stCondLst>
                                    <p:cond delay="0"/>
                                  </p:stCondLst>
                                  <p:childTnLst>
                                    <p:set>
                                      <p:cBhvr>
                                        <p:cTn id="39" dur="1" fill="hold">
                                          <p:stCondLst>
                                            <p:cond delay="0"/>
                                          </p:stCondLst>
                                        </p:cTn>
                                        <p:tgtEl>
                                          <p:spTgt spid="11300"/>
                                        </p:tgtEl>
                                        <p:attrNameLst>
                                          <p:attrName>style.visibility</p:attrName>
                                        </p:attrNameLst>
                                      </p:cBhvr>
                                      <p:to>
                                        <p:strVal val="visible"/>
                                      </p:to>
                                    </p:set>
                                    <p:animEffect transition="in" filter="checkerboard(across)">
                                      <p:cBhvr>
                                        <p:cTn id="40" dur="2000"/>
                                        <p:tgtEl>
                                          <p:spTgt spid="11300"/>
                                        </p:tgtEl>
                                      </p:cBhvr>
                                    </p:animEffect>
                                  </p:childTnLst>
                                </p:cTn>
                              </p:par>
                            </p:childTnLst>
                          </p:cTn>
                        </p:par>
                        <p:par>
                          <p:cTn id="41" fill="hold" nodeType="afterGroup">
                            <p:stCondLst>
                              <p:cond delay="6000"/>
                            </p:stCondLst>
                            <p:childTnLst>
                              <p:par>
                                <p:cTn id="42" presetID="5" presetClass="entr" presetSubtype="10" fill="hold" grpId="0" nodeType="afterEffect">
                                  <p:stCondLst>
                                    <p:cond delay="0"/>
                                  </p:stCondLst>
                                  <p:childTnLst>
                                    <p:set>
                                      <p:cBhvr>
                                        <p:cTn id="43" dur="1" fill="hold">
                                          <p:stCondLst>
                                            <p:cond delay="0"/>
                                          </p:stCondLst>
                                        </p:cTn>
                                        <p:tgtEl>
                                          <p:spTgt spid="11302"/>
                                        </p:tgtEl>
                                        <p:attrNameLst>
                                          <p:attrName>style.visibility</p:attrName>
                                        </p:attrNameLst>
                                      </p:cBhvr>
                                      <p:to>
                                        <p:strVal val="visible"/>
                                      </p:to>
                                    </p:set>
                                    <p:animEffect transition="in" filter="checkerboard(across)">
                                      <p:cBhvr>
                                        <p:cTn id="44" dur="2000"/>
                                        <p:tgtEl>
                                          <p:spTgt spid="11302"/>
                                        </p:tgtEl>
                                      </p:cBhvr>
                                    </p:animEffect>
                                  </p:childTnLst>
                                </p:cTn>
                              </p:par>
                            </p:childTnLst>
                          </p:cTn>
                        </p:par>
                        <p:par>
                          <p:cTn id="45" fill="hold" nodeType="afterGroup">
                            <p:stCondLst>
                              <p:cond delay="8000"/>
                            </p:stCondLst>
                            <p:childTnLst>
                              <p:par>
                                <p:cTn id="46" presetID="18" presetClass="entr" presetSubtype="6" fill="hold" grpId="0" nodeType="afterEffect">
                                  <p:stCondLst>
                                    <p:cond delay="0"/>
                                  </p:stCondLst>
                                  <p:childTnLst>
                                    <p:set>
                                      <p:cBhvr>
                                        <p:cTn id="47" dur="1" fill="hold">
                                          <p:stCondLst>
                                            <p:cond delay="0"/>
                                          </p:stCondLst>
                                        </p:cTn>
                                        <p:tgtEl>
                                          <p:spTgt spid="11293"/>
                                        </p:tgtEl>
                                        <p:attrNameLst>
                                          <p:attrName>style.visibility</p:attrName>
                                        </p:attrNameLst>
                                      </p:cBhvr>
                                      <p:to>
                                        <p:strVal val="visible"/>
                                      </p:to>
                                    </p:set>
                                    <p:animEffect transition="in" filter="strips(downRight)">
                                      <p:cBhvr>
                                        <p:cTn id="48" dur="5000"/>
                                        <p:tgtEl>
                                          <p:spTgt spid="11293"/>
                                        </p:tgtEl>
                                      </p:cBhvr>
                                    </p:animEffect>
                                  </p:childTnLst>
                                </p:cTn>
                              </p:par>
                            </p:childTnLst>
                          </p:cTn>
                        </p:par>
                        <p:par>
                          <p:cTn id="49" fill="hold" nodeType="afterGroup">
                            <p:stCondLst>
                              <p:cond delay="13000"/>
                            </p:stCondLst>
                            <p:childTnLst>
                              <p:par>
                                <p:cTn id="50" presetID="1" presetClass="exit" presetSubtype="0" fill="hold" grpId="1" nodeType="afterEffect">
                                  <p:stCondLst>
                                    <p:cond delay="0"/>
                                  </p:stCondLst>
                                  <p:childTnLst>
                                    <p:set>
                                      <p:cBhvr>
                                        <p:cTn id="51" dur="1" fill="hold">
                                          <p:stCondLst>
                                            <p:cond delay="0"/>
                                          </p:stCondLst>
                                        </p:cTn>
                                        <p:tgtEl>
                                          <p:spTgt spid="11292"/>
                                        </p:tgtEl>
                                        <p:attrNameLst>
                                          <p:attrName>style.visibility</p:attrName>
                                        </p:attrNameLst>
                                      </p:cBhvr>
                                      <p:to>
                                        <p:strVal val="hidden"/>
                                      </p:to>
                                    </p:set>
                                  </p:childTnLst>
                                </p:cTn>
                              </p:par>
                            </p:childTnLst>
                          </p:cTn>
                        </p:par>
                        <p:par>
                          <p:cTn id="52" fill="hold" nodeType="afterGroup">
                            <p:stCondLst>
                              <p:cond delay="13000"/>
                            </p:stCondLst>
                            <p:childTnLst>
                              <p:par>
                                <p:cTn id="53" presetID="1" presetClass="entr" presetSubtype="0" fill="hold" grpId="0" nodeType="afterEffect">
                                  <p:stCondLst>
                                    <p:cond delay="0"/>
                                  </p:stCondLst>
                                  <p:childTnLst>
                                    <p:set>
                                      <p:cBhvr>
                                        <p:cTn id="54" dur="1" fill="hold">
                                          <p:stCondLst>
                                            <p:cond delay="0"/>
                                          </p:stCondLst>
                                        </p:cTn>
                                        <p:tgtEl>
                                          <p:spTgt spid="11275"/>
                                        </p:tgtEl>
                                        <p:attrNameLst>
                                          <p:attrName>style.visibility</p:attrName>
                                        </p:attrNameLst>
                                      </p:cBhvr>
                                      <p:to>
                                        <p:strVal val="visible"/>
                                      </p:to>
                                    </p:set>
                                  </p:childTnLst>
                                </p:cTn>
                              </p:par>
                            </p:childTnLst>
                          </p:cTn>
                        </p:par>
                        <p:par>
                          <p:cTn id="55" fill="hold" nodeType="afterGroup">
                            <p:stCondLst>
                              <p:cond delay="13000"/>
                            </p:stCondLst>
                            <p:childTnLst>
                              <p:par>
                                <p:cTn id="56" presetID="1" presetClass="entr" presetSubtype="0" fill="hold" grpId="0" nodeType="afterEffect">
                                  <p:stCondLst>
                                    <p:cond delay="0"/>
                                  </p:stCondLst>
                                  <p:childTnLst>
                                    <p:set>
                                      <p:cBhvr>
                                        <p:cTn id="57" dur="1" fill="hold">
                                          <p:stCondLst>
                                            <p:cond delay="0"/>
                                          </p:stCondLst>
                                        </p:cTn>
                                        <p:tgtEl>
                                          <p:spTgt spid="11291"/>
                                        </p:tgtEl>
                                        <p:attrNameLst>
                                          <p:attrName>style.visibility</p:attrName>
                                        </p:attrNameLst>
                                      </p:cBhvr>
                                      <p:to>
                                        <p:strVal val="visible"/>
                                      </p:to>
                                    </p:set>
                                  </p:childTnLst>
                                </p:cTn>
                              </p:par>
                            </p:childTnLst>
                          </p:cTn>
                        </p:par>
                        <p:par>
                          <p:cTn id="58" fill="hold" nodeType="afterGroup">
                            <p:stCondLst>
                              <p:cond delay="13000"/>
                            </p:stCondLst>
                            <p:childTnLst>
                              <p:par>
                                <p:cTn id="59" presetID="1" presetClass="exit" presetSubtype="0" fill="hold" grpId="2" nodeType="afterEffect">
                                  <p:stCondLst>
                                    <p:cond delay="0"/>
                                  </p:stCondLst>
                                  <p:childTnLst>
                                    <p:set>
                                      <p:cBhvr>
                                        <p:cTn id="60" dur="1" fill="hold">
                                          <p:stCondLst>
                                            <p:cond delay="0"/>
                                          </p:stCondLst>
                                        </p:cTn>
                                        <p:tgtEl>
                                          <p:spTgt spid="11315"/>
                                        </p:tgtEl>
                                        <p:attrNameLst>
                                          <p:attrName>style.visibility</p:attrName>
                                        </p:attrNameLst>
                                      </p:cBhvr>
                                      <p:to>
                                        <p:strVal val="hidden"/>
                                      </p:to>
                                    </p:set>
                                  </p:childTnLst>
                                </p:cTn>
                              </p:par>
                            </p:childTnLst>
                          </p:cTn>
                        </p:par>
                        <p:par>
                          <p:cTn id="61" fill="hold" nodeType="afterGroup">
                            <p:stCondLst>
                              <p:cond delay="13000"/>
                            </p:stCondLst>
                            <p:childTnLst>
                              <p:par>
                                <p:cTn id="62" presetID="1" presetClass="exit" presetSubtype="0" fill="hold" grpId="0" nodeType="afterEffect">
                                  <p:stCondLst>
                                    <p:cond delay="0"/>
                                  </p:stCondLst>
                                  <p:childTnLst>
                                    <p:set>
                                      <p:cBhvr>
                                        <p:cTn id="63" dur="1" fill="hold">
                                          <p:stCondLst>
                                            <p:cond delay="0"/>
                                          </p:stCondLst>
                                        </p:cTn>
                                        <p:tgtEl>
                                          <p:spTgt spid="11307"/>
                                        </p:tgtEl>
                                        <p:attrNameLst>
                                          <p:attrName>style.visibility</p:attrName>
                                        </p:attrNameLst>
                                      </p:cBhvr>
                                      <p:to>
                                        <p:strVal val="hidden"/>
                                      </p:to>
                                    </p:set>
                                  </p:childTnLst>
                                </p:cTn>
                              </p:par>
                            </p:childTnLst>
                          </p:cTn>
                        </p:par>
                        <p:par>
                          <p:cTn id="64" fill="hold" nodeType="afterGroup">
                            <p:stCondLst>
                              <p:cond delay="13000"/>
                            </p:stCondLst>
                            <p:childTnLst>
                              <p:par>
                                <p:cTn id="65" presetID="1" presetClass="exit" presetSubtype="0" fill="hold" grpId="1" nodeType="afterEffect">
                                  <p:stCondLst>
                                    <p:cond delay="0"/>
                                  </p:stCondLst>
                                  <p:childTnLst>
                                    <p:set>
                                      <p:cBhvr>
                                        <p:cTn id="66" dur="1" fill="hold">
                                          <p:stCondLst>
                                            <p:cond delay="0"/>
                                          </p:stCondLst>
                                        </p:cTn>
                                        <p:tgtEl>
                                          <p:spTgt spid="11293"/>
                                        </p:tgtEl>
                                        <p:attrNameLst>
                                          <p:attrName>style.visibility</p:attrName>
                                        </p:attrNameLst>
                                      </p:cBhvr>
                                      <p:to>
                                        <p:strVal val="hidden"/>
                                      </p:to>
                                    </p:set>
                                  </p:childTnLst>
                                </p:cTn>
                              </p:par>
                            </p:childTnLst>
                          </p:cTn>
                        </p:par>
                        <p:par>
                          <p:cTn id="67" fill="hold" nodeType="afterGroup">
                            <p:stCondLst>
                              <p:cond delay="13000"/>
                            </p:stCondLst>
                            <p:childTnLst>
                              <p:par>
                                <p:cTn id="68" presetID="63" presetClass="path" presetSubtype="0" accel="50000" decel="50000" fill="hold" grpId="1" nodeType="afterEffect">
                                  <p:stCondLst>
                                    <p:cond delay="0"/>
                                  </p:stCondLst>
                                  <p:childTnLst>
                                    <p:animMotion origin="layout" path="M -3.88889E-6 -0.00023 L 0.40955 -0.00023 " pathEditMode="relative" rAng="0" ptsTypes="AA">
                                      <p:cBhvr>
                                        <p:cTn id="69" dur="5000" fill="hold"/>
                                        <p:tgtEl>
                                          <p:spTgt spid="11291"/>
                                        </p:tgtEl>
                                        <p:attrNameLst>
                                          <p:attrName>ppt_x</p:attrName>
                                          <p:attrName>ppt_y</p:attrName>
                                        </p:attrNameLst>
                                      </p:cBhvr>
                                      <p:rCtr x="20469" y="0"/>
                                    </p:animMotion>
                                  </p:childTnLst>
                                </p:cTn>
                              </p:par>
                            </p:childTnLst>
                          </p:cTn>
                        </p:par>
                        <p:par>
                          <p:cTn id="70" fill="hold" nodeType="afterGroup">
                            <p:stCondLst>
                              <p:cond delay="18000"/>
                            </p:stCondLst>
                            <p:childTnLst>
                              <p:par>
                                <p:cTn id="71" presetID="5" presetClass="entr" presetSubtype="10" fill="hold" grpId="0" nodeType="afterEffect">
                                  <p:stCondLst>
                                    <p:cond delay="0"/>
                                  </p:stCondLst>
                                  <p:childTnLst>
                                    <p:set>
                                      <p:cBhvr>
                                        <p:cTn id="72" dur="1" fill="hold">
                                          <p:stCondLst>
                                            <p:cond delay="0"/>
                                          </p:stCondLst>
                                        </p:cTn>
                                        <p:tgtEl>
                                          <p:spTgt spid="11304"/>
                                        </p:tgtEl>
                                        <p:attrNameLst>
                                          <p:attrName>style.visibility</p:attrName>
                                        </p:attrNameLst>
                                      </p:cBhvr>
                                      <p:to>
                                        <p:strVal val="visible"/>
                                      </p:to>
                                    </p:set>
                                    <p:animEffect transition="in" filter="checkerboard(across)">
                                      <p:cBhvr>
                                        <p:cTn id="73" dur="500"/>
                                        <p:tgtEl>
                                          <p:spTgt spid="11304"/>
                                        </p:tgtEl>
                                      </p:cBhvr>
                                    </p:animEffect>
                                  </p:childTnLst>
                                </p:cTn>
                              </p:par>
                            </p:childTnLst>
                          </p:cTn>
                        </p:par>
                        <p:par>
                          <p:cTn id="74" fill="hold" nodeType="afterGroup">
                            <p:stCondLst>
                              <p:cond delay="18500"/>
                            </p:stCondLst>
                            <p:childTnLst>
                              <p:par>
                                <p:cTn id="75" presetID="18" presetClass="entr" presetSubtype="9" fill="hold" grpId="0" nodeType="afterEffect">
                                  <p:stCondLst>
                                    <p:cond delay="0"/>
                                  </p:stCondLst>
                                  <p:childTnLst>
                                    <p:set>
                                      <p:cBhvr>
                                        <p:cTn id="76" dur="1" fill="hold">
                                          <p:stCondLst>
                                            <p:cond delay="0"/>
                                          </p:stCondLst>
                                        </p:cTn>
                                        <p:tgtEl>
                                          <p:spTgt spid="11305"/>
                                        </p:tgtEl>
                                        <p:attrNameLst>
                                          <p:attrName>style.visibility</p:attrName>
                                        </p:attrNameLst>
                                      </p:cBhvr>
                                      <p:to>
                                        <p:strVal val="visible"/>
                                      </p:to>
                                    </p:set>
                                    <p:animEffect transition="in" filter="strips(upLeft)">
                                      <p:cBhvr>
                                        <p:cTn id="77" dur="500"/>
                                        <p:tgtEl>
                                          <p:spTgt spid="11305"/>
                                        </p:tgtEl>
                                      </p:cBhvr>
                                    </p:animEffect>
                                  </p:childTnLst>
                                </p:cTn>
                              </p:par>
                            </p:childTnLst>
                          </p:cTn>
                        </p:par>
                        <p:par>
                          <p:cTn id="78" fill="hold" nodeType="afterGroup">
                            <p:stCondLst>
                              <p:cond delay="19000"/>
                            </p:stCondLst>
                            <p:childTnLst>
                              <p:par>
                                <p:cTn id="79" presetID="1" presetClass="exit" presetSubtype="0" fill="hold" grpId="2" nodeType="afterEffect">
                                  <p:stCondLst>
                                    <p:cond delay="0"/>
                                  </p:stCondLst>
                                  <p:childTnLst>
                                    <p:set>
                                      <p:cBhvr>
                                        <p:cTn id="80" dur="1" fill="hold">
                                          <p:stCondLst>
                                            <p:cond delay="0"/>
                                          </p:stCondLst>
                                        </p:cTn>
                                        <p:tgtEl>
                                          <p:spTgt spid="11291"/>
                                        </p:tgtEl>
                                        <p:attrNameLst>
                                          <p:attrName>style.visibility</p:attrName>
                                        </p:attrNameLst>
                                      </p:cBhvr>
                                      <p:to>
                                        <p:strVal val="hidden"/>
                                      </p:to>
                                    </p:set>
                                  </p:childTnLst>
                                </p:cTn>
                              </p:par>
                            </p:childTnLst>
                          </p:cTn>
                        </p:par>
                        <p:par>
                          <p:cTn id="81" fill="hold" nodeType="afterGroup">
                            <p:stCondLst>
                              <p:cond delay="19000"/>
                            </p:stCondLst>
                            <p:childTnLst>
                              <p:par>
                                <p:cTn id="82" presetID="1" presetClass="entr" presetSubtype="0" fill="hold" grpId="0" nodeType="afterEffect">
                                  <p:stCondLst>
                                    <p:cond delay="0"/>
                                  </p:stCondLst>
                                  <p:childTnLst>
                                    <p:set>
                                      <p:cBhvr>
                                        <p:cTn id="83" dur="1" fill="hold">
                                          <p:stCondLst>
                                            <p:cond delay="0"/>
                                          </p:stCondLst>
                                        </p:cTn>
                                        <p:tgtEl>
                                          <p:spTgt spid="11306"/>
                                        </p:tgtEl>
                                        <p:attrNameLst>
                                          <p:attrName>style.visibility</p:attrName>
                                        </p:attrNameLst>
                                      </p:cBhvr>
                                      <p:to>
                                        <p:strVal val="visible"/>
                                      </p:to>
                                    </p:set>
                                  </p:childTnLst>
                                </p:cTn>
                              </p:par>
                            </p:childTnLst>
                          </p:cTn>
                        </p:par>
                        <p:par>
                          <p:cTn id="84" fill="hold" nodeType="afterGroup">
                            <p:stCondLst>
                              <p:cond delay="19000"/>
                            </p:stCondLst>
                            <p:childTnLst>
                              <p:par>
                                <p:cTn id="85" presetID="35" presetClass="path" presetSubtype="0" accel="50000" decel="50000" fill="hold" grpId="1" nodeType="afterEffect">
                                  <p:stCondLst>
                                    <p:cond delay="0"/>
                                  </p:stCondLst>
                                  <p:childTnLst>
                                    <p:animMotion origin="layout" path="M -2.77778E-6 7.40741E-7 L -0.19687 7.40741E-7 " pathEditMode="relative" rAng="0" ptsTypes="AA">
                                      <p:cBhvr>
                                        <p:cTn id="86" dur="5000" fill="hold"/>
                                        <p:tgtEl>
                                          <p:spTgt spid="11306"/>
                                        </p:tgtEl>
                                        <p:attrNameLst>
                                          <p:attrName>ppt_x</p:attrName>
                                          <p:attrName>ppt_y</p:attrName>
                                        </p:attrNameLst>
                                      </p:cBhvr>
                                      <p:rCtr x="-98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animBg="1"/>
      <p:bldP spid="11292" grpId="1" animBg="1"/>
      <p:bldP spid="11275" grpId="0" animBg="1"/>
      <p:bldP spid="11291" grpId="0" animBg="1"/>
      <p:bldP spid="11291" grpId="1" animBg="1"/>
      <p:bldP spid="11291" grpId="2" animBg="1"/>
      <p:bldP spid="11293" grpId="0" animBg="1"/>
      <p:bldP spid="11293" grpId="1" animBg="1"/>
      <p:bldP spid="11300" grpId="0"/>
      <p:bldP spid="11302" grpId="0" animBg="1"/>
      <p:bldP spid="11304" grpId="0"/>
      <p:bldP spid="11305" grpId="0" animBg="1"/>
      <p:bldP spid="11306" grpId="0" animBg="1"/>
      <p:bldP spid="11306" grpId="1" animBg="1"/>
      <p:bldP spid="11307" grpId="0"/>
      <p:bldP spid="11307" grpId="1"/>
      <p:bldP spid="11309" grpId="0" animBg="1"/>
      <p:bldP spid="11310" grpId="0" animBg="1"/>
      <p:bldP spid="11311" grpId="0" animBg="1"/>
      <p:bldP spid="11312" grpId="0" animBg="1"/>
      <p:bldP spid="11313" grpId="0" animBg="1"/>
      <p:bldP spid="11314" grpId="0" animBg="1"/>
      <p:bldP spid="11315" grpId="0" animBg="1"/>
      <p:bldP spid="11315" grpId="1" animBg="1"/>
      <p:bldP spid="11315"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AutoShape 9"/>
          <p:cNvSpPr>
            <a:spLocks noChangeArrowheads="1"/>
          </p:cNvSpPr>
          <p:nvPr/>
        </p:nvSpPr>
        <p:spPr bwMode="auto">
          <a:xfrm rot="10800000">
            <a:off x="1331913" y="3357563"/>
            <a:ext cx="3455987" cy="1728787"/>
          </a:xfrm>
          <a:custGeom>
            <a:avLst/>
            <a:gdLst>
              <a:gd name="T0" fmla="*/ 3023989 w 21600"/>
              <a:gd name="T1" fmla="*/ 864394 h 21600"/>
              <a:gd name="T2" fmla="*/ 1727994 w 21600"/>
              <a:gd name="T3" fmla="*/ 1728787 h 21600"/>
              <a:gd name="T4" fmla="*/ 431998 w 21600"/>
              <a:gd name="T5" fmla="*/ 864394 h 21600"/>
              <a:gd name="T6" fmla="*/ 17279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92" name="AutoShape 12"/>
          <p:cNvSpPr>
            <a:spLocks noChangeArrowheads="1"/>
          </p:cNvSpPr>
          <p:nvPr/>
        </p:nvSpPr>
        <p:spPr bwMode="auto">
          <a:xfrm>
            <a:off x="5580063" y="333375"/>
            <a:ext cx="3168650" cy="1223963"/>
          </a:xfrm>
          <a:prstGeom prst="cloudCallout">
            <a:avLst>
              <a:gd name="adj1" fmla="val 49250"/>
              <a:gd name="adj2" fmla="val 68806"/>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zh-CN" b="1">
                <a:solidFill>
                  <a:srgbClr val="FF00FF"/>
                </a:solidFill>
              </a:rPr>
              <a:t>       </a:t>
            </a:r>
            <a:r>
              <a:rPr lang="zh-CN" altLang="en-US" b="1">
                <a:solidFill>
                  <a:srgbClr val="FF00FF"/>
                </a:solidFill>
              </a:rPr>
              <a:t>你还有其他方法推导出梯形面积的计算公式吗</a:t>
            </a:r>
            <a:r>
              <a:rPr lang="en-US" altLang="zh-CN" b="1">
                <a:solidFill>
                  <a:srgbClr val="FF00FF"/>
                </a:solidFill>
              </a:rPr>
              <a:t>?</a:t>
            </a:r>
          </a:p>
        </p:txBody>
      </p:sp>
      <p:sp>
        <p:nvSpPr>
          <p:cNvPr id="20493" name="AutoShape 13"/>
          <p:cNvSpPr>
            <a:spLocks noChangeArrowheads="1"/>
          </p:cNvSpPr>
          <p:nvPr/>
        </p:nvSpPr>
        <p:spPr bwMode="auto">
          <a:xfrm>
            <a:off x="323850" y="476250"/>
            <a:ext cx="3311525" cy="1008063"/>
          </a:xfrm>
          <a:prstGeom prst="wedgeEllipseCallout">
            <a:avLst>
              <a:gd name="adj1" fmla="val -46213"/>
              <a:gd name="adj2" fmla="val 70000"/>
            </a:avLst>
          </a:prstGeom>
          <a:gradFill rotWithShape="1">
            <a:gsLst>
              <a:gs pos="0">
                <a:schemeClr val="bg1"/>
              </a:gs>
              <a:gs pos="50000">
                <a:srgbClr val="FFFFCC"/>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b="1">
                <a:solidFill>
                  <a:schemeClr val="accent2"/>
                </a:solidFill>
              </a:rPr>
              <a:t>       </a:t>
            </a:r>
            <a:r>
              <a:rPr lang="zh-CN" altLang="en-US" b="1">
                <a:solidFill>
                  <a:schemeClr val="accent2"/>
                </a:solidFill>
              </a:rPr>
              <a:t>看看下面的演示</a:t>
            </a:r>
            <a:r>
              <a:rPr lang="en-US" altLang="zh-CN" b="1">
                <a:solidFill>
                  <a:schemeClr val="accent2"/>
                </a:solidFill>
              </a:rPr>
              <a:t>,</a:t>
            </a:r>
            <a:r>
              <a:rPr lang="zh-CN" altLang="en-US" b="1">
                <a:solidFill>
                  <a:schemeClr val="accent2"/>
                </a:solidFill>
              </a:rPr>
              <a:t>你得到什么启发</a:t>
            </a:r>
            <a:r>
              <a:rPr lang="en-US" altLang="zh-CN" b="1">
                <a:solidFill>
                  <a:schemeClr val="accent2"/>
                </a:solidFill>
              </a:rPr>
              <a:t>?</a:t>
            </a:r>
          </a:p>
        </p:txBody>
      </p:sp>
      <p:sp>
        <p:nvSpPr>
          <p:cNvPr id="20494" name="Text Box 14"/>
          <p:cNvSpPr txBox="1">
            <a:spLocks noChangeArrowheads="1"/>
          </p:cNvSpPr>
          <p:nvPr/>
        </p:nvSpPr>
        <p:spPr bwMode="auto">
          <a:xfrm>
            <a:off x="4356100" y="3644900"/>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中点</a:t>
            </a:r>
          </a:p>
        </p:txBody>
      </p:sp>
      <p:sp>
        <p:nvSpPr>
          <p:cNvPr id="20495" name="Oval 15"/>
          <p:cNvSpPr>
            <a:spLocks noChangeArrowheads="1"/>
          </p:cNvSpPr>
          <p:nvPr/>
        </p:nvSpPr>
        <p:spPr bwMode="auto">
          <a:xfrm>
            <a:off x="4284663" y="41497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96" name="Oval 16"/>
          <p:cNvSpPr>
            <a:spLocks noChangeArrowheads="1"/>
          </p:cNvSpPr>
          <p:nvPr/>
        </p:nvSpPr>
        <p:spPr bwMode="auto">
          <a:xfrm>
            <a:off x="4284663" y="4149725"/>
            <a:ext cx="71437" cy="714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97" name="Oval 17"/>
          <p:cNvSpPr>
            <a:spLocks noChangeArrowheads="1"/>
          </p:cNvSpPr>
          <p:nvPr/>
        </p:nvSpPr>
        <p:spPr bwMode="auto">
          <a:xfrm>
            <a:off x="4284663" y="41497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98" name="Oval 18"/>
          <p:cNvSpPr>
            <a:spLocks noChangeArrowheads="1"/>
          </p:cNvSpPr>
          <p:nvPr/>
        </p:nvSpPr>
        <p:spPr bwMode="auto">
          <a:xfrm>
            <a:off x="4284663" y="4149725"/>
            <a:ext cx="71437" cy="714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99" name="Oval 19"/>
          <p:cNvSpPr>
            <a:spLocks noChangeArrowheads="1"/>
          </p:cNvSpPr>
          <p:nvPr/>
        </p:nvSpPr>
        <p:spPr bwMode="auto">
          <a:xfrm>
            <a:off x="4284663" y="41497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00" name="Oval 20"/>
          <p:cNvSpPr>
            <a:spLocks noChangeArrowheads="1"/>
          </p:cNvSpPr>
          <p:nvPr/>
        </p:nvSpPr>
        <p:spPr bwMode="auto">
          <a:xfrm>
            <a:off x="4284663" y="4149725"/>
            <a:ext cx="71437" cy="714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01" name="Oval 21"/>
          <p:cNvSpPr>
            <a:spLocks noChangeArrowheads="1"/>
          </p:cNvSpPr>
          <p:nvPr/>
        </p:nvSpPr>
        <p:spPr bwMode="auto">
          <a:xfrm>
            <a:off x="4284663" y="4149725"/>
            <a:ext cx="71437"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02" name="Line 22"/>
          <p:cNvSpPr>
            <a:spLocks noChangeShapeType="1"/>
          </p:cNvSpPr>
          <p:nvPr/>
        </p:nvSpPr>
        <p:spPr bwMode="auto">
          <a:xfrm flipH="1" flipV="1">
            <a:off x="2195513" y="3357563"/>
            <a:ext cx="2160587" cy="865187"/>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3" name="Text Box 23"/>
          <p:cNvSpPr txBox="1">
            <a:spLocks noChangeArrowheads="1"/>
          </p:cNvSpPr>
          <p:nvPr/>
        </p:nvSpPr>
        <p:spPr bwMode="auto">
          <a:xfrm>
            <a:off x="5076825" y="4292600"/>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剪下</a:t>
            </a:r>
          </a:p>
        </p:txBody>
      </p:sp>
      <p:sp>
        <p:nvSpPr>
          <p:cNvPr id="20504" name="Line 24"/>
          <p:cNvSpPr>
            <a:spLocks noChangeShapeType="1"/>
          </p:cNvSpPr>
          <p:nvPr/>
        </p:nvSpPr>
        <p:spPr bwMode="auto">
          <a:xfrm flipH="1" flipV="1">
            <a:off x="4572000" y="4292600"/>
            <a:ext cx="504825" cy="1444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5" name="Freeform 25"/>
          <p:cNvSpPr>
            <a:spLocks/>
          </p:cNvSpPr>
          <p:nvPr/>
        </p:nvSpPr>
        <p:spPr bwMode="auto">
          <a:xfrm>
            <a:off x="1979613" y="3213100"/>
            <a:ext cx="2447925" cy="1008063"/>
          </a:xfrm>
          <a:custGeom>
            <a:avLst/>
            <a:gdLst>
              <a:gd name="T0" fmla="*/ 0 w 1361"/>
              <a:gd name="T1" fmla="*/ 16406 h 553"/>
              <a:gd name="T2" fmla="*/ 1958700 w 1361"/>
              <a:gd name="T3" fmla="*/ 0 h 553"/>
              <a:gd name="T4" fmla="*/ 2447925 w 1361"/>
              <a:gd name="T5" fmla="*/ 1008063 h 553"/>
              <a:gd name="T6" fmla="*/ 0 w 1361"/>
              <a:gd name="T7" fmla="*/ 16406 h 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1" h="553">
                <a:moveTo>
                  <a:pt x="0" y="9"/>
                </a:moveTo>
                <a:lnTo>
                  <a:pt x="1089" y="0"/>
                </a:lnTo>
                <a:lnTo>
                  <a:pt x="1361" y="553"/>
                </a:lnTo>
                <a:lnTo>
                  <a:pt x="0" y="9"/>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6" name="Freeform 26" descr="深色上对角线"/>
          <p:cNvSpPr>
            <a:spLocks/>
          </p:cNvSpPr>
          <p:nvPr/>
        </p:nvSpPr>
        <p:spPr bwMode="auto">
          <a:xfrm>
            <a:off x="2771775" y="2565400"/>
            <a:ext cx="2160588" cy="877888"/>
          </a:xfrm>
          <a:custGeom>
            <a:avLst/>
            <a:gdLst>
              <a:gd name="T0" fmla="*/ 0 w 1361"/>
              <a:gd name="T1" fmla="*/ 14288 h 553"/>
              <a:gd name="T2" fmla="*/ 1728788 w 1361"/>
              <a:gd name="T3" fmla="*/ 0 h 553"/>
              <a:gd name="T4" fmla="*/ 2160588 w 1361"/>
              <a:gd name="T5" fmla="*/ 877888 h 553"/>
              <a:gd name="T6" fmla="*/ 0 w 1361"/>
              <a:gd name="T7" fmla="*/ 14288 h 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1" h="553">
                <a:moveTo>
                  <a:pt x="0" y="9"/>
                </a:moveTo>
                <a:lnTo>
                  <a:pt x="1089" y="0"/>
                </a:lnTo>
                <a:lnTo>
                  <a:pt x="1361" y="553"/>
                </a:lnTo>
                <a:lnTo>
                  <a:pt x="0" y="9"/>
                </a:lnTo>
                <a:close/>
              </a:path>
            </a:pathLst>
          </a:custGeom>
          <a:pattFill prst="dkUpDiag">
            <a:fgClr>
              <a:schemeClr val="tx1"/>
            </a:fgClr>
            <a:bgClr>
              <a:srgbClr val="FF9966"/>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7" name="Text Box 27"/>
          <p:cNvSpPr txBox="1">
            <a:spLocks noChangeArrowheads="1"/>
          </p:cNvSpPr>
          <p:nvPr/>
        </p:nvSpPr>
        <p:spPr bwMode="auto">
          <a:xfrm>
            <a:off x="7885113" y="4437063"/>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400" b="1"/>
              <a:t>补上</a:t>
            </a:r>
          </a:p>
        </p:txBody>
      </p:sp>
      <p:sp>
        <p:nvSpPr>
          <p:cNvPr id="20508" name="Line 28"/>
          <p:cNvSpPr>
            <a:spLocks noChangeShapeType="1"/>
          </p:cNvSpPr>
          <p:nvPr/>
        </p:nvSpPr>
        <p:spPr bwMode="auto">
          <a:xfrm flipH="1">
            <a:off x="7235825" y="4724400"/>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9" name="Freeform 29" descr="深色上对角线"/>
          <p:cNvSpPr>
            <a:spLocks/>
          </p:cNvSpPr>
          <p:nvPr/>
        </p:nvSpPr>
        <p:spPr bwMode="auto">
          <a:xfrm rot="10800000">
            <a:off x="5940425" y="4221163"/>
            <a:ext cx="2160588" cy="877887"/>
          </a:xfrm>
          <a:custGeom>
            <a:avLst/>
            <a:gdLst>
              <a:gd name="T0" fmla="*/ 0 w 1361"/>
              <a:gd name="T1" fmla="*/ 14287 h 553"/>
              <a:gd name="T2" fmla="*/ 1728788 w 1361"/>
              <a:gd name="T3" fmla="*/ 0 h 553"/>
              <a:gd name="T4" fmla="*/ 2160588 w 1361"/>
              <a:gd name="T5" fmla="*/ 877887 h 553"/>
              <a:gd name="T6" fmla="*/ 0 w 1361"/>
              <a:gd name="T7" fmla="*/ 14287 h 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1" h="553">
                <a:moveTo>
                  <a:pt x="0" y="9"/>
                </a:moveTo>
                <a:lnTo>
                  <a:pt x="1089" y="0"/>
                </a:lnTo>
                <a:lnTo>
                  <a:pt x="1361" y="553"/>
                </a:lnTo>
                <a:lnTo>
                  <a:pt x="0" y="9"/>
                </a:lnTo>
                <a:close/>
              </a:path>
            </a:pathLst>
          </a:custGeom>
          <a:pattFill prst="dkUpDiag">
            <a:fgClr>
              <a:schemeClr val="tx1"/>
            </a:fgClr>
            <a:bgClr>
              <a:srgbClr val="FF9966"/>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ustDataLst>
      <p:tags r:id="rId1"/>
    </p:custDataLst>
  </p:cSld>
  <p:clrMapOvr>
    <a:masterClrMapping/>
  </p:clrMapOvr>
  <p:transition spd="slow" advTm="40829">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box(in)">
                                      <p:cBhvr>
                                        <p:cTn id="7" dur="5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box(in)">
                                      <p:cBhvr>
                                        <p:cTn id="12" dur="500"/>
                                        <p:tgtEl>
                                          <p:spTgt spid="20494"/>
                                        </p:tgtEl>
                                      </p:cBhvr>
                                    </p:animEffect>
                                  </p:childTnLst>
                                </p:cTn>
                              </p:par>
                            </p:childTnLst>
                          </p:cTn>
                        </p:par>
                        <p:par>
                          <p:cTn id="13" fill="hold" nodeType="afterGroup">
                            <p:stCondLst>
                              <p:cond delay="500"/>
                            </p:stCondLst>
                            <p:childTnLst>
                              <p:par>
                                <p:cTn id="14" presetID="11" presetClass="entr" presetSubtype="0" fill="hold" grpId="0" nodeType="afterEffect">
                                  <p:stCondLst>
                                    <p:cond delay="0"/>
                                  </p:stCondLst>
                                  <p:childTnLst>
                                    <p:set>
                                      <p:cBhvr>
                                        <p:cTn id="15" dur="500">
                                          <p:stCondLst>
                                            <p:cond delay="0"/>
                                          </p:stCondLst>
                                        </p:cTn>
                                        <p:tgtEl>
                                          <p:spTgt spid="20495"/>
                                        </p:tgtEl>
                                        <p:attrNameLst>
                                          <p:attrName>style.visibility</p:attrName>
                                        </p:attrNameLst>
                                      </p:cBhvr>
                                      <p:to>
                                        <p:strVal val="visible"/>
                                      </p:to>
                                    </p:set>
                                  </p:childTnLst>
                                </p:cTn>
                              </p:par>
                            </p:childTnLst>
                          </p:cTn>
                        </p:par>
                        <p:par>
                          <p:cTn id="16" fill="hold" nodeType="afterGroup">
                            <p:stCondLst>
                              <p:cond delay="1000"/>
                            </p:stCondLst>
                            <p:childTnLst>
                              <p:par>
                                <p:cTn id="17" presetID="11" presetClass="entr" presetSubtype="0" fill="hold" grpId="0" nodeType="afterEffect">
                                  <p:stCondLst>
                                    <p:cond delay="0"/>
                                  </p:stCondLst>
                                  <p:childTnLst>
                                    <p:set>
                                      <p:cBhvr>
                                        <p:cTn id="18" dur="500">
                                          <p:stCondLst>
                                            <p:cond delay="0"/>
                                          </p:stCondLst>
                                        </p:cTn>
                                        <p:tgtEl>
                                          <p:spTgt spid="20496"/>
                                        </p:tgtEl>
                                        <p:attrNameLst>
                                          <p:attrName>style.visibility</p:attrName>
                                        </p:attrNameLst>
                                      </p:cBhvr>
                                      <p:to>
                                        <p:strVal val="visible"/>
                                      </p:to>
                                    </p:set>
                                  </p:childTnLst>
                                </p:cTn>
                              </p:par>
                            </p:childTnLst>
                          </p:cTn>
                        </p:par>
                        <p:par>
                          <p:cTn id="19" fill="hold" nodeType="afterGroup">
                            <p:stCondLst>
                              <p:cond delay="1500"/>
                            </p:stCondLst>
                            <p:childTnLst>
                              <p:par>
                                <p:cTn id="20" presetID="11" presetClass="entr" presetSubtype="0" fill="hold" grpId="0" nodeType="afterEffect">
                                  <p:stCondLst>
                                    <p:cond delay="0"/>
                                  </p:stCondLst>
                                  <p:childTnLst>
                                    <p:set>
                                      <p:cBhvr>
                                        <p:cTn id="21" dur="500">
                                          <p:stCondLst>
                                            <p:cond delay="0"/>
                                          </p:stCondLst>
                                        </p:cTn>
                                        <p:tgtEl>
                                          <p:spTgt spid="20497"/>
                                        </p:tgtEl>
                                        <p:attrNameLst>
                                          <p:attrName>style.visibility</p:attrName>
                                        </p:attrNameLst>
                                      </p:cBhvr>
                                      <p:to>
                                        <p:strVal val="visible"/>
                                      </p:to>
                                    </p:set>
                                  </p:childTnLst>
                                </p:cTn>
                              </p:par>
                            </p:childTnLst>
                          </p:cTn>
                        </p:par>
                        <p:par>
                          <p:cTn id="22" fill="hold" nodeType="afterGroup">
                            <p:stCondLst>
                              <p:cond delay="2000"/>
                            </p:stCondLst>
                            <p:childTnLst>
                              <p:par>
                                <p:cTn id="23" presetID="11" presetClass="entr" presetSubtype="0" fill="hold" grpId="0" nodeType="afterEffect">
                                  <p:stCondLst>
                                    <p:cond delay="0"/>
                                  </p:stCondLst>
                                  <p:childTnLst>
                                    <p:set>
                                      <p:cBhvr>
                                        <p:cTn id="24" dur="500">
                                          <p:stCondLst>
                                            <p:cond delay="0"/>
                                          </p:stCondLst>
                                        </p:cTn>
                                        <p:tgtEl>
                                          <p:spTgt spid="20498"/>
                                        </p:tgtEl>
                                        <p:attrNameLst>
                                          <p:attrName>style.visibility</p:attrName>
                                        </p:attrNameLst>
                                      </p:cBhvr>
                                      <p:to>
                                        <p:strVal val="visible"/>
                                      </p:to>
                                    </p:set>
                                  </p:childTnLst>
                                </p:cTn>
                              </p:par>
                            </p:childTnLst>
                          </p:cTn>
                        </p:par>
                        <p:par>
                          <p:cTn id="25" fill="hold" nodeType="afterGroup">
                            <p:stCondLst>
                              <p:cond delay="2500"/>
                            </p:stCondLst>
                            <p:childTnLst>
                              <p:par>
                                <p:cTn id="26" presetID="11" presetClass="entr" presetSubtype="0" fill="hold" grpId="0" nodeType="afterEffect">
                                  <p:stCondLst>
                                    <p:cond delay="0"/>
                                  </p:stCondLst>
                                  <p:childTnLst>
                                    <p:set>
                                      <p:cBhvr>
                                        <p:cTn id="27" dur="500">
                                          <p:stCondLst>
                                            <p:cond delay="0"/>
                                          </p:stCondLst>
                                        </p:cTn>
                                        <p:tgtEl>
                                          <p:spTgt spid="20499"/>
                                        </p:tgtEl>
                                        <p:attrNameLst>
                                          <p:attrName>style.visibility</p:attrName>
                                        </p:attrNameLst>
                                      </p:cBhvr>
                                      <p:to>
                                        <p:strVal val="visible"/>
                                      </p:to>
                                    </p:set>
                                  </p:childTnLst>
                                </p:cTn>
                              </p:par>
                            </p:childTnLst>
                          </p:cTn>
                        </p:par>
                        <p:par>
                          <p:cTn id="28" fill="hold" nodeType="afterGroup">
                            <p:stCondLst>
                              <p:cond delay="3000"/>
                            </p:stCondLst>
                            <p:childTnLst>
                              <p:par>
                                <p:cTn id="29" presetID="11" presetClass="entr" presetSubtype="0" fill="hold" grpId="0" nodeType="afterEffect">
                                  <p:stCondLst>
                                    <p:cond delay="0"/>
                                  </p:stCondLst>
                                  <p:childTnLst>
                                    <p:set>
                                      <p:cBhvr>
                                        <p:cTn id="30" dur="500">
                                          <p:stCondLst>
                                            <p:cond delay="0"/>
                                          </p:stCondLst>
                                        </p:cTn>
                                        <p:tgtEl>
                                          <p:spTgt spid="20500"/>
                                        </p:tgtEl>
                                        <p:attrNameLst>
                                          <p:attrName>style.visibility</p:attrName>
                                        </p:attrNameLst>
                                      </p:cBhvr>
                                      <p:to>
                                        <p:strVal val="visible"/>
                                      </p:to>
                                    </p:set>
                                  </p:childTnLst>
                                </p:cTn>
                              </p:par>
                            </p:childTnLst>
                          </p:cTn>
                        </p:par>
                        <p:par>
                          <p:cTn id="31" fill="hold" nodeType="afterGroup">
                            <p:stCondLst>
                              <p:cond delay="3500"/>
                            </p:stCondLst>
                            <p:childTnLst>
                              <p:par>
                                <p:cTn id="32" presetID="11" presetClass="entr" presetSubtype="0" fill="hold" grpId="0" nodeType="afterEffect">
                                  <p:stCondLst>
                                    <p:cond delay="0"/>
                                  </p:stCondLst>
                                  <p:childTnLst>
                                    <p:set>
                                      <p:cBhvr>
                                        <p:cTn id="33" dur="500">
                                          <p:stCondLst>
                                            <p:cond delay="0"/>
                                          </p:stCondLst>
                                        </p:cTn>
                                        <p:tgtEl>
                                          <p:spTgt spid="20501"/>
                                        </p:tgtEl>
                                        <p:attrNameLst>
                                          <p:attrName>style.visibility</p:attrName>
                                        </p:attrNameLst>
                                      </p:cBhvr>
                                      <p:to>
                                        <p:strVal val="visible"/>
                                      </p:to>
                                    </p:set>
                                  </p:childTnLst>
                                </p:cTn>
                              </p:par>
                            </p:childTnLst>
                          </p:cTn>
                        </p:par>
                        <p:par>
                          <p:cTn id="34" fill="hold" nodeType="afterGroup">
                            <p:stCondLst>
                              <p:cond delay="4000"/>
                            </p:stCondLst>
                            <p:childTnLst>
                              <p:par>
                                <p:cTn id="35" presetID="1" presetClass="entr" presetSubtype="0" fill="hold" grpId="1" nodeType="afterEffect">
                                  <p:stCondLst>
                                    <p:cond delay="0"/>
                                  </p:stCondLst>
                                  <p:childTnLst>
                                    <p:set>
                                      <p:cBhvr>
                                        <p:cTn id="36" dur="1" fill="hold">
                                          <p:stCondLst>
                                            <p:cond delay="0"/>
                                          </p:stCondLst>
                                        </p:cTn>
                                        <p:tgtEl>
                                          <p:spTgt spid="20501"/>
                                        </p:tgtEl>
                                        <p:attrNameLst>
                                          <p:attrName>style.visibility</p:attrName>
                                        </p:attrNameLst>
                                      </p:cBhvr>
                                      <p:to>
                                        <p:strVal val="visible"/>
                                      </p:to>
                                    </p:set>
                                  </p:childTnLst>
                                </p:cTn>
                              </p:par>
                            </p:childTnLst>
                          </p:cTn>
                        </p:par>
                        <p:par>
                          <p:cTn id="37" fill="hold" nodeType="afterGroup">
                            <p:stCondLst>
                              <p:cond delay="4000"/>
                            </p:stCondLst>
                            <p:childTnLst>
                              <p:par>
                                <p:cTn id="38" presetID="4" presetClass="entr" presetSubtype="16" fill="hold" grpId="1" nodeType="afterEffect">
                                  <p:stCondLst>
                                    <p:cond delay="0"/>
                                  </p:stCondLst>
                                  <p:childTnLst>
                                    <p:set>
                                      <p:cBhvr>
                                        <p:cTn id="39" dur="1" fill="hold">
                                          <p:stCondLst>
                                            <p:cond delay="0"/>
                                          </p:stCondLst>
                                        </p:cTn>
                                        <p:tgtEl>
                                          <p:spTgt spid="20503"/>
                                        </p:tgtEl>
                                        <p:attrNameLst>
                                          <p:attrName>style.visibility</p:attrName>
                                        </p:attrNameLst>
                                      </p:cBhvr>
                                      <p:to>
                                        <p:strVal val="visible"/>
                                      </p:to>
                                    </p:set>
                                    <p:animEffect transition="in" filter="box(in)">
                                      <p:cBhvr>
                                        <p:cTn id="40" dur="500"/>
                                        <p:tgtEl>
                                          <p:spTgt spid="20503"/>
                                        </p:tgtEl>
                                      </p:cBhvr>
                                    </p:animEffect>
                                  </p:childTnLst>
                                </p:cTn>
                              </p:par>
                            </p:childTnLst>
                          </p:cTn>
                        </p:par>
                        <p:par>
                          <p:cTn id="41" fill="hold" nodeType="afterGroup">
                            <p:stCondLst>
                              <p:cond delay="4500"/>
                            </p:stCondLst>
                            <p:childTnLst>
                              <p:par>
                                <p:cTn id="42" presetID="18" presetClass="entr" presetSubtype="12" fill="hold" grpId="0" nodeType="afterEffect">
                                  <p:stCondLst>
                                    <p:cond delay="0"/>
                                  </p:stCondLst>
                                  <p:childTnLst>
                                    <p:set>
                                      <p:cBhvr>
                                        <p:cTn id="43" dur="1" fill="hold">
                                          <p:stCondLst>
                                            <p:cond delay="0"/>
                                          </p:stCondLst>
                                        </p:cTn>
                                        <p:tgtEl>
                                          <p:spTgt spid="20504"/>
                                        </p:tgtEl>
                                        <p:attrNameLst>
                                          <p:attrName>style.visibility</p:attrName>
                                        </p:attrNameLst>
                                      </p:cBhvr>
                                      <p:to>
                                        <p:strVal val="visible"/>
                                      </p:to>
                                    </p:set>
                                    <p:animEffect transition="in" filter="strips(downLeft)">
                                      <p:cBhvr>
                                        <p:cTn id="44" dur="2000"/>
                                        <p:tgtEl>
                                          <p:spTgt spid="20504"/>
                                        </p:tgtEl>
                                      </p:cBhvr>
                                    </p:animEffect>
                                  </p:childTnLst>
                                </p:cTn>
                              </p:par>
                            </p:childTnLst>
                          </p:cTn>
                        </p:par>
                        <p:par>
                          <p:cTn id="45" fill="hold" nodeType="afterGroup">
                            <p:stCondLst>
                              <p:cond delay="6500"/>
                            </p:stCondLst>
                            <p:childTnLst>
                              <p:par>
                                <p:cTn id="46" presetID="18" presetClass="entr" presetSubtype="12" fill="hold" grpId="0" nodeType="afterEffect">
                                  <p:stCondLst>
                                    <p:cond delay="0"/>
                                  </p:stCondLst>
                                  <p:childTnLst>
                                    <p:set>
                                      <p:cBhvr>
                                        <p:cTn id="47" dur="1" fill="hold">
                                          <p:stCondLst>
                                            <p:cond delay="0"/>
                                          </p:stCondLst>
                                        </p:cTn>
                                        <p:tgtEl>
                                          <p:spTgt spid="20502"/>
                                        </p:tgtEl>
                                        <p:attrNameLst>
                                          <p:attrName>style.visibility</p:attrName>
                                        </p:attrNameLst>
                                      </p:cBhvr>
                                      <p:to>
                                        <p:strVal val="visible"/>
                                      </p:to>
                                    </p:set>
                                    <p:animEffect transition="in" filter="strips(downLeft)">
                                      <p:cBhvr>
                                        <p:cTn id="48" dur="5000"/>
                                        <p:tgtEl>
                                          <p:spTgt spid="20502"/>
                                        </p:tgtEl>
                                      </p:cBhvr>
                                    </p:animEffect>
                                  </p:childTnLst>
                                </p:cTn>
                              </p:par>
                            </p:childTnLst>
                          </p:cTn>
                        </p:par>
                        <p:par>
                          <p:cTn id="49" fill="hold" nodeType="afterGroup">
                            <p:stCondLst>
                              <p:cond delay="11500"/>
                            </p:stCondLst>
                            <p:childTnLst>
                              <p:par>
                                <p:cTn id="50" presetID="1" presetClass="entr" presetSubtype="0" fill="hold" grpId="0" nodeType="afterEffect">
                                  <p:stCondLst>
                                    <p:cond delay="0"/>
                                  </p:stCondLst>
                                  <p:childTnLst>
                                    <p:set>
                                      <p:cBhvr>
                                        <p:cTn id="51" dur="1" fill="hold">
                                          <p:stCondLst>
                                            <p:cond delay="0"/>
                                          </p:stCondLst>
                                        </p:cTn>
                                        <p:tgtEl>
                                          <p:spTgt spid="20505"/>
                                        </p:tgtEl>
                                        <p:attrNameLst>
                                          <p:attrName>style.visibility</p:attrName>
                                        </p:attrNameLst>
                                      </p:cBhvr>
                                      <p:to>
                                        <p:strVal val="visible"/>
                                      </p:to>
                                    </p:set>
                                  </p:childTnLst>
                                </p:cTn>
                              </p:par>
                            </p:childTnLst>
                          </p:cTn>
                        </p:par>
                        <p:par>
                          <p:cTn id="52" fill="hold" nodeType="afterGroup">
                            <p:stCondLst>
                              <p:cond delay="11500"/>
                            </p:stCondLst>
                            <p:childTnLst>
                              <p:par>
                                <p:cTn id="53" presetID="1" presetClass="entr" presetSubtype="0" fill="hold" grpId="0" nodeType="afterEffect">
                                  <p:stCondLst>
                                    <p:cond delay="0"/>
                                  </p:stCondLst>
                                  <p:childTnLst>
                                    <p:set>
                                      <p:cBhvr>
                                        <p:cTn id="54" dur="1" fill="hold">
                                          <p:stCondLst>
                                            <p:cond delay="0"/>
                                          </p:stCondLst>
                                        </p:cTn>
                                        <p:tgtEl>
                                          <p:spTgt spid="20506"/>
                                        </p:tgtEl>
                                        <p:attrNameLst>
                                          <p:attrName>style.visibility</p:attrName>
                                        </p:attrNameLst>
                                      </p:cBhvr>
                                      <p:to>
                                        <p:strVal val="visible"/>
                                      </p:to>
                                    </p:set>
                                  </p:childTnLst>
                                </p:cTn>
                              </p:par>
                            </p:childTnLst>
                          </p:cTn>
                        </p:par>
                        <p:par>
                          <p:cTn id="55" fill="hold" nodeType="afterGroup">
                            <p:stCondLst>
                              <p:cond delay="11500"/>
                            </p:stCondLst>
                            <p:childTnLst>
                              <p:par>
                                <p:cTn id="56" presetID="63" presetClass="path" presetSubtype="0" accel="50000" decel="50000" fill="hold" grpId="1" nodeType="afterEffect">
                                  <p:stCondLst>
                                    <p:cond delay="0"/>
                                  </p:stCondLst>
                                  <p:childTnLst>
                                    <p:animMotion origin="layout" path="M 0 0  L 0.25 0  E" pathEditMode="relative" ptsTypes="">
                                      <p:cBhvr>
                                        <p:cTn id="57" dur="5000" fill="hold"/>
                                        <p:tgtEl>
                                          <p:spTgt spid="20506"/>
                                        </p:tgtEl>
                                        <p:attrNameLst>
                                          <p:attrName>ppt_x</p:attrName>
                                          <p:attrName>ppt_y</p:attrName>
                                        </p:attrNameLst>
                                      </p:cBhvr>
                                    </p:animMotion>
                                  </p:childTnLst>
                                </p:cTn>
                              </p:par>
                            </p:childTnLst>
                          </p:cTn>
                        </p:par>
                        <p:par>
                          <p:cTn id="58" fill="hold" nodeType="afterGroup">
                            <p:stCondLst>
                              <p:cond delay="16500"/>
                            </p:stCondLst>
                            <p:childTnLst>
                              <p:par>
                                <p:cTn id="59" presetID="1" presetClass="exit" presetSubtype="0" fill="hold" grpId="0" nodeType="afterEffect">
                                  <p:stCondLst>
                                    <p:cond delay="0"/>
                                  </p:stCondLst>
                                  <p:childTnLst>
                                    <p:set>
                                      <p:cBhvr>
                                        <p:cTn id="60" dur="1" fill="hold">
                                          <p:stCondLst>
                                            <p:cond delay="0"/>
                                          </p:stCondLst>
                                        </p:cTn>
                                        <p:tgtEl>
                                          <p:spTgt spid="20503"/>
                                        </p:tgtEl>
                                        <p:attrNameLst>
                                          <p:attrName>style.visibility</p:attrName>
                                        </p:attrNameLst>
                                      </p:cBhvr>
                                      <p:to>
                                        <p:strVal val="hidden"/>
                                      </p:to>
                                    </p:set>
                                  </p:childTnLst>
                                </p:cTn>
                              </p:par>
                            </p:childTnLst>
                          </p:cTn>
                        </p:par>
                        <p:par>
                          <p:cTn id="61" fill="hold" nodeType="afterGroup">
                            <p:stCondLst>
                              <p:cond delay="16500"/>
                            </p:stCondLst>
                            <p:childTnLst>
                              <p:par>
                                <p:cTn id="62" presetID="1" presetClass="exit" presetSubtype="0" fill="hold" grpId="1" nodeType="afterEffect">
                                  <p:stCondLst>
                                    <p:cond delay="0"/>
                                  </p:stCondLst>
                                  <p:childTnLst>
                                    <p:set>
                                      <p:cBhvr>
                                        <p:cTn id="63" dur="1" fill="hold">
                                          <p:stCondLst>
                                            <p:cond delay="0"/>
                                          </p:stCondLst>
                                        </p:cTn>
                                        <p:tgtEl>
                                          <p:spTgt spid="20504"/>
                                        </p:tgtEl>
                                        <p:attrNameLst>
                                          <p:attrName>style.visibility</p:attrName>
                                        </p:attrNameLst>
                                      </p:cBhvr>
                                      <p:to>
                                        <p:strVal val="hidden"/>
                                      </p:to>
                                    </p:set>
                                  </p:childTnLst>
                                </p:cTn>
                              </p:par>
                            </p:childTnLst>
                          </p:cTn>
                        </p:par>
                        <p:par>
                          <p:cTn id="64" fill="hold" nodeType="afterGroup">
                            <p:stCondLst>
                              <p:cond delay="16500"/>
                            </p:stCondLst>
                            <p:childTnLst>
                              <p:par>
                                <p:cTn id="65" presetID="1" presetClass="exit" presetSubtype="0" fill="hold" grpId="1" nodeType="afterEffect">
                                  <p:stCondLst>
                                    <p:cond delay="0"/>
                                  </p:stCondLst>
                                  <p:childTnLst>
                                    <p:set>
                                      <p:cBhvr>
                                        <p:cTn id="66" dur="1" fill="hold">
                                          <p:stCondLst>
                                            <p:cond delay="0"/>
                                          </p:stCondLst>
                                        </p:cTn>
                                        <p:tgtEl>
                                          <p:spTgt spid="20494"/>
                                        </p:tgtEl>
                                        <p:attrNameLst>
                                          <p:attrName>style.visibility</p:attrName>
                                        </p:attrNameLst>
                                      </p:cBhvr>
                                      <p:to>
                                        <p:strVal val="hidden"/>
                                      </p:to>
                                    </p:set>
                                  </p:childTnLst>
                                </p:cTn>
                              </p:par>
                            </p:childTnLst>
                          </p:cTn>
                        </p:par>
                        <p:par>
                          <p:cTn id="67" fill="hold" nodeType="afterGroup">
                            <p:stCondLst>
                              <p:cond delay="16500"/>
                            </p:stCondLst>
                            <p:childTnLst>
                              <p:par>
                                <p:cTn id="68" presetID="5" presetClass="entr" presetSubtype="10" fill="hold" grpId="0" nodeType="afterEffect">
                                  <p:stCondLst>
                                    <p:cond delay="0"/>
                                  </p:stCondLst>
                                  <p:childTnLst>
                                    <p:set>
                                      <p:cBhvr>
                                        <p:cTn id="69" dur="1" fill="hold">
                                          <p:stCondLst>
                                            <p:cond delay="0"/>
                                          </p:stCondLst>
                                        </p:cTn>
                                        <p:tgtEl>
                                          <p:spTgt spid="20507"/>
                                        </p:tgtEl>
                                        <p:attrNameLst>
                                          <p:attrName>style.visibility</p:attrName>
                                        </p:attrNameLst>
                                      </p:cBhvr>
                                      <p:to>
                                        <p:strVal val="visible"/>
                                      </p:to>
                                    </p:set>
                                    <p:animEffect transition="in" filter="checkerboard(across)">
                                      <p:cBhvr>
                                        <p:cTn id="70" dur="1000"/>
                                        <p:tgtEl>
                                          <p:spTgt spid="20507"/>
                                        </p:tgtEl>
                                      </p:cBhvr>
                                    </p:animEffect>
                                  </p:childTnLst>
                                </p:cTn>
                              </p:par>
                            </p:childTnLst>
                          </p:cTn>
                        </p:par>
                        <p:par>
                          <p:cTn id="71" fill="hold" nodeType="afterGroup">
                            <p:stCondLst>
                              <p:cond delay="17500"/>
                            </p:stCondLst>
                            <p:childTnLst>
                              <p:par>
                                <p:cTn id="72" presetID="18" presetClass="entr" presetSubtype="12" fill="hold" grpId="0" nodeType="afterEffect">
                                  <p:stCondLst>
                                    <p:cond delay="0"/>
                                  </p:stCondLst>
                                  <p:childTnLst>
                                    <p:set>
                                      <p:cBhvr>
                                        <p:cTn id="73" dur="1" fill="hold">
                                          <p:stCondLst>
                                            <p:cond delay="0"/>
                                          </p:stCondLst>
                                        </p:cTn>
                                        <p:tgtEl>
                                          <p:spTgt spid="20508"/>
                                        </p:tgtEl>
                                        <p:attrNameLst>
                                          <p:attrName>style.visibility</p:attrName>
                                        </p:attrNameLst>
                                      </p:cBhvr>
                                      <p:to>
                                        <p:strVal val="visible"/>
                                      </p:to>
                                    </p:set>
                                    <p:animEffect transition="in" filter="strips(downLeft)">
                                      <p:cBhvr>
                                        <p:cTn id="74" dur="1000"/>
                                        <p:tgtEl>
                                          <p:spTgt spid="20508"/>
                                        </p:tgtEl>
                                      </p:cBhvr>
                                    </p:animEffect>
                                  </p:childTnLst>
                                </p:cTn>
                              </p:par>
                            </p:childTnLst>
                          </p:cTn>
                        </p:par>
                        <p:par>
                          <p:cTn id="75" fill="hold" nodeType="afterGroup">
                            <p:stCondLst>
                              <p:cond delay="18500"/>
                            </p:stCondLst>
                            <p:childTnLst>
                              <p:par>
                                <p:cTn id="76" presetID="1" presetClass="exit" presetSubtype="0" fill="hold" grpId="2" nodeType="afterEffect">
                                  <p:stCondLst>
                                    <p:cond delay="0"/>
                                  </p:stCondLst>
                                  <p:childTnLst>
                                    <p:set>
                                      <p:cBhvr>
                                        <p:cTn id="77" dur="1" fill="hold">
                                          <p:stCondLst>
                                            <p:cond delay="0"/>
                                          </p:stCondLst>
                                        </p:cTn>
                                        <p:tgtEl>
                                          <p:spTgt spid="20506"/>
                                        </p:tgtEl>
                                        <p:attrNameLst>
                                          <p:attrName>style.visibility</p:attrName>
                                        </p:attrNameLst>
                                      </p:cBhvr>
                                      <p:to>
                                        <p:strVal val="hidden"/>
                                      </p:to>
                                    </p:set>
                                  </p:childTnLst>
                                </p:cTn>
                              </p:par>
                            </p:childTnLst>
                          </p:cTn>
                        </p:par>
                        <p:par>
                          <p:cTn id="78" fill="hold" nodeType="afterGroup">
                            <p:stCondLst>
                              <p:cond delay="18500"/>
                            </p:stCondLst>
                            <p:childTnLst>
                              <p:par>
                                <p:cTn id="79" presetID="1" presetClass="entr" presetSubtype="0" fill="hold" grpId="0" nodeType="afterEffect">
                                  <p:stCondLst>
                                    <p:cond delay="0"/>
                                  </p:stCondLst>
                                  <p:childTnLst>
                                    <p:set>
                                      <p:cBhvr>
                                        <p:cTn id="80" dur="1" fill="hold">
                                          <p:stCondLst>
                                            <p:cond delay="0"/>
                                          </p:stCondLst>
                                        </p:cTn>
                                        <p:tgtEl>
                                          <p:spTgt spid="20509"/>
                                        </p:tgtEl>
                                        <p:attrNameLst>
                                          <p:attrName>style.visibility</p:attrName>
                                        </p:attrNameLst>
                                      </p:cBhvr>
                                      <p:to>
                                        <p:strVal val="visible"/>
                                      </p:to>
                                    </p:set>
                                  </p:childTnLst>
                                </p:cTn>
                              </p:par>
                            </p:childTnLst>
                          </p:cTn>
                        </p:par>
                        <p:par>
                          <p:cTn id="81" fill="hold" nodeType="afterGroup">
                            <p:stCondLst>
                              <p:cond delay="18500"/>
                            </p:stCondLst>
                            <p:childTnLst>
                              <p:par>
                                <p:cTn id="82" presetID="35" presetClass="path" presetSubtype="0" accel="50000" decel="50000" fill="hold" grpId="1" nodeType="afterEffect">
                                  <p:stCondLst>
                                    <p:cond delay="0"/>
                                  </p:stCondLst>
                                  <p:childTnLst>
                                    <p:animMotion origin="layout" path="M 1.66667E-6 -2.71676E-6 L -0.17327 -0.00092 " pathEditMode="relative" rAng="0" ptsTypes="AA">
                                      <p:cBhvr>
                                        <p:cTn id="83" dur="5000" fill="hold"/>
                                        <p:tgtEl>
                                          <p:spTgt spid="20509"/>
                                        </p:tgtEl>
                                        <p:attrNameLst>
                                          <p:attrName>ppt_x</p:attrName>
                                          <p:attrName>ppt_y</p:attrName>
                                        </p:attrNameLst>
                                      </p:cBhvr>
                                      <p:rCtr x="-866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4" grpId="0"/>
      <p:bldP spid="20494" grpId="1"/>
      <p:bldP spid="20495" grpId="0" animBg="1"/>
      <p:bldP spid="20496" grpId="0" animBg="1"/>
      <p:bldP spid="20497" grpId="0" animBg="1"/>
      <p:bldP spid="20498" grpId="0" animBg="1"/>
      <p:bldP spid="20499" grpId="0" animBg="1"/>
      <p:bldP spid="20500" grpId="0" animBg="1"/>
      <p:bldP spid="20501" grpId="0" animBg="1"/>
      <p:bldP spid="20501" grpId="1" animBg="1"/>
      <p:bldP spid="20502" grpId="0" animBg="1"/>
      <p:bldP spid="20503" grpId="0"/>
      <p:bldP spid="20503" grpId="1"/>
      <p:bldP spid="20504" grpId="0" animBg="1"/>
      <p:bldP spid="20504" grpId="1" animBg="1"/>
      <p:bldP spid="20505" grpId="0" animBg="1"/>
      <p:bldP spid="20506" grpId="0" animBg="1"/>
      <p:bldP spid="20506" grpId="1" animBg="1"/>
      <p:bldP spid="20506" grpId="2" animBg="1"/>
      <p:bldP spid="20507" grpId="0"/>
      <p:bldP spid="20508" grpId="0" animBg="1"/>
      <p:bldP spid="20509" grpId="0" animBg="1"/>
      <p:bldP spid="2050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23938" y="1130300"/>
            <a:ext cx="66436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en-US" altLang="zh-CN" sz="3600" b="1">
              <a:solidFill>
                <a:srgbClr val="FF0000"/>
              </a:solidFill>
            </a:endParaRPr>
          </a:p>
          <a:p>
            <a:pPr eaLnBrk="1" hangingPunct="1"/>
            <a:endParaRPr lang="en-US" altLang="zh-CN" sz="3600" b="1">
              <a:solidFill>
                <a:srgbClr val="FF0000"/>
              </a:solidFill>
            </a:endParaRPr>
          </a:p>
        </p:txBody>
      </p:sp>
      <p:sp>
        <p:nvSpPr>
          <p:cNvPr id="22531" name="Text Box 3"/>
          <p:cNvSpPr txBox="1">
            <a:spLocks noChangeArrowheads="1"/>
          </p:cNvSpPr>
          <p:nvPr/>
        </p:nvSpPr>
        <p:spPr bwMode="auto">
          <a:xfrm>
            <a:off x="900113" y="765175"/>
            <a:ext cx="75596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4400" b="1">
                <a:solidFill>
                  <a:srgbClr val="FF0000"/>
                </a:solidFill>
              </a:rPr>
              <a:t>量学：</a:t>
            </a:r>
          </a:p>
          <a:p>
            <a:pPr eaLnBrk="1" hangingPunct="1"/>
            <a:r>
              <a:rPr lang="zh-CN" altLang="en-US" sz="3200" b="1"/>
              <a:t>    我国三峡水电站大坝的横截面的一部分是梯形（如下图），求它的面积。</a:t>
            </a:r>
          </a:p>
        </p:txBody>
      </p:sp>
      <p:grpSp>
        <p:nvGrpSpPr>
          <p:cNvPr id="22532" name="Group 9"/>
          <p:cNvGrpSpPr>
            <a:grpSpLocks/>
          </p:cNvGrpSpPr>
          <p:nvPr/>
        </p:nvGrpSpPr>
        <p:grpSpPr bwMode="auto">
          <a:xfrm>
            <a:off x="1476375" y="3141663"/>
            <a:ext cx="1223963" cy="1008062"/>
            <a:chOff x="975" y="2024"/>
            <a:chExt cx="771" cy="635"/>
          </a:xfrm>
        </p:grpSpPr>
        <p:sp>
          <p:nvSpPr>
            <p:cNvPr id="22538" name="Line 5"/>
            <p:cNvSpPr>
              <a:spLocks noChangeShapeType="1"/>
            </p:cNvSpPr>
            <p:nvPr/>
          </p:nvSpPr>
          <p:spPr bwMode="auto">
            <a:xfrm>
              <a:off x="975" y="2659"/>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9" name="Line 6"/>
            <p:cNvSpPr>
              <a:spLocks noChangeShapeType="1"/>
            </p:cNvSpPr>
            <p:nvPr/>
          </p:nvSpPr>
          <p:spPr bwMode="auto">
            <a:xfrm>
              <a:off x="975" y="2024"/>
              <a:ext cx="4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0" name="Line 7"/>
            <p:cNvSpPr>
              <a:spLocks noChangeShapeType="1"/>
            </p:cNvSpPr>
            <p:nvPr/>
          </p:nvSpPr>
          <p:spPr bwMode="auto">
            <a:xfrm>
              <a:off x="1429" y="2024"/>
              <a:ext cx="317"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1" name="Line 8"/>
            <p:cNvSpPr>
              <a:spLocks noChangeShapeType="1"/>
            </p:cNvSpPr>
            <p:nvPr/>
          </p:nvSpPr>
          <p:spPr bwMode="auto">
            <a:xfrm flipV="1">
              <a:off x="975" y="2024"/>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2533" name="Text Box 10"/>
          <p:cNvSpPr txBox="1">
            <a:spLocks noChangeArrowheads="1"/>
          </p:cNvSpPr>
          <p:nvPr/>
        </p:nvSpPr>
        <p:spPr bwMode="auto">
          <a:xfrm>
            <a:off x="1547813" y="268128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t>36m</a:t>
            </a:r>
          </a:p>
        </p:txBody>
      </p:sp>
      <p:sp>
        <p:nvSpPr>
          <p:cNvPr id="22534" name="Text Box 11"/>
          <p:cNvSpPr txBox="1">
            <a:spLocks noChangeArrowheads="1"/>
          </p:cNvSpPr>
          <p:nvPr/>
        </p:nvSpPr>
        <p:spPr bwMode="auto">
          <a:xfrm>
            <a:off x="1692275" y="4221163"/>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t>120m</a:t>
            </a:r>
          </a:p>
        </p:txBody>
      </p:sp>
      <p:sp>
        <p:nvSpPr>
          <p:cNvPr id="22535" name="Text Box 12"/>
          <p:cNvSpPr txBox="1">
            <a:spLocks noChangeArrowheads="1"/>
          </p:cNvSpPr>
          <p:nvPr/>
        </p:nvSpPr>
        <p:spPr bwMode="auto">
          <a:xfrm rot="10800000">
            <a:off x="971550" y="3357563"/>
            <a:ext cx="458788"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t>135m</a:t>
            </a:r>
          </a:p>
        </p:txBody>
      </p:sp>
      <p:sp>
        <p:nvSpPr>
          <p:cNvPr id="14" name="TextBox 13"/>
          <p:cNvSpPr txBox="1">
            <a:spLocks noChangeArrowheads="1"/>
          </p:cNvSpPr>
          <p:nvPr/>
        </p:nvSpPr>
        <p:spPr bwMode="auto">
          <a:xfrm>
            <a:off x="2724150" y="3249613"/>
            <a:ext cx="57356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a:solidFill>
                  <a:srgbClr val="000000"/>
                </a:solidFill>
              </a:rPr>
              <a:t>S=(a+b)h÷2</a:t>
            </a:r>
          </a:p>
          <a:p>
            <a:pPr algn="ctr" eaLnBrk="1" hangingPunct="1"/>
            <a:r>
              <a:rPr lang="en-US" altLang="zh-CN">
                <a:solidFill>
                  <a:srgbClr val="000000"/>
                </a:solidFill>
              </a:rPr>
              <a:t>                    =</a:t>
            </a:r>
            <a:r>
              <a:rPr lang="zh-CN" altLang="en-US">
                <a:solidFill>
                  <a:srgbClr val="000000"/>
                </a:solidFill>
              </a:rPr>
              <a:t>（</a:t>
            </a:r>
            <a:r>
              <a:rPr lang="en-US" altLang="zh-CN">
                <a:solidFill>
                  <a:srgbClr val="000000"/>
                </a:solidFill>
              </a:rPr>
              <a:t>36+120</a:t>
            </a:r>
            <a:r>
              <a:rPr lang="zh-CN" altLang="en-US">
                <a:solidFill>
                  <a:srgbClr val="000000"/>
                </a:solidFill>
              </a:rPr>
              <a:t>）</a:t>
            </a:r>
            <a:r>
              <a:rPr lang="en-US" altLang="zh-CN">
                <a:solidFill>
                  <a:srgbClr val="000000"/>
                </a:solidFill>
              </a:rPr>
              <a:t>×135÷2</a:t>
            </a:r>
          </a:p>
          <a:p>
            <a:pPr algn="ctr" eaLnBrk="1" hangingPunct="1"/>
            <a:r>
              <a:rPr lang="en-US" altLang="zh-CN">
                <a:solidFill>
                  <a:srgbClr val="000000"/>
                </a:solidFill>
              </a:rPr>
              <a:t>       =156×135÷2</a:t>
            </a:r>
          </a:p>
          <a:p>
            <a:pPr algn="ctr" eaLnBrk="1" hangingPunct="1"/>
            <a:r>
              <a:rPr lang="en-US" altLang="zh-CN">
                <a:solidFill>
                  <a:srgbClr val="000000"/>
                </a:solidFill>
              </a:rPr>
              <a:t>       =10530</a:t>
            </a:r>
            <a:r>
              <a:rPr lang="zh-CN" altLang="en-US">
                <a:solidFill>
                  <a:srgbClr val="000000"/>
                </a:solidFill>
              </a:rPr>
              <a:t>（</a:t>
            </a:r>
            <a:r>
              <a:rPr lang="en-US" altLang="zh-CN">
                <a:solidFill>
                  <a:srgbClr val="000000"/>
                </a:solidFill>
              </a:rPr>
              <a:t>m</a:t>
            </a:r>
            <a:r>
              <a:rPr lang="en-US" altLang="zh-CN" baseline="30000">
                <a:solidFill>
                  <a:srgbClr val="000000"/>
                </a:solidFill>
              </a:rPr>
              <a:t>2</a:t>
            </a:r>
            <a:r>
              <a:rPr lang="zh-CN" altLang="en-US">
                <a:solidFill>
                  <a:srgbClr val="000000"/>
                </a:solidFill>
              </a:rPr>
              <a:t>）</a:t>
            </a:r>
            <a:endParaRPr lang="en-US" altLang="zh-CN">
              <a:solidFill>
                <a:srgbClr val="000000"/>
              </a:solidFill>
            </a:endParaRPr>
          </a:p>
          <a:p>
            <a:pPr eaLnBrk="1" hangingPunct="1"/>
            <a:endParaRPr lang="en-US" altLang="zh-CN">
              <a:solidFill>
                <a:srgbClr val="000000"/>
              </a:solidFill>
            </a:endParaRPr>
          </a:p>
          <a:p>
            <a:pPr eaLnBrk="1" hangingPunct="1"/>
            <a:endParaRPr lang="en-US" altLang="zh-CN">
              <a:solidFill>
                <a:srgbClr val="000000"/>
              </a:solidFill>
            </a:endParaRPr>
          </a:p>
          <a:p>
            <a:pPr eaLnBrk="1" hangingPunct="1"/>
            <a:r>
              <a:rPr lang="zh-CN" altLang="en-US">
                <a:solidFill>
                  <a:srgbClr val="000000"/>
                </a:solidFill>
              </a:rPr>
              <a:t>答：三峡水电站大坝的横截面积是</a:t>
            </a:r>
            <a:r>
              <a:rPr lang="en-US" altLang="zh-CN">
                <a:solidFill>
                  <a:srgbClr val="000000"/>
                </a:solidFill>
              </a:rPr>
              <a:t>10530</a:t>
            </a:r>
            <a:r>
              <a:rPr lang="zh-CN" altLang="en-US">
                <a:solidFill>
                  <a:srgbClr val="000000"/>
                </a:solidFill>
              </a:rPr>
              <a:t>平方米。</a:t>
            </a:r>
          </a:p>
        </p:txBody>
      </p:sp>
    </p:spTree>
    <p:custDataLst>
      <p:tags r:id="rId1"/>
    </p:custDataLst>
  </p:cSld>
  <p:clrMapOvr>
    <a:masterClrMapping/>
  </p:clrMapOvr>
  <p:transition spd="slow" advTm="45839">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11188" y="549275"/>
            <a:ext cx="7056437"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4800" b="1">
                <a:solidFill>
                  <a:srgbClr val="FF0000"/>
                </a:solidFill>
              </a:rPr>
              <a:t>用学：</a:t>
            </a:r>
          </a:p>
          <a:p>
            <a:pPr eaLnBrk="1" hangingPunct="1">
              <a:spcBef>
                <a:spcPct val="50000"/>
              </a:spcBef>
            </a:pPr>
            <a:r>
              <a:rPr lang="zh-CN" altLang="en-US" sz="3200" b="1">
                <a:solidFill>
                  <a:srgbClr val="000000"/>
                </a:solidFill>
              </a:rPr>
              <a:t>一辆汽车侧面的两块玻璃是梯形（如下图），它们的面积分别是多少？</a:t>
            </a:r>
          </a:p>
        </p:txBody>
      </p:sp>
      <p:grpSp>
        <p:nvGrpSpPr>
          <p:cNvPr id="23555" name="Group 27"/>
          <p:cNvGrpSpPr>
            <a:grpSpLocks/>
          </p:cNvGrpSpPr>
          <p:nvPr/>
        </p:nvGrpSpPr>
        <p:grpSpPr bwMode="auto">
          <a:xfrm>
            <a:off x="539750" y="3141663"/>
            <a:ext cx="2597150" cy="1008062"/>
            <a:chOff x="1062" y="2523"/>
            <a:chExt cx="1636" cy="635"/>
          </a:xfrm>
        </p:grpSpPr>
        <p:grpSp>
          <p:nvGrpSpPr>
            <p:cNvPr id="23563" name="Group 12"/>
            <p:cNvGrpSpPr>
              <a:grpSpLocks/>
            </p:cNvGrpSpPr>
            <p:nvPr/>
          </p:nvGrpSpPr>
          <p:grpSpPr bwMode="auto">
            <a:xfrm>
              <a:off x="1927" y="2523"/>
              <a:ext cx="771" cy="635"/>
              <a:chOff x="975" y="2024"/>
              <a:chExt cx="771" cy="635"/>
            </a:xfrm>
          </p:grpSpPr>
          <p:sp>
            <p:nvSpPr>
              <p:cNvPr id="23569" name="Line 13"/>
              <p:cNvSpPr>
                <a:spLocks noChangeShapeType="1"/>
              </p:cNvSpPr>
              <p:nvPr/>
            </p:nvSpPr>
            <p:spPr bwMode="auto">
              <a:xfrm>
                <a:off x="975" y="2659"/>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70" name="Line 14"/>
              <p:cNvSpPr>
                <a:spLocks noChangeShapeType="1"/>
              </p:cNvSpPr>
              <p:nvPr/>
            </p:nvSpPr>
            <p:spPr bwMode="auto">
              <a:xfrm>
                <a:off x="975" y="2024"/>
                <a:ext cx="4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71" name="Line 15"/>
              <p:cNvSpPr>
                <a:spLocks noChangeShapeType="1"/>
              </p:cNvSpPr>
              <p:nvPr/>
            </p:nvSpPr>
            <p:spPr bwMode="auto">
              <a:xfrm>
                <a:off x="1429" y="2024"/>
                <a:ext cx="317"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72" name="Line 16"/>
              <p:cNvSpPr>
                <a:spLocks noChangeShapeType="1"/>
              </p:cNvSpPr>
              <p:nvPr/>
            </p:nvSpPr>
            <p:spPr bwMode="auto">
              <a:xfrm flipV="1">
                <a:off x="975" y="2024"/>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3564" name="Line 22"/>
            <p:cNvSpPr>
              <a:spLocks noChangeShapeType="1"/>
            </p:cNvSpPr>
            <p:nvPr/>
          </p:nvSpPr>
          <p:spPr bwMode="auto">
            <a:xfrm flipH="1">
              <a:off x="1062" y="2523"/>
              <a:ext cx="317"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3565" name="Group 26"/>
            <p:cNvGrpSpPr>
              <a:grpSpLocks/>
            </p:cNvGrpSpPr>
            <p:nvPr/>
          </p:nvGrpSpPr>
          <p:grpSpPr bwMode="auto">
            <a:xfrm>
              <a:off x="1066" y="2523"/>
              <a:ext cx="862" cy="635"/>
              <a:chOff x="1610" y="3203"/>
              <a:chExt cx="862" cy="635"/>
            </a:xfrm>
          </p:grpSpPr>
          <p:sp>
            <p:nvSpPr>
              <p:cNvPr id="23566" name="Line 10"/>
              <p:cNvSpPr>
                <a:spLocks noChangeShapeType="1"/>
              </p:cNvSpPr>
              <p:nvPr/>
            </p:nvSpPr>
            <p:spPr bwMode="auto">
              <a:xfrm>
                <a:off x="1927" y="3203"/>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67" name="Line 23"/>
              <p:cNvSpPr>
                <a:spLocks noChangeShapeType="1"/>
              </p:cNvSpPr>
              <p:nvPr/>
            </p:nvSpPr>
            <p:spPr bwMode="auto">
              <a:xfrm flipH="1">
                <a:off x="1610" y="3838"/>
                <a:ext cx="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68" name="Line 24"/>
              <p:cNvSpPr>
                <a:spLocks noChangeShapeType="1"/>
              </p:cNvSpPr>
              <p:nvPr/>
            </p:nvSpPr>
            <p:spPr bwMode="auto">
              <a:xfrm flipH="1">
                <a:off x="2472" y="3203"/>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23556" name="Text Box 28"/>
          <p:cNvSpPr txBox="1">
            <a:spLocks noChangeArrowheads="1"/>
          </p:cNvSpPr>
          <p:nvPr/>
        </p:nvSpPr>
        <p:spPr bwMode="auto">
          <a:xfrm>
            <a:off x="1042988" y="270827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t>40cm      45cm</a:t>
            </a:r>
          </a:p>
        </p:txBody>
      </p:sp>
      <p:sp>
        <p:nvSpPr>
          <p:cNvPr id="23557" name="Text Box 29"/>
          <p:cNvSpPr txBox="1">
            <a:spLocks noChangeArrowheads="1"/>
          </p:cNvSpPr>
          <p:nvPr/>
        </p:nvSpPr>
        <p:spPr bwMode="auto">
          <a:xfrm>
            <a:off x="827088" y="4221163"/>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t>71cm              65cm</a:t>
            </a:r>
          </a:p>
        </p:txBody>
      </p:sp>
      <p:sp>
        <p:nvSpPr>
          <p:cNvPr id="23558" name="Text Box 30"/>
          <p:cNvSpPr txBox="1">
            <a:spLocks noChangeArrowheads="1"/>
          </p:cNvSpPr>
          <p:nvPr/>
        </p:nvSpPr>
        <p:spPr bwMode="auto">
          <a:xfrm rot="-5400000">
            <a:off x="1645444" y="3391694"/>
            <a:ext cx="901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t>40cm      </a:t>
            </a:r>
          </a:p>
        </p:txBody>
      </p:sp>
      <p:sp>
        <p:nvSpPr>
          <p:cNvPr id="2" name="TextBox 1"/>
          <p:cNvSpPr txBox="1">
            <a:spLocks noChangeArrowheads="1"/>
          </p:cNvSpPr>
          <p:nvPr/>
        </p:nvSpPr>
        <p:spPr bwMode="auto">
          <a:xfrm>
            <a:off x="3419475" y="2820988"/>
            <a:ext cx="2520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a:solidFill>
                  <a:srgbClr val="000000"/>
                </a:solidFill>
              </a:rPr>
              <a:t>左边的玻璃：</a:t>
            </a:r>
            <a:endParaRPr lang="en-US" altLang="zh-CN">
              <a:solidFill>
                <a:srgbClr val="000000"/>
              </a:solidFill>
            </a:endParaRPr>
          </a:p>
          <a:p>
            <a:pPr eaLnBrk="1" hangingPunct="1"/>
            <a:r>
              <a:rPr lang="en-US" altLang="zh-CN">
                <a:solidFill>
                  <a:srgbClr val="000000"/>
                </a:solidFill>
              </a:rPr>
              <a:t>S=(a+b)h÷2</a:t>
            </a:r>
          </a:p>
          <a:p>
            <a:pPr eaLnBrk="1" hangingPunct="1"/>
            <a:r>
              <a:rPr lang="en-US" altLang="zh-CN">
                <a:solidFill>
                  <a:srgbClr val="000000"/>
                </a:solidFill>
              </a:rPr>
              <a:t>  =</a:t>
            </a:r>
            <a:r>
              <a:rPr lang="zh-CN" altLang="en-US">
                <a:solidFill>
                  <a:srgbClr val="000000"/>
                </a:solidFill>
              </a:rPr>
              <a:t>（</a:t>
            </a:r>
            <a:r>
              <a:rPr lang="en-US" altLang="zh-CN">
                <a:solidFill>
                  <a:srgbClr val="000000"/>
                </a:solidFill>
              </a:rPr>
              <a:t>40+71</a:t>
            </a:r>
            <a:r>
              <a:rPr lang="zh-CN" altLang="en-US">
                <a:solidFill>
                  <a:srgbClr val="000000"/>
                </a:solidFill>
              </a:rPr>
              <a:t>）</a:t>
            </a:r>
            <a:r>
              <a:rPr lang="en-US" altLang="zh-CN">
                <a:solidFill>
                  <a:srgbClr val="000000"/>
                </a:solidFill>
              </a:rPr>
              <a:t>×40÷2</a:t>
            </a:r>
          </a:p>
          <a:p>
            <a:pPr eaLnBrk="1" hangingPunct="1"/>
            <a:r>
              <a:rPr lang="en-US" altLang="zh-CN">
                <a:solidFill>
                  <a:srgbClr val="000000"/>
                </a:solidFill>
              </a:rPr>
              <a:t>  =111×40÷2</a:t>
            </a:r>
          </a:p>
          <a:p>
            <a:pPr eaLnBrk="1" hangingPunct="1"/>
            <a:r>
              <a:rPr lang="en-US" altLang="zh-CN">
                <a:solidFill>
                  <a:srgbClr val="000000"/>
                </a:solidFill>
              </a:rPr>
              <a:t>  =2220</a:t>
            </a:r>
            <a:r>
              <a:rPr lang="zh-CN" altLang="en-US">
                <a:solidFill>
                  <a:srgbClr val="000000"/>
                </a:solidFill>
              </a:rPr>
              <a:t>（</a:t>
            </a:r>
            <a:r>
              <a:rPr lang="en-US" altLang="zh-CN">
                <a:solidFill>
                  <a:srgbClr val="000000"/>
                </a:solidFill>
              </a:rPr>
              <a:t>cm</a:t>
            </a:r>
            <a:r>
              <a:rPr lang="en-US" altLang="zh-CN" baseline="30000">
                <a:solidFill>
                  <a:srgbClr val="000000"/>
                </a:solidFill>
              </a:rPr>
              <a:t>2</a:t>
            </a:r>
            <a:r>
              <a:rPr lang="zh-CN" altLang="en-US">
                <a:solidFill>
                  <a:srgbClr val="000000"/>
                </a:solidFill>
              </a:rPr>
              <a:t>）</a:t>
            </a:r>
          </a:p>
        </p:txBody>
      </p:sp>
      <p:sp>
        <p:nvSpPr>
          <p:cNvPr id="20" name="TextBox 19"/>
          <p:cNvSpPr txBox="1">
            <a:spLocks noChangeArrowheads="1"/>
          </p:cNvSpPr>
          <p:nvPr/>
        </p:nvSpPr>
        <p:spPr bwMode="auto">
          <a:xfrm>
            <a:off x="6084888" y="2836863"/>
            <a:ext cx="25193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a:solidFill>
                  <a:srgbClr val="000000"/>
                </a:solidFill>
              </a:rPr>
              <a:t>右边的玻璃：</a:t>
            </a:r>
            <a:endParaRPr lang="en-US" altLang="zh-CN">
              <a:solidFill>
                <a:srgbClr val="000000"/>
              </a:solidFill>
            </a:endParaRPr>
          </a:p>
          <a:p>
            <a:pPr eaLnBrk="1" hangingPunct="1"/>
            <a:r>
              <a:rPr lang="en-US" altLang="zh-CN">
                <a:solidFill>
                  <a:srgbClr val="000000"/>
                </a:solidFill>
              </a:rPr>
              <a:t>S=(a+b)h÷2</a:t>
            </a:r>
          </a:p>
          <a:p>
            <a:pPr eaLnBrk="1" hangingPunct="1"/>
            <a:r>
              <a:rPr lang="en-US" altLang="zh-CN">
                <a:solidFill>
                  <a:srgbClr val="000000"/>
                </a:solidFill>
              </a:rPr>
              <a:t>  =</a:t>
            </a:r>
            <a:r>
              <a:rPr lang="zh-CN" altLang="en-US">
                <a:solidFill>
                  <a:srgbClr val="000000"/>
                </a:solidFill>
              </a:rPr>
              <a:t>（</a:t>
            </a:r>
            <a:r>
              <a:rPr lang="en-US" altLang="zh-CN">
                <a:solidFill>
                  <a:srgbClr val="000000"/>
                </a:solidFill>
              </a:rPr>
              <a:t>45+65</a:t>
            </a:r>
            <a:r>
              <a:rPr lang="zh-CN" altLang="en-US">
                <a:solidFill>
                  <a:srgbClr val="000000"/>
                </a:solidFill>
              </a:rPr>
              <a:t>）</a:t>
            </a:r>
            <a:r>
              <a:rPr lang="en-US" altLang="zh-CN">
                <a:solidFill>
                  <a:srgbClr val="000000"/>
                </a:solidFill>
              </a:rPr>
              <a:t>×40÷2</a:t>
            </a:r>
          </a:p>
          <a:p>
            <a:pPr eaLnBrk="1" hangingPunct="1"/>
            <a:r>
              <a:rPr lang="en-US" altLang="zh-CN">
                <a:solidFill>
                  <a:srgbClr val="000000"/>
                </a:solidFill>
              </a:rPr>
              <a:t>  =110×40÷2</a:t>
            </a:r>
          </a:p>
          <a:p>
            <a:pPr eaLnBrk="1" hangingPunct="1"/>
            <a:r>
              <a:rPr lang="en-US" altLang="zh-CN">
                <a:solidFill>
                  <a:srgbClr val="000000"/>
                </a:solidFill>
              </a:rPr>
              <a:t>  =2200</a:t>
            </a:r>
            <a:r>
              <a:rPr lang="zh-CN" altLang="en-US">
                <a:solidFill>
                  <a:srgbClr val="000000"/>
                </a:solidFill>
              </a:rPr>
              <a:t>（</a:t>
            </a:r>
            <a:r>
              <a:rPr lang="en-US" altLang="zh-CN">
                <a:solidFill>
                  <a:srgbClr val="000000"/>
                </a:solidFill>
              </a:rPr>
              <a:t>cm</a:t>
            </a:r>
            <a:r>
              <a:rPr lang="en-US" altLang="zh-CN" baseline="30000">
                <a:solidFill>
                  <a:srgbClr val="000000"/>
                </a:solidFill>
              </a:rPr>
              <a:t>2</a:t>
            </a:r>
            <a:r>
              <a:rPr lang="zh-CN" altLang="en-US">
                <a:solidFill>
                  <a:srgbClr val="000000"/>
                </a:solidFill>
              </a:rPr>
              <a:t>）</a:t>
            </a:r>
          </a:p>
        </p:txBody>
      </p:sp>
      <p:sp>
        <p:nvSpPr>
          <p:cNvPr id="4" name="TextBox 3"/>
          <p:cNvSpPr txBox="1">
            <a:spLocks noChangeArrowheads="1"/>
          </p:cNvSpPr>
          <p:nvPr/>
        </p:nvSpPr>
        <p:spPr bwMode="auto">
          <a:xfrm>
            <a:off x="3419475" y="5013325"/>
            <a:ext cx="439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a:solidFill>
                  <a:srgbClr val="000000"/>
                </a:solidFill>
              </a:rPr>
              <a:t>答：左边的玻璃的面积是</a:t>
            </a:r>
            <a:r>
              <a:rPr lang="en-US" altLang="zh-CN">
                <a:solidFill>
                  <a:srgbClr val="000000"/>
                </a:solidFill>
              </a:rPr>
              <a:t>2220</a:t>
            </a:r>
            <a:r>
              <a:rPr lang="zh-CN" altLang="en-US">
                <a:solidFill>
                  <a:srgbClr val="000000"/>
                </a:solidFill>
              </a:rPr>
              <a:t>平方厘米，</a:t>
            </a:r>
            <a:endParaRPr lang="en-US" altLang="zh-CN">
              <a:solidFill>
                <a:srgbClr val="000000"/>
              </a:solidFill>
            </a:endParaRPr>
          </a:p>
          <a:p>
            <a:pPr eaLnBrk="1" hangingPunct="1"/>
            <a:r>
              <a:rPr lang="en-US" altLang="zh-CN">
                <a:solidFill>
                  <a:srgbClr val="000000"/>
                </a:solidFill>
              </a:rPr>
              <a:t>       </a:t>
            </a:r>
            <a:r>
              <a:rPr lang="zh-CN" altLang="en-US">
                <a:solidFill>
                  <a:srgbClr val="000000"/>
                </a:solidFill>
              </a:rPr>
              <a:t>右边的玻璃的面积是</a:t>
            </a:r>
            <a:r>
              <a:rPr lang="en-US" altLang="zh-CN">
                <a:solidFill>
                  <a:srgbClr val="000000"/>
                </a:solidFill>
              </a:rPr>
              <a:t>2200</a:t>
            </a:r>
            <a:r>
              <a:rPr lang="zh-CN" altLang="en-US">
                <a:solidFill>
                  <a:srgbClr val="000000"/>
                </a:solidFill>
              </a:rPr>
              <a:t>平方厘米</a:t>
            </a:r>
          </a:p>
        </p:txBody>
      </p:sp>
    </p:spTree>
    <p:custDataLst>
      <p:tags r:id="rId1"/>
    </p:custDataLst>
  </p:cSld>
  <p:clrMapOvr>
    <a:masterClrMapping/>
  </p:clrMapOvr>
  <p:transition spd="slow" advTm="61442">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6"/>
          <p:cNvSpPr>
            <a:spLocks noChangeArrowheads="1" noChangeShapeType="1" noTextEdit="1"/>
          </p:cNvSpPr>
          <p:nvPr/>
        </p:nvSpPr>
        <p:spPr bwMode="auto">
          <a:xfrm>
            <a:off x="1547813" y="908050"/>
            <a:ext cx="4537075" cy="120491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zh-CN" altLang="en-US" sz="3600" kern="10">
                <a:ln w="9525">
                  <a:round/>
                  <a:headEnd/>
                  <a:tailEnd/>
                </a:ln>
                <a:gradFill rotWithShape="1">
                  <a:gsLst>
                    <a:gs pos="0">
                      <a:srgbClr val="FFE701"/>
                    </a:gs>
                    <a:gs pos="100000">
                      <a:srgbClr val="FE3E02"/>
                    </a:gs>
                  </a:gsLst>
                  <a:lin ang="5400000" scaled="1"/>
                </a:gradFill>
                <a:latin typeface="宋体"/>
                <a:ea typeface="宋体"/>
              </a:rPr>
              <a:t>同学们，你有什么收获呢？</a:t>
            </a:r>
          </a:p>
        </p:txBody>
      </p:sp>
    </p:spTree>
  </p:cSld>
  <p:clrMapOvr>
    <a:masterClrMapping/>
  </p:clrMapOvr>
  <p:transition spd="slow" advTm="20976">
    <p:checker dir="vert"/>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FR60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3563938" y="2636838"/>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endParaRPr lang="zh-CN" altLang="zh-CN"/>
          </a:p>
        </p:txBody>
      </p:sp>
      <p:sp>
        <p:nvSpPr>
          <p:cNvPr id="12295" name="WordArt 7"/>
          <p:cNvSpPr>
            <a:spLocks noChangeArrowheads="1" noChangeShapeType="1" noTextEdit="1"/>
          </p:cNvSpPr>
          <p:nvPr/>
        </p:nvSpPr>
        <p:spPr bwMode="auto">
          <a:xfrm>
            <a:off x="2771775" y="1268413"/>
            <a:ext cx="4137025" cy="1606550"/>
          </a:xfrm>
          <a:prstGeom prst="rect">
            <a:avLst/>
          </a:prstGeom>
        </p:spPr>
        <p:txBody>
          <a:bodyPr wrap="none" fromWordArt="1">
            <a:prstTxWarp prst="textPlain">
              <a:avLst>
                <a:gd name="adj" fmla="val 50000"/>
              </a:avLst>
            </a:prstTxWarp>
          </a:bodyPr>
          <a:lstStyle/>
          <a:p>
            <a:pPr algn="ctr">
              <a:defRPr/>
            </a:pP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楷体_GB2312"/>
              </a:rPr>
              <a:t>大家都来说</a:t>
            </a:r>
            <a:r>
              <a:rPr lang="en-US" altLang="zh-C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楷体_GB2312"/>
              </a:rPr>
              <a:t>……</a:t>
            </a:r>
            <a:endPar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楷体_GB2312"/>
            </a:endParaRPr>
          </a:p>
        </p:txBody>
      </p:sp>
      <p:sp>
        <p:nvSpPr>
          <p:cNvPr id="12296" name="AutoShape 8"/>
          <p:cNvSpPr>
            <a:spLocks noChangeArrowheads="1"/>
          </p:cNvSpPr>
          <p:nvPr/>
        </p:nvSpPr>
        <p:spPr bwMode="auto">
          <a:xfrm>
            <a:off x="1547813" y="4005263"/>
            <a:ext cx="2663825" cy="1368425"/>
          </a:xfrm>
          <a:prstGeom prst="cloudCallout">
            <a:avLst>
              <a:gd name="adj1" fmla="val -43750"/>
              <a:gd name="adj2" fmla="val 70000"/>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sz="2400" b="1"/>
              <a:t>   </a:t>
            </a:r>
            <a:r>
              <a:rPr lang="zh-CN" altLang="en-US" sz="2400" b="1"/>
              <a:t>梯形有什么特征</a:t>
            </a:r>
            <a:r>
              <a:rPr lang="en-US" altLang="zh-CN" sz="2400" b="1"/>
              <a:t>?</a:t>
            </a:r>
          </a:p>
        </p:txBody>
      </p:sp>
      <p:sp>
        <p:nvSpPr>
          <p:cNvPr id="12297" name="AutoShape 9"/>
          <p:cNvSpPr>
            <a:spLocks noChangeArrowheads="1"/>
          </p:cNvSpPr>
          <p:nvPr/>
        </p:nvSpPr>
        <p:spPr bwMode="auto">
          <a:xfrm>
            <a:off x="4500563" y="4149725"/>
            <a:ext cx="2951162" cy="1584325"/>
          </a:xfrm>
          <a:prstGeom prst="wedgeEllipseCallout">
            <a:avLst>
              <a:gd name="adj1" fmla="val 65759"/>
              <a:gd name="adj2" fmla="val 35870"/>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a:t>     </a:t>
            </a:r>
            <a:r>
              <a:rPr lang="zh-CN" altLang="en-US" sz="2400" b="1"/>
              <a:t>学过的多边形的面积公式有哪些</a:t>
            </a:r>
            <a:r>
              <a:rPr lang="en-US" altLang="zh-CN" sz="2400" b="1"/>
              <a:t>?</a:t>
            </a:r>
          </a:p>
        </p:txBody>
      </p:sp>
    </p:spTree>
    <p:custDataLst>
      <p:tags r:id="rId1"/>
    </p:custDataLst>
  </p:cSld>
  <p:clrMapOvr>
    <a:masterClrMapping/>
  </p:clrMapOvr>
  <p:transition spd="slow" advTm="20731">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additive="base">
                                        <p:cTn id="7" dur="500" fill="hold"/>
                                        <p:tgtEl>
                                          <p:spTgt spid="12296"/>
                                        </p:tgtEl>
                                        <p:attrNameLst>
                                          <p:attrName>ppt_x</p:attrName>
                                        </p:attrNameLst>
                                      </p:cBhvr>
                                      <p:tavLst>
                                        <p:tav tm="0">
                                          <p:val>
                                            <p:strVal val="0-#ppt_w/2"/>
                                          </p:val>
                                        </p:tav>
                                        <p:tav tm="100000">
                                          <p:val>
                                            <p:strVal val="#ppt_x"/>
                                          </p:val>
                                        </p:tav>
                                      </p:tavLst>
                                    </p:anim>
                                    <p:anim calcmode="lin" valueType="num">
                                      <p:cBhvr additive="base">
                                        <p:cTn id="8"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7"/>
                                        </p:tgtEl>
                                        <p:attrNameLst>
                                          <p:attrName>style.visibility</p:attrName>
                                        </p:attrNameLst>
                                      </p:cBhvr>
                                      <p:to>
                                        <p:strVal val="visible"/>
                                      </p:to>
                                    </p:set>
                                    <p:anim calcmode="lin" valueType="num">
                                      <p:cBhvr additive="base">
                                        <p:cTn id="13" dur="500" fill="hold"/>
                                        <p:tgtEl>
                                          <p:spTgt spid="12297"/>
                                        </p:tgtEl>
                                        <p:attrNameLst>
                                          <p:attrName>ppt_x</p:attrName>
                                        </p:attrNameLst>
                                      </p:cBhvr>
                                      <p:tavLst>
                                        <p:tav tm="0">
                                          <p:val>
                                            <p:strVal val="#ppt_x"/>
                                          </p:val>
                                        </p:tav>
                                        <p:tav tm="100000">
                                          <p:val>
                                            <p:strVal val="#ppt_x"/>
                                          </p:val>
                                        </p:tav>
                                      </p:tavLst>
                                    </p:anim>
                                    <p:anim calcmode="lin" valueType="num">
                                      <p:cBhvr additive="base">
                                        <p:cTn id="14"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6"/>
          <p:cNvGrpSpPr>
            <a:grpSpLocks/>
          </p:cNvGrpSpPr>
          <p:nvPr/>
        </p:nvGrpSpPr>
        <p:grpSpPr bwMode="auto">
          <a:xfrm>
            <a:off x="1042988" y="2349500"/>
            <a:ext cx="6626225" cy="1368425"/>
            <a:chOff x="657" y="981"/>
            <a:chExt cx="4174" cy="862"/>
          </a:xfrm>
        </p:grpSpPr>
        <p:grpSp>
          <p:nvGrpSpPr>
            <p:cNvPr id="10247" name="Group 9"/>
            <p:cNvGrpSpPr>
              <a:grpSpLocks/>
            </p:cNvGrpSpPr>
            <p:nvPr/>
          </p:nvGrpSpPr>
          <p:grpSpPr bwMode="auto">
            <a:xfrm>
              <a:off x="657" y="1117"/>
              <a:ext cx="1769" cy="726"/>
              <a:chOff x="657" y="1117"/>
              <a:chExt cx="1769" cy="726"/>
            </a:xfrm>
          </p:grpSpPr>
          <p:sp>
            <p:nvSpPr>
              <p:cNvPr id="10253" name="AutoShape 4"/>
              <p:cNvSpPr>
                <a:spLocks noChangeArrowheads="1"/>
              </p:cNvSpPr>
              <p:nvPr/>
            </p:nvSpPr>
            <p:spPr bwMode="auto">
              <a:xfrm>
                <a:off x="657" y="1117"/>
                <a:ext cx="1769" cy="726"/>
              </a:xfrm>
              <a:prstGeom prst="parallelogram">
                <a:avLst>
                  <a:gd name="adj" fmla="val 60916"/>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4" name="Line 5"/>
              <p:cNvSpPr>
                <a:spLocks noChangeShapeType="1"/>
              </p:cNvSpPr>
              <p:nvPr/>
            </p:nvSpPr>
            <p:spPr bwMode="auto">
              <a:xfrm>
                <a:off x="1111" y="1117"/>
                <a:ext cx="0" cy="725"/>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5" name="Line 6"/>
              <p:cNvSpPr>
                <a:spLocks noChangeShapeType="1"/>
              </p:cNvSpPr>
              <p:nvPr/>
            </p:nvSpPr>
            <p:spPr bwMode="auto">
              <a:xfrm>
                <a:off x="1111" y="1752"/>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6" name="Line 8"/>
              <p:cNvSpPr>
                <a:spLocks noChangeShapeType="1"/>
              </p:cNvSpPr>
              <p:nvPr/>
            </p:nvSpPr>
            <p:spPr bwMode="auto">
              <a:xfrm>
                <a:off x="1202" y="175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0248" name="Group 15"/>
            <p:cNvGrpSpPr>
              <a:grpSpLocks/>
            </p:cNvGrpSpPr>
            <p:nvPr/>
          </p:nvGrpSpPr>
          <p:grpSpPr bwMode="auto">
            <a:xfrm>
              <a:off x="3606" y="981"/>
              <a:ext cx="1225" cy="861"/>
              <a:chOff x="3606" y="981"/>
              <a:chExt cx="1225" cy="861"/>
            </a:xfrm>
          </p:grpSpPr>
          <p:sp>
            <p:nvSpPr>
              <p:cNvPr id="10249" name="AutoShape 10"/>
              <p:cNvSpPr>
                <a:spLocks noChangeArrowheads="1"/>
              </p:cNvSpPr>
              <p:nvPr/>
            </p:nvSpPr>
            <p:spPr bwMode="auto">
              <a:xfrm>
                <a:off x="3606" y="981"/>
                <a:ext cx="1225" cy="861"/>
              </a:xfrm>
              <a:prstGeom prst="triangle">
                <a:avLst>
                  <a:gd name="adj" fmla="val 2612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0" name="Line 12"/>
              <p:cNvSpPr>
                <a:spLocks noChangeShapeType="1"/>
              </p:cNvSpPr>
              <p:nvPr/>
            </p:nvSpPr>
            <p:spPr bwMode="auto">
              <a:xfrm>
                <a:off x="3923" y="981"/>
                <a:ext cx="0" cy="861"/>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1" name="Line 13"/>
              <p:cNvSpPr>
                <a:spLocks noChangeShapeType="1"/>
              </p:cNvSpPr>
              <p:nvPr/>
            </p:nvSpPr>
            <p:spPr bwMode="auto">
              <a:xfrm>
                <a:off x="3923" y="1752"/>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52" name="Line 14"/>
              <p:cNvSpPr>
                <a:spLocks noChangeShapeType="1"/>
              </p:cNvSpPr>
              <p:nvPr/>
            </p:nvSpPr>
            <p:spPr bwMode="auto">
              <a:xfrm>
                <a:off x="4014" y="175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3329" name="AutoShape 17"/>
          <p:cNvSpPr>
            <a:spLocks noChangeArrowheads="1"/>
          </p:cNvSpPr>
          <p:nvPr/>
        </p:nvSpPr>
        <p:spPr bwMode="auto">
          <a:xfrm>
            <a:off x="539750" y="476250"/>
            <a:ext cx="8280400" cy="936625"/>
          </a:xfrm>
          <a:prstGeom prst="cloudCallout">
            <a:avLst>
              <a:gd name="adj1" fmla="val -52894"/>
              <a:gd name="adj2" fmla="val 90171"/>
            </a:avLst>
          </a:prstGeom>
          <a:gradFill rotWithShape="1">
            <a:gsLst>
              <a:gs pos="0">
                <a:schemeClr val="accent1"/>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t>        </a:t>
            </a:r>
            <a:r>
              <a:rPr lang="zh-CN" altLang="en-US" sz="2000" b="1"/>
              <a:t>想一想</a:t>
            </a:r>
            <a:r>
              <a:rPr lang="en-US" altLang="zh-CN" sz="2000" b="1"/>
              <a:t>:     </a:t>
            </a:r>
            <a:r>
              <a:rPr lang="zh-CN" altLang="en-US" sz="2000" b="1"/>
              <a:t>我们是用什么方法分别推导出它们的面积计算公式？</a:t>
            </a:r>
          </a:p>
        </p:txBody>
      </p:sp>
      <p:sp>
        <p:nvSpPr>
          <p:cNvPr id="13330" name="Text Box 18"/>
          <p:cNvSpPr txBox="1">
            <a:spLocks noChangeArrowheads="1"/>
          </p:cNvSpPr>
          <p:nvPr/>
        </p:nvSpPr>
        <p:spPr bwMode="auto">
          <a:xfrm>
            <a:off x="323850" y="5013325"/>
            <a:ext cx="42481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400" b="1"/>
              <a:t>平行四边形的面积 </a:t>
            </a:r>
            <a:r>
              <a:rPr lang="en-US" altLang="zh-CN" sz="2400" b="1"/>
              <a:t>=  </a:t>
            </a:r>
            <a:r>
              <a:rPr lang="zh-CN" altLang="en-US" sz="2400" b="1"/>
              <a:t>底 </a:t>
            </a:r>
            <a:r>
              <a:rPr lang="en-US" altLang="zh-CN" sz="2400" b="1"/>
              <a:t>× </a:t>
            </a:r>
            <a:r>
              <a:rPr lang="zh-CN" altLang="en-US" sz="2400" b="1"/>
              <a:t>高</a:t>
            </a:r>
          </a:p>
          <a:p>
            <a:pPr eaLnBrk="1" hangingPunct="1">
              <a:spcBef>
                <a:spcPct val="50000"/>
              </a:spcBef>
            </a:pPr>
            <a:r>
              <a:rPr lang="zh-CN" altLang="en-US" sz="2400" b="1"/>
              <a:t>                          </a:t>
            </a:r>
            <a:r>
              <a:rPr lang="en-US" altLang="zh-CN" sz="2400" b="1"/>
              <a:t>S  = ah</a:t>
            </a:r>
          </a:p>
        </p:txBody>
      </p:sp>
      <p:sp>
        <p:nvSpPr>
          <p:cNvPr id="13332" name="Text Box 20"/>
          <p:cNvSpPr txBox="1">
            <a:spLocks noChangeArrowheads="1"/>
          </p:cNvSpPr>
          <p:nvPr/>
        </p:nvSpPr>
        <p:spPr bwMode="auto">
          <a:xfrm>
            <a:off x="4932363" y="5000625"/>
            <a:ext cx="4211637"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a:t>三角形的面积 </a:t>
            </a:r>
            <a:r>
              <a:rPr lang="en-US" altLang="zh-CN" sz="2400" b="1"/>
              <a:t>=  </a:t>
            </a:r>
            <a:r>
              <a:rPr lang="zh-CN" altLang="en-US" sz="2400" b="1"/>
              <a:t>底 </a:t>
            </a:r>
            <a:r>
              <a:rPr lang="en-US" altLang="zh-CN" sz="2400" b="1"/>
              <a:t>× </a:t>
            </a:r>
            <a:r>
              <a:rPr lang="zh-CN" altLang="en-US" sz="2400" b="1"/>
              <a:t>高</a:t>
            </a:r>
            <a:r>
              <a:rPr lang="en-US" altLang="zh-CN" sz="2400" b="1"/>
              <a:t>÷2</a:t>
            </a:r>
          </a:p>
          <a:p>
            <a:pPr eaLnBrk="1" hangingPunct="1"/>
            <a:r>
              <a:rPr lang="en-US" altLang="zh-CN" sz="2400" b="1"/>
              <a:t>                          </a:t>
            </a:r>
          </a:p>
          <a:p>
            <a:pPr eaLnBrk="1" hangingPunct="1"/>
            <a:r>
              <a:rPr lang="en-US" altLang="zh-CN" sz="2400" b="1"/>
              <a:t>                   S  = ah÷2</a:t>
            </a:r>
          </a:p>
          <a:p>
            <a:pPr eaLnBrk="1" hangingPunct="1"/>
            <a:endParaRPr lang="en-US" altLang="zh-CN" sz="2400" b="1"/>
          </a:p>
          <a:p>
            <a:pPr eaLnBrk="1" hangingPunct="1">
              <a:spcBef>
                <a:spcPct val="50000"/>
              </a:spcBef>
            </a:pPr>
            <a:endParaRPr lang="en-US" altLang="zh-CN" sz="2400"/>
          </a:p>
        </p:txBody>
      </p:sp>
    </p:spTree>
    <p:custDataLst>
      <p:tags r:id="rId1"/>
    </p:custDataLst>
  </p:cSld>
  <p:clrMapOvr>
    <a:masterClrMapping/>
  </p:clrMapOvr>
  <p:transition spd="slow" advTm="25828">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9"/>
                                        </p:tgtEl>
                                        <p:attrNameLst>
                                          <p:attrName>style.visibility</p:attrName>
                                        </p:attrNameLst>
                                      </p:cBhvr>
                                      <p:to>
                                        <p:strVal val="visible"/>
                                      </p:to>
                                    </p:set>
                                    <p:anim calcmode="lin" valueType="num">
                                      <p:cBhvr additive="base">
                                        <p:cTn id="7" dur="1000" fill="hold"/>
                                        <p:tgtEl>
                                          <p:spTgt spid="13329"/>
                                        </p:tgtEl>
                                        <p:attrNameLst>
                                          <p:attrName>ppt_x</p:attrName>
                                        </p:attrNameLst>
                                      </p:cBhvr>
                                      <p:tavLst>
                                        <p:tav tm="0">
                                          <p:val>
                                            <p:strVal val="0-#ppt_w/2"/>
                                          </p:val>
                                        </p:tav>
                                        <p:tav tm="100000">
                                          <p:val>
                                            <p:strVal val="#ppt_x"/>
                                          </p:val>
                                        </p:tav>
                                      </p:tavLst>
                                    </p:anim>
                                    <p:anim calcmode="lin" valueType="num">
                                      <p:cBhvr additive="base">
                                        <p:cTn id="8" dur="10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3330"/>
                                        </p:tgtEl>
                                        <p:attrNameLst>
                                          <p:attrName>style.visibility</p:attrName>
                                        </p:attrNameLst>
                                      </p:cBhvr>
                                      <p:to>
                                        <p:strVal val="visible"/>
                                      </p:to>
                                    </p:set>
                                    <p:animEffect transition="in" filter="strips(downRight)">
                                      <p:cBhvr>
                                        <p:cTn id="13" dur="1000"/>
                                        <p:tgtEl>
                                          <p:spTgt spid="133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3332"/>
                                        </p:tgtEl>
                                        <p:attrNameLst>
                                          <p:attrName>style.visibility</p:attrName>
                                        </p:attrNameLst>
                                      </p:cBhvr>
                                      <p:to>
                                        <p:strVal val="visible"/>
                                      </p:to>
                                    </p:set>
                                    <p:animEffect transition="in" filter="strips(downRight)">
                                      <p:cBhvr>
                                        <p:cTn id="18" dur="1000"/>
                                        <p:tgtEl>
                                          <p:spTgt spid="1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nimBg="1"/>
      <p:bldP spid="13330" grpId="0"/>
      <p:bldP spid="133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023938" y="1130300"/>
            <a:ext cx="664368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3600" b="1">
                <a:solidFill>
                  <a:srgbClr val="FF0000"/>
                </a:solidFill>
              </a:rPr>
              <a:t>自学目标：</a:t>
            </a:r>
          </a:p>
          <a:p>
            <a:pPr eaLnBrk="1" hangingPunct="1"/>
            <a:endParaRPr lang="zh-CN" altLang="en-US" sz="3600" b="1">
              <a:solidFill>
                <a:srgbClr val="FF0000"/>
              </a:solidFill>
            </a:endParaRPr>
          </a:p>
          <a:p>
            <a:pPr eaLnBrk="1" hangingPunct="1"/>
            <a:r>
              <a:rPr lang="en-US" altLang="zh-CN" sz="2400" b="1"/>
              <a:t>1</a:t>
            </a:r>
            <a:r>
              <a:rPr lang="en-US" altLang="en-US" b="1"/>
              <a:t>、</a:t>
            </a:r>
            <a:r>
              <a:rPr lang="zh-CN" altLang="en-US" sz="2400" b="1"/>
              <a:t> 探索并掌握梯形的面积公式，能正确计算梯形的面积，并能应用公式解决简单的实际问题。</a:t>
            </a:r>
          </a:p>
          <a:p>
            <a:pPr eaLnBrk="1" hangingPunct="1"/>
            <a:endParaRPr lang="zh-CN" altLang="en-US" sz="2400" b="1"/>
          </a:p>
          <a:p>
            <a:pPr eaLnBrk="1" hangingPunct="1"/>
            <a:r>
              <a:rPr lang="en-US" altLang="zh-CN" sz="2400" b="1"/>
              <a:t>2</a:t>
            </a:r>
            <a:r>
              <a:rPr lang="en-US" altLang="en-US" b="1"/>
              <a:t>、</a:t>
            </a:r>
            <a:r>
              <a:rPr lang="zh-CN" altLang="en-US" sz="2400" b="1"/>
              <a:t> 进一步煅炼我们的操作能力及应用已有的知识和方法解决新问题的能力。</a:t>
            </a:r>
          </a:p>
        </p:txBody>
      </p:sp>
    </p:spTree>
  </p:cSld>
  <p:clrMapOvr>
    <a:masterClrMapping/>
  </p:clrMapOvr>
  <p:transition spd="slow" advTm="31152">
    <p:checker dir="vert"/>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7"/>
          <p:cNvSpPr txBox="1">
            <a:spLocks noChangeArrowheads="1"/>
          </p:cNvSpPr>
          <p:nvPr/>
        </p:nvSpPr>
        <p:spPr bwMode="auto">
          <a:xfrm>
            <a:off x="1547813" y="2205038"/>
            <a:ext cx="5329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endParaRPr lang="zh-CN" altLang="zh-CN"/>
          </a:p>
        </p:txBody>
      </p:sp>
      <p:sp>
        <p:nvSpPr>
          <p:cNvPr id="14346" name="WordArt 10"/>
          <p:cNvSpPr>
            <a:spLocks noChangeArrowheads="1" noChangeShapeType="1" noTextEdit="1"/>
          </p:cNvSpPr>
          <p:nvPr/>
        </p:nvSpPr>
        <p:spPr bwMode="auto">
          <a:xfrm>
            <a:off x="1979613" y="1989138"/>
            <a:ext cx="4392612" cy="201771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358358"/>
              </a:avLst>
            </a:prstTxWarp>
          </a:bodyPr>
          <a:lstStyle/>
          <a:p>
            <a:pPr algn="ctr">
              <a:defRPr/>
            </a:pPr>
            <a:r>
              <a:rPr lang="zh-CN" altLang="en-US" sz="3600" kern="10">
                <a:ln w="9525">
                  <a:solidFill>
                    <a:srgbClr val="000000"/>
                  </a:solidFill>
                  <a:round/>
                  <a:headEnd/>
                  <a:tailEnd/>
                </a:ln>
                <a:solidFill>
                  <a:srgbClr val="000000"/>
                </a:solidFill>
                <a:latin typeface="楷体_GB2312"/>
              </a:rPr>
              <a:t>我们去探究</a:t>
            </a:r>
            <a:r>
              <a:rPr lang="en-US" altLang="zh-CN" sz="3600" kern="10">
                <a:ln w="9525">
                  <a:solidFill>
                    <a:srgbClr val="000000"/>
                  </a:solidFill>
                  <a:round/>
                  <a:headEnd/>
                  <a:tailEnd/>
                </a:ln>
                <a:solidFill>
                  <a:srgbClr val="000000"/>
                </a:solidFill>
                <a:latin typeface="楷体_GB2312"/>
              </a:rPr>
              <a:t>……</a:t>
            </a:r>
            <a:endParaRPr lang="zh-CN" altLang="en-US" sz="3600" kern="10">
              <a:ln w="9525">
                <a:solidFill>
                  <a:srgbClr val="000000"/>
                </a:solidFill>
                <a:round/>
                <a:headEnd/>
                <a:tailEnd/>
              </a:ln>
              <a:solidFill>
                <a:srgbClr val="000000"/>
              </a:solidFill>
              <a:latin typeface="楷体_GB2312"/>
            </a:endParaRPr>
          </a:p>
        </p:txBody>
      </p:sp>
      <p:sp>
        <p:nvSpPr>
          <p:cNvPr id="14347" name="AutoShape 11"/>
          <p:cNvSpPr>
            <a:spLocks noChangeArrowheads="1"/>
          </p:cNvSpPr>
          <p:nvPr/>
        </p:nvSpPr>
        <p:spPr bwMode="auto">
          <a:xfrm>
            <a:off x="1547813" y="3284538"/>
            <a:ext cx="4392612" cy="2016125"/>
          </a:xfrm>
          <a:prstGeom prst="cloudCallout">
            <a:avLst>
              <a:gd name="adj1" fmla="val -57157"/>
              <a:gd name="adj2" fmla="val 97009"/>
            </a:avLst>
          </a:prstGeom>
          <a:gradFill rotWithShape="1">
            <a:gsLst>
              <a:gs pos="0">
                <a:srgbClr val="99CCFF"/>
              </a:gs>
              <a:gs pos="50000">
                <a:schemeClr val="bg1"/>
              </a:gs>
              <a:gs pos="100000">
                <a:srgbClr val="99CC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altLang="zh-CN" sz="2400"/>
              <a:t> </a:t>
            </a:r>
            <a:r>
              <a:rPr lang="zh-CN" altLang="en-US" sz="2400" b="1"/>
              <a:t>如何推导梯形面积的计算公式</a:t>
            </a:r>
            <a:r>
              <a:rPr lang="en-US" altLang="zh-CN" sz="2400" b="1"/>
              <a:t>?</a:t>
            </a:r>
            <a:r>
              <a:rPr lang="zh-CN" altLang="en-US" sz="2400" b="1"/>
              <a:t>你能想办法把它转化成学过的图形吗？</a:t>
            </a:r>
          </a:p>
        </p:txBody>
      </p:sp>
    </p:spTree>
    <p:custDataLst>
      <p:tags r:id="rId1"/>
    </p:custDataLst>
  </p:cSld>
  <p:clrMapOvr>
    <a:masterClrMapping/>
  </p:clrMapOvr>
  <p:transition spd="slow" advTm="21098">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strips(downRight)">
                                      <p:cBhvr>
                                        <p:cTn id="7"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588"/>
          <a:ext cx="9144000" cy="6859588"/>
        </p:xfrm>
        <a:graphic>
          <a:graphicData uri="http://schemas.openxmlformats.org/presentationml/2006/ole">
            <mc:AlternateContent xmlns:mc="http://schemas.openxmlformats.org/markup-compatibility/2006">
              <mc:Choice xmlns:v="urn:schemas-microsoft-com:vml" Requires="v">
                <p:oleObj spid="_x0000_s13421" name="BMP 图像" r:id="rId5" imgW="6087325" imgH="4525007" progId="Paint.Picture">
                  <p:embed/>
                </p:oleObj>
              </mc:Choice>
              <mc:Fallback>
                <p:oleObj name="BMP 图像" r:id="rId5" imgW="6087325" imgH="4525007"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ChangeArrowheads="1"/>
          </p:cNvSpPr>
          <p:nvPr/>
        </p:nvSpPr>
        <p:spPr bwMode="auto">
          <a:xfrm>
            <a:off x="4724400" y="4648200"/>
            <a:ext cx="4038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b="1">
                <a:solidFill>
                  <a:srgbClr val="000000"/>
                </a:solidFill>
                <a:latin typeface="Times New Roman" pitchFamily="18" charset="0"/>
                <a:ea typeface="隶书" pitchFamily="49" charset="-122"/>
              </a:rPr>
              <a:t>观察两个完全一样的梯形怎样拼成平行四边形。</a:t>
            </a:r>
          </a:p>
        </p:txBody>
      </p:sp>
      <p:grpSp>
        <p:nvGrpSpPr>
          <p:cNvPr id="43012" name="Group 4"/>
          <p:cNvGrpSpPr>
            <a:grpSpLocks/>
          </p:cNvGrpSpPr>
          <p:nvPr/>
        </p:nvGrpSpPr>
        <p:grpSpPr bwMode="auto">
          <a:xfrm>
            <a:off x="1219200" y="990600"/>
            <a:ext cx="2362200" cy="1524000"/>
            <a:chOff x="336" y="432"/>
            <a:chExt cx="1488" cy="960"/>
          </a:xfrm>
        </p:grpSpPr>
        <p:sp>
          <p:nvSpPr>
            <p:cNvPr id="13414" name="AutoShape 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5" name="Line 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6" name="Line 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7" name="Line 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17" name="Group 9"/>
          <p:cNvGrpSpPr>
            <a:grpSpLocks/>
          </p:cNvGrpSpPr>
          <p:nvPr/>
        </p:nvGrpSpPr>
        <p:grpSpPr bwMode="auto">
          <a:xfrm>
            <a:off x="6019800" y="990600"/>
            <a:ext cx="2362200" cy="1524000"/>
            <a:chOff x="336" y="432"/>
            <a:chExt cx="1488" cy="960"/>
          </a:xfrm>
        </p:grpSpPr>
        <p:sp>
          <p:nvSpPr>
            <p:cNvPr id="13410" name="AutoShape 1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1" name="Line 1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2" name="Line 1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13" name="Line 1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22" name="Group 14"/>
          <p:cNvGrpSpPr>
            <a:grpSpLocks/>
          </p:cNvGrpSpPr>
          <p:nvPr/>
        </p:nvGrpSpPr>
        <p:grpSpPr bwMode="auto">
          <a:xfrm>
            <a:off x="5410200" y="990600"/>
            <a:ext cx="2362200" cy="1524000"/>
            <a:chOff x="336" y="432"/>
            <a:chExt cx="1488" cy="960"/>
          </a:xfrm>
        </p:grpSpPr>
        <p:sp>
          <p:nvSpPr>
            <p:cNvPr id="13406" name="AutoShape 1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07" name="Line 1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08" name="Line 1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09" name="Line 1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27" name="Group 19"/>
          <p:cNvGrpSpPr>
            <a:grpSpLocks/>
          </p:cNvGrpSpPr>
          <p:nvPr/>
        </p:nvGrpSpPr>
        <p:grpSpPr bwMode="auto">
          <a:xfrm>
            <a:off x="4876800" y="990600"/>
            <a:ext cx="2362200" cy="1524000"/>
            <a:chOff x="336" y="432"/>
            <a:chExt cx="1488" cy="960"/>
          </a:xfrm>
        </p:grpSpPr>
        <p:sp>
          <p:nvSpPr>
            <p:cNvPr id="13402" name="AutoShape 2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03" name="Line 2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04" name="Line 2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05" name="Line 2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32" name="Group 24"/>
          <p:cNvGrpSpPr>
            <a:grpSpLocks/>
          </p:cNvGrpSpPr>
          <p:nvPr/>
        </p:nvGrpSpPr>
        <p:grpSpPr bwMode="auto">
          <a:xfrm>
            <a:off x="4267200" y="990600"/>
            <a:ext cx="2362200" cy="1524000"/>
            <a:chOff x="336" y="432"/>
            <a:chExt cx="1488" cy="960"/>
          </a:xfrm>
        </p:grpSpPr>
        <p:sp>
          <p:nvSpPr>
            <p:cNvPr id="13398" name="AutoShape 2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9" name="Line 2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00" name="Line 2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01" name="Line 2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37" name="Group 29"/>
          <p:cNvGrpSpPr>
            <a:grpSpLocks/>
          </p:cNvGrpSpPr>
          <p:nvPr/>
        </p:nvGrpSpPr>
        <p:grpSpPr bwMode="auto">
          <a:xfrm>
            <a:off x="3733800" y="990600"/>
            <a:ext cx="2362200" cy="1524000"/>
            <a:chOff x="336" y="432"/>
            <a:chExt cx="1488" cy="960"/>
          </a:xfrm>
        </p:grpSpPr>
        <p:sp>
          <p:nvSpPr>
            <p:cNvPr id="13394" name="AutoShape 3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5" name="Line 3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96" name="Line 3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97" name="Line 3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42" name="Group 34"/>
          <p:cNvGrpSpPr>
            <a:grpSpLocks/>
          </p:cNvGrpSpPr>
          <p:nvPr/>
        </p:nvGrpSpPr>
        <p:grpSpPr bwMode="auto">
          <a:xfrm>
            <a:off x="3124200" y="990600"/>
            <a:ext cx="2362200" cy="1524000"/>
            <a:chOff x="336" y="432"/>
            <a:chExt cx="1488" cy="960"/>
          </a:xfrm>
        </p:grpSpPr>
        <p:sp>
          <p:nvSpPr>
            <p:cNvPr id="13390" name="AutoShape 3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1" name="Line 3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92" name="Line 3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93" name="Line 3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47" name="Group 39"/>
          <p:cNvGrpSpPr>
            <a:grpSpLocks/>
          </p:cNvGrpSpPr>
          <p:nvPr/>
        </p:nvGrpSpPr>
        <p:grpSpPr bwMode="auto">
          <a:xfrm>
            <a:off x="2590800" y="990600"/>
            <a:ext cx="2362200" cy="1524000"/>
            <a:chOff x="336" y="432"/>
            <a:chExt cx="1488" cy="960"/>
          </a:xfrm>
        </p:grpSpPr>
        <p:sp>
          <p:nvSpPr>
            <p:cNvPr id="13386" name="AutoShape 4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87" name="Line 4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88" name="Line 4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89" name="Line 4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52" name="Group 44"/>
          <p:cNvGrpSpPr>
            <a:grpSpLocks/>
          </p:cNvGrpSpPr>
          <p:nvPr/>
        </p:nvGrpSpPr>
        <p:grpSpPr bwMode="auto">
          <a:xfrm>
            <a:off x="1981200" y="990600"/>
            <a:ext cx="2362200" cy="1524000"/>
            <a:chOff x="336" y="432"/>
            <a:chExt cx="1488" cy="960"/>
          </a:xfrm>
        </p:grpSpPr>
        <p:sp>
          <p:nvSpPr>
            <p:cNvPr id="13382" name="AutoShape 4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83" name="Line 4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84" name="Line 4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85" name="Line 4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57" name="Group 49"/>
          <p:cNvGrpSpPr>
            <a:grpSpLocks/>
          </p:cNvGrpSpPr>
          <p:nvPr/>
        </p:nvGrpSpPr>
        <p:grpSpPr bwMode="auto">
          <a:xfrm>
            <a:off x="1524000" y="990600"/>
            <a:ext cx="2362200" cy="1524000"/>
            <a:chOff x="336" y="432"/>
            <a:chExt cx="1488" cy="960"/>
          </a:xfrm>
        </p:grpSpPr>
        <p:sp>
          <p:nvSpPr>
            <p:cNvPr id="13378" name="AutoShape 5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79" name="Line 5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80" name="Line 5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81" name="Line 5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62" name="Group 54"/>
          <p:cNvGrpSpPr>
            <a:grpSpLocks/>
          </p:cNvGrpSpPr>
          <p:nvPr/>
        </p:nvGrpSpPr>
        <p:grpSpPr bwMode="auto">
          <a:xfrm>
            <a:off x="1219200" y="990600"/>
            <a:ext cx="2362200" cy="1524000"/>
            <a:chOff x="336" y="432"/>
            <a:chExt cx="1488" cy="960"/>
          </a:xfrm>
        </p:grpSpPr>
        <p:sp>
          <p:nvSpPr>
            <p:cNvPr id="13374" name="AutoShape 5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75" name="Line 5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76" name="Line 5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77" name="Line 5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67" name="Group 59"/>
          <p:cNvGrpSpPr>
            <a:grpSpLocks/>
          </p:cNvGrpSpPr>
          <p:nvPr/>
        </p:nvGrpSpPr>
        <p:grpSpPr bwMode="auto">
          <a:xfrm rot="-1800000">
            <a:off x="976313" y="1690688"/>
            <a:ext cx="2362200" cy="1524000"/>
            <a:chOff x="336" y="432"/>
            <a:chExt cx="1488" cy="960"/>
          </a:xfrm>
        </p:grpSpPr>
        <p:sp>
          <p:nvSpPr>
            <p:cNvPr id="13370" name="AutoShape 6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71" name="Line 6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72" name="Line 6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73" name="Line 6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72" name="Group 64"/>
          <p:cNvGrpSpPr>
            <a:grpSpLocks/>
          </p:cNvGrpSpPr>
          <p:nvPr/>
        </p:nvGrpSpPr>
        <p:grpSpPr bwMode="auto">
          <a:xfrm rot="-3600000">
            <a:off x="1147763" y="2414588"/>
            <a:ext cx="2362200" cy="1524000"/>
            <a:chOff x="336" y="432"/>
            <a:chExt cx="1488" cy="960"/>
          </a:xfrm>
        </p:grpSpPr>
        <p:sp>
          <p:nvSpPr>
            <p:cNvPr id="13366" name="AutoShape 6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67" name="Line 6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68" name="Line 6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69" name="Line 6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77" name="Group 69"/>
          <p:cNvGrpSpPr>
            <a:grpSpLocks/>
          </p:cNvGrpSpPr>
          <p:nvPr/>
        </p:nvGrpSpPr>
        <p:grpSpPr bwMode="auto">
          <a:xfrm rot="-5400000">
            <a:off x="1624013" y="2947988"/>
            <a:ext cx="2362200" cy="1524000"/>
            <a:chOff x="336" y="432"/>
            <a:chExt cx="1488" cy="960"/>
          </a:xfrm>
        </p:grpSpPr>
        <p:sp>
          <p:nvSpPr>
            <p:cNvPr id="13362" name="AutoShape 7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63" name="Line 7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64" name="Line 7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65" name="Line 7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82" name="Group 74"/>
          <p:cNvGrpSpPr>
            <a:grpSpLocks/>
          </p:cNvGrpSpPr>
          <p:nvPr/>
        </p:nvGrpSpPr>
        <p:grpSpPr bwMode="auto">
          <a:xfrm rot="-7200000">
            <a:off x="2338388" y="3181350"/>
            <a:ext cx="2362200" cy="1524000"/>
            <a:chOff x="336" y="432"/>
            <a:chExt cx="1488" cy="960"/>
          </a:xfrm>
        </p:grpSpPr>
        <p:sp>
          <p:nvSpPr>
            <p:cNvPr id="13358" name="AutoShape 7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59" name="Line 7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60" name="Line 7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61" name="Line 7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87" name="Group 79"/>
          <p:cNvGrpSpPr>
            <a:grpSpLocks/>
          </p:cNvGrpSpPr>
          <p:nvPr/>
        </p:nvGrpSpPr>
        <p:grpSpPr bwMode="auto">
          <a:xfrm rot="-9000000">
            <a:off x="3048000" y="3048000"/>
            <a:ext cx="2362200" cy="1524000"/>
            <a:chOff x="336" y="432"/>
            <a:chExt cx="1488" cy="960"/>
          </a:xfrm>
        </p:grpSpPr>
        <p:sp>
          <p:nvSpPr>
            <p:cNvPr id="13354" name="AutoShape 8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55" name="Line 8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56" name="Line 8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57" name="Line 8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92" name="Group 84"/>
          <p:cNvGrpSpPr>
            <a:grpSpLocks/>
          </p:cNvGrpSpPr>
          <p:nvPr/>
        </p:nvGrpSpPr>
        <p:grpSpPr bwMode="auto">
          <a:xfrm rot="10800000">
            <a:off x="3595688" y="2528888"/>
            <a:ext cx="2362200" cy="1524000"/>
            <a:chOff x="336" y="432"/>
            <a:chExt cx="1488" cy="960"/>
          </a:xfrm>
        </p:grpSpPr>
        <p:sp>
          <p:nvSpPr>
            <p:cNvPr id="13350" name="AutoShape 8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51" name="Line 8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52" name="Line 8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53" name="Line 8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097" name="Group 89"/>
          <p:cNvGrpSpPr>
            <a:grpSpLocks/>
          </p:cNvGrpSpPr>
          <p:nvPr/>
        </p:nvGrpSpPr>
        <p:grpSpPr bwMode="auto">
          <a:xfrm rot="10800000">
            <a:off x="3352800" y="1905000"/>
            <a:ext cx="2362200" cy="1524000"/>
            <a:chOff x="336" y="432"/>
            <a:chExt cx="1488" cy="960"/>
          </a:xfrm>
        </p:grpSpPr>
        <p:sp>
          <p:nvSpPr>
            <p:cNvPr id="13346" name="AutoShape 9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47" name="Line 9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48" name="Line 9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49" name="Line 9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102" name="Group 94"/>
          <p:cNvGrpSpPr>
            <a:grpSpLocks/>
          </p:cNvGrpSpPr>
          <p:nvPr/>
        </p:nvGrpSpPr>
        <p:grpSpPr bwMode="auto">
          <a:xfrm rot="10800000">
            <a:off x="3186113" y="1447800"/>
            <a:ext cx="2362200" cy="1524000"/>
            <a:chOff x="336" y="432"/>
            <a:chExt cx="1488" cy="960"/>
          </a:xfrm>
        </p:grpSpPr>
        <p:sp>
          <p:nvSpPr>
            <p:cNvPr id="13342" name="AutoShape 95"/>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43" name="Line 96"/>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44" name="Line 97"/>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45" name="Line 98"/>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3107" name="Group 99"/>
          <p:cNvGrpSpPr>
            <a:grpSpLocks/>
          </p:cNvGrpSpPr>
          <p:nvPr/>
        </p:nvGrpSpPr>
        <p:grpSpPr bwMode="auto">
          <a:xfrm rot="10800000">
            <a:off x="2990850" y="995363"/>
            <a:ext cx="2362200" cy="1524000"/>
            <a:chOff x="336" y="432"/>
            <a:chExt cx="1488" cy="960"/>
          </a:xfrm>
        </p:grpSpPr>
        <p:sp>
          <p:nvSpPr>
            <p:cNvPr id="13338" name="AutoShape 100"/>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39" name="Line 101"/>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40" name="Line 102"/>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41" name="Line 103"/>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3336" name="Text Box 104"/>
          <p:cNvSpPr txBox="1">
            <a:spLocks noChangeArrowheads="1"/>
          </p:cNvSpPr>
          <p:nvPr/>
        </p:nvSpPr>
        <p:spPr bwMode="auto">
          <a:xfrm>
            <a:off x="152400" y="144463"/>
            <a:ext cx="1219200" cy="579437"/>
          </a:xfrm>
          <a:prstGeom prst="rect">
            <a:avLst/>
          </a:prstGeom>
          <a:solidFill>
            <a:srgbClr val="CCFFFF"/>
          </a:solidFill>
          <a:ln>
            <a:noFill/>
          </a:ln>
          <a:effectLst/>
          <a:extLs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3200">
                <a:latin typeface="Times New Roman" pitchFamily="18" charset="0"/>
                <a:ea typeface="隶书" pitchFamily="49" charset="-122"/>
              </a:rPr>
              <a:t>演示</a:t>
            </a:r>
          </a:p>
        </p:txBody>
      </p:sp>
    </p:spTree>
    <p:custDataLst>
      <p:tags r:id="rId2"/>
    </p:custDataLst>
  </p:cSld>
  <p:clrMapOvr>
    <a:masterClrMapping/>
  </p:clrMapOvr>
  <p:transition spd="slow" advTm="21152">
    <p:checker dir="vert"/>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0-#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43017"/>
                                        </p:tgtEl>
                                        <p:attrNameLst>
                                          <p:attrName>style.visibility</p:attrName>
                                        </p:attrNameLst>
                                      </p:cBhvr>
                                      <p:to>
                                        <p:strVal val="visible"/>
                                      </p:to>
                                    </p:set>
                                    <p:anim calcmode="lin" valueType="num">
                                      <p:cBhvr additive="base">
                                        <p:cTn id="12" dur="500" fill="hold"/>
                                        <p:tgtEl>
                                          <p:spTgt spid="43017"/>
                                        </p:tgtEl>
                                        <p:attrNameLst>
                                          <p:attrName>ppt_x</p:attrName>
                                        </p:attrNameLst>
                                      </p:cBhvr>
                                      <p:tavLst>
                                        <p:tav tm="0">
                                          <p:val>
                                            <p:strVal val="1+#ppt_w/2"/>
                                          </p:val>
                                        </p:tav>
                                        <p:tav tm="100000">
                                          <p:val>
                                            <p:strVal val="#ppt_x"/>
                                          </p:val>
                                        </p:tav>
                                      </p:tavLst>
                                    </p:anim>
                                    <p:anim calcmode="lin" valueType="num">
                                      <p:cBhvr additive="base">
                                        <p:cTn id="13" dur="500" fill="hold"/>
                                        <p:tgtEl>
                                          <p:spTgt spid="430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3017"/>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43022"/>
                                        </p:tgtEl>
                                        <p:attrNameLst>
                                          <p:attrName>style.visibility</p:attrName>
                                        </p:attrNameLst>
                                      </p:cBhvr>
                                      <p:to>
                                        <p:strVal val="visible"/>
                                      </p:to>
                                    </p:set>
                                  </p:childTnLst>
                                  <p:subTnLst>
                                    <p:set>
                                      <p:cBhvr override="childStyle">
                                        <p:cTn dur="1" fill="hold" display="0" masterRel="sameClick" afterEffect="1">
                                          <p:stCondLst>
                                            <p:cond evt="end" delay="0">
                                              <p:tn val="16"/>
                                            </p:cond>
                                          </p:stCondLst>
                                        </p:cTn>
                                        <p:tgtEl>
                                          <p:spTgt spid="43022"/>
                                        </p:tgtEl>
                                        <p:attrNameLst>
                                          <p:attrName>style.visibility</p:attrName>
                                        </p:attrNameLst>
                                      </p:cBhvr>
                                      <p:to>
                                        <p:strVal val="hidden"/>
                                      </p:to>
                                    </p:set>
                                  </p:sub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43027"/>
                                        </p:tgtEl>
                                        <p:attrNameLst>
                                          <p:attrName>style.visibility</p:attrName>
                                        </p:attrNameLst>
                                      </p:cBhvr>
                                      <p:to>
                                        <p:strVal val="visible"/>
                                      </p:to>
                                    </p:set>
                                  </p:childTnLst>
                                  <p:subTnLst>
                                    <p:set>
                                      <p:cBhvr override="childStyle">
                                        <p:cTn dur="1" fill="hold" display="0" masterRel="sameClick" afterEffect="1">
                                          <p:stCondLst>
                                            <p:cond evt="end" delay="0">
                                              <p:tn val="19"/>
                                            </p:cond>
                                          </p:stCondLst>
                                        </p:cTn>
                                        <p:tgtEl>
                                          <p:spTgt spid="43027"/>
                                        </p:tgtEl>
                                        <p:attrNameLst>
                                          <p:attrName>style.visibility</p:attrName>
                                        </p:attrNameLst>
                                      </p:cBhvr>
                                      <p:to>
                                        <p:strVal val="hidden"/>
                                      </p:to>
                                    </p:set>
                                  </p:sub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499"/>
                                          </p:stCondLst>
                                        </p:cTn>
                                        <p:tgtEl>
                                          <p:spTgt spid="43032"/>
                                        </p:tgtEl>
                                        <p:attrNameLst>
                                          <p:attrName>style.visibility</p:attrName>
                                        </p:attrNameLst>
                                      </p:cBhvr>
                                      <p:to>
                                        <p:strVal val="visible"/>
                                      </p:to>
                                    </p:set>
                                  </p:childTnLst>
                                  <p:subTnLst>
                                    <p:set>
                                      <p:cBhvr override="childStyle">
                                        <p:cTn dur="1" fill="hold" display="0" masterRel="sameClick" afterEffect="1">
                                          <p:stCondLst>
                                            <p:cond evt="end" delay="0">
                                              <p:tn val="22"/>
                                            </p:cond>
                                          </p:stCondLst>
                                        </p:cTn>
                                        <p:tgtEl>
                                          <p:spTgt spid="43032"/>
                                        </p:tgtEl>
                                        <p:attrNameLst>
                                          <p:attrName>style.visibility</p:attrName>
                                        </p:attrNameLst>
                                      </p:cBhvr>
                                      <p:to>
                                        <p:strVal val="hidden"/>
                                      </p:to>
                                    </p:set>
                                  </p:subTnLst>
                                </p:cTn>
                              </p:par>
                            </p:childTnLst>
                          </p:cTn>
                        </p:par>
                        <p:par>
                          <p:cTn id="24" fill="hold" nodeType="afterGroup">
                            <p:stCondLst>
                              <p:cond delay="1500"/>
                            </p:stCondLst>
                            <p:childTnLst>
                              <p:par>
                                <p:cTn id="25" presetID="1" presetClass="entr" presetSubtype="0" fill="hold" nodeType="afterEffect">
                                  <p:stCondLst>
                                    <p:cond delay="0"/>
                                  </p:stCondLst>
                                  <p:childTnLst>
                                    <p:set>
                                      <p:cBhvr>
                                        <p:cTn id="26" dur="1" fill="hold">
                                          <p:stCondLst>
                                            <p:cond delay="499"/>
                                          </p:stCondLst>
                                        </p:cTn>
                                        <p:tgtEl>
                                          <p:spTgt spid="43037"/>
                                        </p:tgtEl>
                                        <p:attrNameLst>
                                          <p:attrName>style.visibility</p:attrName>
                                        </p:attrNameLst>
                                      </p:cBhvr>
                                      <p:to>
                                        <p:strVal val="visible"/>
                                      </p:to>
                                    </p:set>
                                  </p:childTnLst>
                                  <p:subTnLst>
                                    <p:set>
                                      <p:cBhvr override="childStyle">
                                        <p:cTn dur="1" fill="hold" display="0" masterRel="sameClick" afterEffect="1">
                                          <p:stCondLst>
                                            <p:cond evt="end" delay="0">
                                              <p:tn val="25"/>
                                            </p:cond>
                                          </p:stCondLst>
                                        </p:cTn>
                                        <p:tgtEl>
                                          <p:spTgt spid="43037"/>
                                        </p:tgtEl>
                                        <p:attrNameLst>
                                          <p:attrName>style.visibility</p:attrName>
                                        </p:attrNameLst>
                                      </p:cBhvr>
                                      <p:to>
                                        <p:strVal val="hidden"/>
                                      </p:to>
                                    </p:set>
                                  </p:subTnLst>
                                </p:cTn>
                              </p:par>
                            </p:childTnLst>
                          </p:cTn>
                        </p:par>
                        <p:par>
                          <p:cTn id="27" fill="hold" nodeType="afterGroup">
                            <p:stCondLst>
                              <p:cond delay="2000"/>
                            </p:stCondLst>
                            <p:childTnLst>
                              <p:par>
                                <p:cTn id="28" presetID="1" presetClass="entr" presetSubtype="0" fill="hold" nodeType="afterEffect">
                                  <p:stCondLst>
                                    <p:cond delay="0"/>
                                  </p:stCondLst>
                                  <p:childTnLst>
                                    <p:set>
                                      <p:cBhvr>
                                        <p:cTn id="29" dur="1" fill="hold">
                                          <p:stCondLst>
                                            <p:cond delay="499"/>
                                          </p:stCondLst>
                                        </p:cTn>
                                        <p:tgtEl>
                                          <p:spTgt spid="43042"/>
                                        </p:tgtEl>
                                        <p:attrNameLst>
                                          <p:attrName>style.visibility</p:attrName>
                                        </p:attrNameLst>
                                      </p:cBhvr>
                                      <p:to>
                                        <p:strVal val="visible"/>
                                      </p:to>
                                    </p:set>
                                  </p:childTnLst>
                                  <p:subTnLst>
                                    <p:set>
                                      <p:cBhvr override="childStyle">
                                        <p:cTn dur="1" fill="hold" display="0" masterRel="sameClick" afterEffect="1">
                                          <p:stCondLst>
                                            <p:cond evt="end" delay="0">
                                              <p:tn val="28"/>
                                            </p:cond>
                                          </p:stCondLst>
                                        </p:cTn>
                                        <p:tgtEl>
                                          <p:spTgt spid="43042"/>
                                        </p:tgtEl>
                                        <p:attrNameLst>
                                          <p:attrName>style.visibility</p:attrName>
                                        </p:attrNameLst>
                                      </p:cBhvr>
                                      <p:to>
                                        <p:strVal val="hidden"/>
                                      </p:to>
                                    </p:set>
                                  </p:subTnLst>
                                </p:cTn>
                              </p:par>
                            </p:childTnLst>
                          </p:cTn>
                        </p:par>
                        <p:par>
                          <p:cTn id="30" fill="hold" nodeType="afterGroup">
                            <p:stCondLst>
                              <p:cond delay="2500"/>
                            </p:stCondLst>
                            <p:childTnLst>
                              <p:par>
                                <p:cTn id="31" presetID="1" presetClass="entr" presetSubtype="0" fill="hold" nodeType="afterEffect">
                                  <p:stCondLst>
                                    <p:cond delay="0"/>
                                  </p:stCondLst>
                                  <p:childTnLst>
                                    <p:set>
                                      <p:cBhvr>
                                        <p:cTn id="32" dur="1" fill="hold">
                                          <p:stCondLst>
                                            <p:cond delay="499"/>
                                          </p:stCondLst>
                                        </p:cTn>
                                        <p:tgtEl>
                                          <p:spTgt spid="43047"/>
                                        </p:tgtEl>
                                        <p:attrNameLst>
                                          <p:attrName>style.visibility</p:attrName>
                                        </p:attrNameLst>
                                      </p:cBhvr>
                                      <p:to>
                                        <p:strVal val="visible"/>
                                      </p:to>
                                    </p:set>
                                  </p:childTnLst>
                                  <p:subTnLst>
                                    <p:set>
                                      <p:cBhvr override="childStyle">
                                        <p:cTn dur="1" fill="hold" display="0" masterRel="sameClick" afterEffect="1">
                                          <p:stCondLst>
                                            <p:cond evt="end" delay="0">
                                              <p:tn val="31"/>
                                            </p:cond>
                                          </p:stCondLst>
                                        </p:cTn>
                                        <p:tgtEl>
                                          <p:spTgt spid="43047"/>
                                        </p:tgtEl>
                                        <p:attrNameLst>
                                          <p:attrName>style.visibility</p:attrName>
                                        </p:attrNameLst>
                                      </p:cBhvr>
                                      <p:to>
                                        <p:strVal val="hidden"/>
                                      </p:to>
                                    </p:set>
                                  </p:subTnLst>
                                </p:cTn>
                              </p:par>
                            </p:childTnLst>
                          </p:cTn>
                        </p:par>
                        <p:par>
                          <p:cTn id="33" fill="hold" nodeType="afterGroup">
                            <p:stCondLst>
                              <p:cond delay="3000"/>
                            </p:stCondLst>
                            <p:childTnLst>
                              <p:par>
                                <p:cTn id="34" presetID="1" presetClass="entr" presetSubtype="0" fill="hold" nodeType="afterEffect">
                                  <p:stCondLst>
                                    <p:cond delay="0"/>
                                  </p:stCondLst>
                                  <p:childTnLst>
                                    <p:set>
                                      <p:cBhvr>
                                        <p:cTn id="35" dur="1" fill="hold">
                                          <p:stCondLst>
                                            <p:cond delay="499"/>
                                          </p:stCondLst>
                                        </p:cTn>
                                        <p:tgtEl>
                                          <p:spTgt spid="43052"/>
                                        </p:tgtEl>
                                        <p:attrNameLst>
                                          <p:attrName>style.visibility</p:attrName>
                                        </p:attrNameLst>
                                      </p:cBhvr>
                                      <p:to>
                                        <p:strVal val="visible"/>
                                      </p:to>
                                    </p:set>
                                  </p:childTnLst>
                                  <p:subTnLst>
                                    <p:set>
                                      <p:cBhvr override="childStyle">
                                        <p:cTn dur="1" fill="hold" display="0" masterRel="sameClick" afterEffect="1">
                                          <p:stCondLst>
                                            <p:cond evt="end" delay="0">
                                              <p:tn val="34"/>
                                            </p:cond>
                                          </p:stCondLst>
                                        </p:cTn>
                                        <p:tgtEl>
                                          <p:spTgt spid="43052"/>
                                        </p:tgtEl>
                                        <p:attrNameLst>
                                          <p:attrName>style.visibility</p:attrName>
                                        </p:attrNameLst>
                                      </p:cBhvr>
                                      <p:to>
                                        <p:strVal val="hidden"/>
                                      </p:to>
                                    </p:set>
                                  </p:subTnLst>
                                </p:cTn>
                              </p:par>
                            </p:childTnLst>
                          </p:cTn>
                        </p:par>
                        <p:par>
                          <p:cTn id="36" fill="hold" nodeType="afterGroup">
                            <p:stCondLst>
                              <p:cond delay="3500"/>
                            </p:stCondLst>
                            <p:childTnLst>
                              <p:par>
                                <p:cTn id="37" presetID="1" presetClass="entr" presetSubtype="0" fill="hold" nodeType="afterEffect">
                                  <p:stCondLst>
                                    <p:cond delay="0"/>
                                  </p:stCondLst>
                                  <p:childTnLst>
                                    <p:set>
                                      <p:cBhvr>
                                        <p:cTn id="38" dur="1" fill="hold">
                                          <p:stCondLst>
                                            <p:cond delay="499"/>
                                          </p:stCondLst>
                                        </p:cTn>
                                        <p:tgtEl>
                                          <p:spTgt spid="43057"/>
                                        </p:tgtEl>
                                        <p:attrNameLst>
                                          <p:attrName>style.visibility</p:attrName>
                                        </p:attrNameLst>
                                      </p:cBhvr>
                                      <p:to>
                                        <p:strVal val="visible"/>
                                      </p:to>
                                    </p:set>
                                  </p:childTnLst>
                                  <p:subTnLst>
                                    <p:set>
                                      <p:cBhvr override="childStyle">
                                        <p:cTn dur="1" fill="hold" display="0" masterRel="sameClick" afterEffect="1">
                                          <p:stCondLst>
                                            <p:cond evt="end" delay="0">
                                              <p:tn val="37"/>
                                            </p:cond>
                                          </p:stCondLst>
                                        </p:cTn>
                                        <p:tgtEl>
                                          <p:spTgt spid="43057"/>
                                        </p:tgtEl>
                                        <p:attrNameLst>
                                          <p:attrName>style.visibility</p:attrName>
                                        </p:attrNameLst>
                                      </p:cBhvr>
                                      <p:to>
                                        <p:strVal val="hidden"/>
                                      </p:to>
                                    </p:set>
                                  </p:subTnLst>
                                </p:cTn>
                              </p:par>
                            </p:childTnLst>
                          </p:cTn>
                        </p:par>
                        <p:par>
                          <p:cTn id="39" fill="hold" nodeType="afterGroup">
                            <p:stCondLst>
                              <p:cond delay="4000"/>
                            </p:stCondLst>
                            <p:childTnLst>
                              <p:par>
                                <p:cTn id="40" presetID="1" presetClass="entr" presetSubtype="0" fill="hold" nodeType="afterEffect">
                                  <p:stCondLst>
                                    <p:cond delay="0"/>
                                  </p:stCondLst>
                                  <p:childTnLst>
                                    <p:set>
                                      <p:cBhvr>
                                        <p:cTn id="41" dur="1" fill="hold">
                                          <p:stCondLst>
                                            <p:cond delay="499"/>
                                          </p:stCondLst>
                                        </p:cTn>
                                        <p:tgtEl>
                                          <p:spTgt spid="43062"/>
                                        </p:tgtEl>
                                        <p:attrNameLst>
                                          <p:attrName>style.visibility</p:attrName>
                                        </p:attrNameLst>
                                      </p:cBhvr>
                                      <p:to>
                                        <p:strVal val="visible"/>
                                      </p:to>
                                    </p:set>
                                  </p:childTnLst>
                                  <p:subTnLst>
                                    <p:set>
                                      <p:cBhvr override="childStyle">
                                        <p:cTn dur="1" fill="hold" display="0" masterRel="sameClick" afterEffect="1">
                                          <p:stCondLst>
                                            <p:cond evt="end" delay="0">
                                              <p:tn val="40"/>
                                            </p:cond>
                                          </p:stCondLst>
                                        </p:cTn>
                                        <p:tgtEl>
                                          <p:spTgt spid="43062"/>
                                        </p:tgtEl>
                                        <p:attrNameLst>
                                          <p:attrName>style.visibility</p:attrName>
                                        </p:attrNameLst>
                                      </p:cBhvr>
                                      <p:to>
                                        <p:strVal val="hidden"/>
                                      </p:to>
                                    </p:set>
                                  </p:subTnLst>
                                </p:cTn>
                              </p:par>
                            </p:childTnLst>
                          </p:cTn>
                        </p:par>
                        <p:par>
                          <p:cTn id="42" fill="hold" nodeType="afterGroup">
                            <p:stCondLst>
                              <p:cond delay="4500"/>
                            </p:stCondLst>
                            <p:childTnLst>
                              <p:par>
                                <p:cTn id="43" presetID="1" presetClass="entr" presetSubtype="0" fill="hold" nodeType="afterEffect">
                                  <p:stCondLst>
                                    <p:cond delay="0"/>
                                  </p:stCondLst>
                                  <p:childTnLst>
                                    <p:set>
                                      <p:cBhvr>
                                        <p:cTn id="44" dur="1" fill="hold">
                                          <p:stCondLst>
                                            <p:cond delay="499"/>
                                          </p:stCondLst>
                                        </p:cTn>
                                        <p:tgtEl>
                                          <p:spTgt spid="43067"/>
                                        </p:tgtEl>
                                        <p:attrNameLst>
                                          <p:attrName>style.visibility</p:attrName>
                                        </p:attrNameLst>
                                      </p:cBhvr>
                                      <p:to>
                                        <p:strVal val="visible"/>
                                      </p:to>
                                    </p:set>
                                  </p:childTnLst>
                                  <p:subTnLst>
                                    <p:set>
                                      <p:cBhvr override="childStyle">
                                        <p:cTn dur="1" fill="hold" display="0" masterRel="sameClick" afterEffect="1">
                                          <p:stCondLst>
                                            <p:cond evt="end" delay="0">
                                              <p:tn val="43"/>
                                            </p:cond>
                                          </p:stCondLst>
                                        </p:cTn>
                                        <p:tgtEl>
                                          <p:spTgt spid="43067"/>
                                        </p:tgtEl>
                                        <p:attrNameLst>
                                          <p:attrName>style.visibility</p:attrName>
                                        </p:attrNameLst>
                                      </p:cBhvr>
                                      <p:to>
                                        <p:strVal val="hidden"/>
                                      </p:to>
                                    </p:set>
                                  </p:subTnLst>
                                </p:cTn>
                              </p:par>
                            </p:childTnLst>
                          </p:cTn>
                        </p:par>
                        <p:par>
                          <p:cTn id="45" fill="hold" nodeType="afterGroup">
                            <p:stCondLst>
                              <p:cond delay="5000"/>
                            </p:stCondLst>
                            <p:childTnLst>
                              <p:par>
                                <p:cTn id="46" presetID="1" presetClass="entr" presetSubtype="0" fill="hold" nodeType="afterEffect">
                                  <p:stCondLst>
                                    <p:cond delay="0"/>
                                  </p:stCondLst>
                                  <p:childTnLst>
                                    <p:set>
                                      <p:cBhvr>
                                        <p:cTn id="47" dur="1" fill="hold">
                                          <p:stCondLst>
                                            <p:cond delay="499"/>
                                          </p:stCondLst>
                                        </p:cTn>
                                        <p:tgtEl>
                                          <p:spTgt spid="43072"/>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43072"/>
                                        </p:tgtEl>
                                        <p:attrNameLst>
                                          <p:attrName>style.visibility</p:attrName>
                                        </p:attrNameLst>
                                      </p:cBhvr>
                                      <p:to>
                                        <p:strVal val="hidden"/>
                                      </p:to>
                                    </p:set>
                                  </p:subTnLst>
                                </p:cTn>
                              </p:par>
                            </p:childTnLst>
                          </p:cTn>
                        </p:par>
                        <p:par>
                          <p:cTn id="48" fill="hold" nodeType="afterGroup">
                            <p:stCondLst>
                              <p:cond delay="5500"/>
                            </p:stCondLst>
                            <p:childTnLst>
                              <p:par>
                                <p:cTn id="49" presetID="1" presetClass="entr" presetSubtype="0" fill="hold" nodeType="afterEffect">
                                  <p:stCondLst>
                                    <p:cond delay="0"/>
                                  </p:stCondLst>
                                  <p:childTnLst>
                                    <p:set>
                                      <p:cBhvr>
                                        <p:cTn id="50" dur="1" fill="hold">
                                          <p:stCondLst>
                                            <p:cond delay="499"/>
                                          </p:stCondLst>
                                        </p:cTn>
                                        <p:tgtEl>
                                          <p:spTgt spid="43077"/>
                                        </p:tgtEl>
                                        <p:attrNameLst>
                                          <p:attrName>style.visibility</p:attrName>
                                        </p:attrNameLst>
                                      </p:cBhvr>
                                      <p:to>
                                        <p:strVal val="visible"/>
                                      </p:to>
                                    </p:set>
                                  </p:childTnLst>
                                  <p:subTnLst>
                                    <p:set>
                                      <p:cBhvr override="childStyle">
                                        <p:cTn dur="1" fill="hold" display="0" masterRel="sameClick" afterEffect="1">
                                          <p:stCondLst>
                                            <p:cond evt="end" delay="0">
                                              <p:tn val="49"/>
                                            </p:cond>
                                          </p:stCondLst>
                                        </p:cTn>
                                        <p:tgtEl>
                                          <p:spTgt spid="43077"/>
                                        </p:tgtEl>
                                        <p:attrNameLst>
                                          <p:attrName>style.visibility</p:attrName>
                                        </p:attrNameLst>
                                      </p:cBhvr>
                                      <p:to>
                                        <p:strVal val="hidden"/>
                                      </p:to>
                                    </p:set>
                                  </p:subTnLst>
                                </p:cTn>
                              </p:par>
                            </p:childTnLst>
                          </p:cTn>
                        </p:par>
                        <p:par>
                          <p:cTn id="51" fill="hold" nodeType="afterGroup">
                            <p:stCondLst>
                              <p:cond delay="6000"/>
                            </p:stCondLst>
                            <p:childTnLst>
                              <p:par>
                                <p:cTn id="52" presetID="1" presetClass="entr" presetSubtype="0" fill="hold" nodeType="afterEffect">
                                  <p:stCondLst>
                                    <p:cond delay="0"/>
                                  </p:stCondLst>
                                  <p:childTnLst>
                                    <p:set>
                                      <p:cBhvr>
                                        <p:cTn id="53" dur="1" fill="hold">
                                          <p:stCondLst>
                                            <p:cond delay="499"/>
                                          </p:stCondLst>
                                        </p:cTn>
                                        <p:tgtEl>
                                          <p:spTgt spid="43082"/>
                                        </p:tgtEl>
                                        <p:attrNameLst>
                                          <p:attrName>style.visibility</p:attrName>
                                        </p:attrNameLst>
                                      </p:cBhvr>
                                      <p:to>
                                        <p:strVal val="visible"/>
                                      </p:to>
                                    </p:set>
                                  </p:childTnLst>
                                  <p:subTnLst>
                                    <p:set>
                                      <p:cBhvr override="childStyle">
                                        <p:cTn dur="1" fill="hold" display="0" masterRel="sameClick" afterEffect="1">
                                          <p:stCondLst>
                                            <p:cond evt="end" delay="0">
                                              <p:tn val="52"/>
                                            </p:cond>
                                          </p:stCondLst>
                                        </p:cTn>
                                        <p:tgtEl>
                                          <p:spTgt spid="43082"/>
                                        </p:tgtEl>
                                        <p:attrNameLst>
                                          <p:attrName>style.visibility</p:attrName>
                                        </p:attrNameLst>
                                      </p:cBhvr>
                                      <p:to>
                                        <p:strVal val="hidden"/>
                                      </p:to>
                                    </p:set>
                                  </p:subTnLst>
                                </p:cTn>
                              </p:par>
                            </p:childTnLst>
                          </p:cTn>
                        </p:par>
                        <p:par>
                          <p:cTn id="54" fill="hold" nodeType="afterGroup">
                            <p:stCondLst>
                              <p:cond delay="6500"/>
                            </p:stCondLst>
                            <p:childTnLst>
                              <p:par>
                                <p:cTn id="55" presetID="1" presetClass="entr" presetSubtype="0" fill="hold" nodeType="afterEffect">
                                  <p:stCondLst>
                                    <p:cond delay="0"/>
                                  </p:stCondLst>
                                  <p:childTnLst>
                                    <p:set>
                                      <p:cBhvr>
                                        <p:cTn id="56" dur="1" fill="hold">
                                          <p:stCondLst>
                                            <p:cond delay="499"/>
                                          </p:stCondLst>
                                        </p:cTn>
                                        <p:tgtEl>
                                          <p:spTgt spid="43087"/>
                                        </p:tgtEl>
                                        <p:attrNameLst>
                                          <p:attrName>style.visibility</p:attrName>
                                        </p:attrNameLst>
                                      </p:cBhvr>
                                      <p:to>
                                        <p:strVal val="visible"/>
                                      </p:to>
                                    </p:set>
                                  </p:childTnLst>
                                  <p:subTnLst>
                                    <p:set>
                                      <p:cBhvr override="childStyle">
                                        <p:cTn dur="1" fill="hold" display="0" masterRel="sameClick" afterEffect="1">
                                          <p:stCondLst>
                                            <p:cond evt="end" delay="0">
                                              <p:tn val="55"/>
                                            </p:cond>
                                          </p:stCondLst>
                                        </p:cTn>
                                        <p:tgtEl>
                                          <p:spTgt spid="43087"/>
                                        </p:tgtEl>
                                        <p:attrNameLst>
                                          <p:attrName>style.visibility</p:attrName>
                                        </p:attrNameLst>
                                      </p:cBhvr>
                                      <p:to>
                                        <p:strVal val="hidden"/>
                                      </p:to>
                                    </p:set>
                                  </p:subTnLst>
                                </p:cTn>
                              </p:par>
                            </p:childTnLst>
                          </p:cTn>
                        </p:par>
                        <p:par>
                          <p:cTn id="57" fill="hold" nodeType="afterGroup">
                            <p:stCondLst>
                              <p:cond delay="7000"/>
                            </p:stCondLst>
                            <p:childTnLst>
                              <p:par>
                                <p:cTn id="58" presetID="1" presetClass="entr" presetSubtype="0" fill="hold" nodeType="afterEffect">
                                  <p:stCondLst>
                                    <p:cond delay="0"/>
                                  </p:stCondLst>
                                  <p:childTnLst>
                                    <p:set>
                                      <p:cBhvr>
                                        <p:cTn id="59" dur="1" fill="hold">
                                          <p:stCondLst>
                                            <p:cond delay="499"/>
                                          </p:stCondLst>
                                        </p:cTn>
                                        <p:tgtEl>
                                          <p:spTgt spid="43092"/>
                                        </p:tgtEl>
                                        <p:attrNameLst>
                                          <p:attrName>style.visibility</p:attrName>
                                        </p:attrNameLst>
                                      </p:cBhvr>
                                      <p:to>
                                        <p:strVal val="visible"/>
                                      </p:to>
                                    </p:set>
                                  </p:childTnLst>
                                  <p:subTnLst>
                                    <p:set>
                                      <p:cBhvr override="childStyle">
                                        <p:cTn dur="1" fill="hold" display="0" masterRel="sameClick" afterEffect="1">
                                          <p:stCondLst>
                                            <p:cond evt="end" delay="0">
                                              <p:tn val="58"/>
                                            </p:cond>
                                          </p:stCondLst>
                                        </p:cTn>
                                        <p:tgtEl>
                                          <p:spTgt spid="43092"/>
                                        </p:tgtEl>
                                        <p:attrNameLst>
                                          <p:attrName>style.visibility</p:attrName>
                                        </p:attrNameLst>
                                      </p:cBhvr>
                                      <p:to>
                                        <p:strVal val="hidden"/>
                                      </p:to>
                                    </p:set>
                                  </p:subTnLst>
                                </p:cTn>
                              </p:par>
                            </p:childTnLst>
                          </p:cTn>
                        </p:par>
                        <p:par>
                          <p:cTn id="60" fill="hold" nodeType="afterGroup">
                            <p:stCondLst>
                              <p:cond delay="7500"/>
                            </p:stCondLst>
                            <p:childTnLst>
                              <p:par>
                                <p:cTn id="61" presetID="1" presetClass="entr" presetSubtype="0" fill="hold" nodeType="afterEffect">
                                  <p:stCondLst>
                                    <p:cond delay="0"/>
                                  </p:stCondLst>
                                  <p:childTnLst>
                                    <p:set>
                                      <p:cBhvr>
                                        <p:cTn id="62" dur="1" fill="hold">
                                          <p:stCondLst>
                                            <p:cond delay="499"/>
                                          </p:stCondLst>
                                        </p:cTn>
                                        <p:tgtEl>
                                          <p:spTgt spid="43097"/>
                                        </p:tgtEl>
                                        <p:attrNameLst>
                                          <p:attrName>style.visibility</p:attrName>
                                        </p:attrNameLst>
                                      </p:cBhvr>
                                      <p:to>
                                        <p:strVal val="visible"/>
                                      </p:to>
                                    </p:set>
                                  </p:childTnLst>
                                  <p:subTnLst>
                                    <p:set>
                                      <p:cBhvr override="childStyle">
                                        <p:cTn dur="1" fill="hold" display="0" masterRel="sameClick" afterEffect="1">
                                          <p:stCondLst>
                                            <p:cond evt="end" delay="0">
                                              <p:tn val="61"/>
                                            </p:cond>
                                          </p:stCondLst>
                                        </p:cTn>
                                        <p:tgtEl>
                                          <p:spTgt spid="43097"/>
                                        </p:tgtEl>
                                        <p:attrNameLst>
                                          <p:attrName>style.visibility</p:attrName>
                                        </p:attrNameLst>
                                      </p:cBhvr>
                                      <p:to>
                                        <p:strVal val="hidden"/>
                                      </p:to>
                                    </p:set>
                                  </p:subTnLst>
                                </p:cTn>
                              </p:par>
                            </p:childTnLst>
                          </p:cTn>
                        </p:par>
                        <p:par>
                          <p:cTn id="63" fill="hold" nodeType="afterGroup">
                            <p:stCondLst>
                              <p:cond delay="8000"/>
                            </p:stCondLst>
                            <p:childTnLst>
                              <p:par>
                                <p:cTn id="64" presetID="1" presetClass="entr" presetSubtype="0" fill="hold" nodeType="afterEffect">
                                  <p:stCondLst>
                                    <p:cond delay="0"/>
                                  </p:stCondLst>
                                  <p:childTnLst>
                                    <p:set>
                                      <p:cBhvr>
                                        <p:cTn id="65" dur="1" fill="hold">
                                          <p:stCondLst>
                                            <p:cond delay="499"/>
                                          </p:stCondLst>
                                        </p:cTn>
                                        <p:tgtEl>
                                          <p:spTgt spid="43102"/>
                                        </p:tgtEl>
                                        <p:attrNameLst>
                                          <p:attrName>style.visibility</p:attrName>
                                        </p:attrNameLst>
                                      </p:cBhvr>
                                      <p:to>
                                        <p:strVal val="visible"/>
                                      </p:to>
                                    </p:set>
                                  </p:childTnLst>
                                  <p:subTnLst>
                                    <p:set>
                                      <p:cBhvr override="childStyle">
                                        <p:cTn dur="1" fill="hold" display="0" masterRel="sameClick" afterEffect="1">
                                          <p:stCondLst>
                                            <p:cond evt="end" delay="0">
                                              <p:tn val="64"/>
                                            </p:cond>
                                          </p:stCondLst>
                                        </p:cTn>
                                        <p:tgtEl>
                                          <p:spTgt spid="43102"/>
                                        </p:tgtEl>
                                        <p:attrNameLst>
                                          <p:attrName>style.visibility</p:attrName>
                                        </p:attrNameLst>
                                      </p:cBhvr>
                                      <p:to>
                                        <p:strVal val="hidden"/>
                                      </p:to>
                                    </p:set>
                                  </p:subTnLst>
                                </p:cTn>
                              </p:par>
                            </p:childTnLst>
                          </p:cTn>
                        </p:par>
                        <p:par>
                          <p:cTn id="66" fill="hold" nodeType="afterGroup">
                            <p:stCondLst>
                              <p:cond delay="8500"/>
                            </p:stCondLst>
                            <p:childTnLst>
                              <p:par>
                                <p:cTn id="67" presetID="1" presetClass="entr" presetSubtype="0" fill="hold" nodeType="afterEffect">
                                  <p:stCondLst>
                                    <p:cond delay="0"/>
                                  </p:stCondLst>
                                  <p:childTnLst>
                                    <p:set>
                                      <p:cBhvr>
                                        <p:cTn id="68" dur="1" fill="hold">
                                          <p:stCondLst>
                                            <p:cond delay="499"/>
                                          </p:stCondLst>
                                        </p:cTn>
                                        <p:tgtEl>
                                          <p:spTgt spid="43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66800" y="350520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600" b="1">
                <a:solidFill>
                  <a:srgbClr val="000000"/>
                </a:solidFill>
                <a:latin typeface="Times New Roman" pitchFamily="18" charset="0"/>
                <a:ea typeface="仿宋_GB2312" pitchFamily="49" charset="-122"/>
              </a:rPr>
              <a:t>     </a:t>
            </a:r>
            <a:r>
              <a:rPr kumimoji="1" lang="zh-CN" altLang="en-US" sz="3600" b="1">
                <a:solidFill>
                  <a:srgbClr val="000000"/>
                </a:solidFill>
                <a:latin typeface="Times New Roman" pitchFamily="18" charset="0"/>
                <a:ea typeface="仿宋_GB2312" pitchFamily="49" charset="-122"/>
              </a:rPr>
              <a:t>每个梯形的面积与拼成的平行四边形的面积有什么关系？</a:t>
            </a:r>
            <a:endParaRPr kumimoji="1" lang="zh-CN" altLang="en-US" sz="3600">
              <a:latin typeface="Times New Roman" pitchFamily="18" charset="0"/>
            </a:endParaRPr>
          </a:p>
          <a:p>
            <a:pPr eaLnBrk="0" hangingPunct="0"/>
            <a:endParaRPr kumimoji="1" lang="en-US" altLang="zh-CN" sz="2400">
              <a:latin typeface="Times New Roman" pitchFamily="18" charset="0"/>
            </a:endParaRPr>
          </a:p>
        </p:txBody>
      </p:sp>
      <p:sp>
        <p:nvSpPr>
          <p:cNvPr id="44035" name="Rectangle 3"/>
          <p:cNvSpPr>
            <a:spLocks noChangeArrowheads="1"/>
          </p:cNvSpPr>
          <p:nvPr/>
        </p:nvSpPr>
        <p:spPr bwMode="auto">
          <a:xfrm>
            <a:off x="1143000" y="5105400"/>
            <a:ext cx="6400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4000" b="1">
                <a:solidFill>
                  <a:srgbClr val="000000"/>
                </a:solidFill>
                <a:latin typeface="Times New Roman" pitchFamily="18" charset="0"/>
                <a:ea typeface="仿宋_GB2312" pitchFamily="49" charset="-122"/>
              </a:rPr>
              <a:t> </a:t>
            </a:r>
            <a:r>
              <a:rPr kumimoji="1" lang="zh-CN" altLang="en-US" sz="4000" b="1">
                <a:solidFill>
                  <a:srgbClr val="000000"/>
                </a:solidFill>
                <a:latin typeface="Times New Roman" pitchFamily="18" charset="0"/>
                <a:ea typeface="仿宋_GB2312" pitchFamily="49" charset="-122"/>
              </a:rPr>
              <a:t>每个梯形的面积是拼成的平行四边形的面积的</a:t>
            </a:r>
            <a:r>
              <a:rPr kumimoji="1" lang="en-US" altLang="zh-CN" sz="4000" b="1">
                <a:solidFill>
                  <a:srgbClr val="000000"/>
                </a:solidFill>
                <a:latin typeface="Times New Roman" pitchFamily="18" charset="0"/>
                <a:ea typeface="仿宋_GB2312" pitchFamily="49" charset="-122"/>
              </a:rPr>
              <a:t>(        )</a:t>
            </a:r>
            <a:endParaRPr kumimoji="1" lang="en-US" altLang="zh-CN" sz="2400">
              <a:latin typeface="Times New Roman" pitchFamily="18" charset="0"/>
            </a:endParaRPr>
          </a:p>
        </p:txBody>
      </p:sp>
      <p:sp>
        <p:nvSpPr>
          <p:cNvPr id="14340" name="AutoShape 4"/>
          <p:cNvSpPr>
            <a:spLocks noChangeArrowheads="1"/>
          </p:cNvSpPr>
          <p:nvPr/>
        </p:nvSpPr>
        <p:spPr bwMode="auto">
          <a:xfrm>
            <a:off x="4419600" y="1524000"/>
            <a:ext cx="914400" cy="457200"/>
          </a:xfrm>
          <a:prstGeom prst="rightArrow">
            <a:avLst>
              <a:gd name="adj1" fmla="val 50000"/>
              <a:gd name="adj2"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4341" name="Group 5"/>
          <p:cNvGrpSpPr>
            <a:grpSpLocks/>
          </p:cNvGrpSpPr>
          <p:nvPr/>
        </p:nvGrpSpPr>
        <p:grpSpPr bwMode="auto">
          <a:xfrm>
            <a:off x="228600" y="914400"/>
            <a:ext cx="1981200" cy="1066800"/>
            <a:chOff x="336" y="432"/>
            <a:chExt cx="1488" cy="960"/>
          </a:xfrm>
        </p:grpSpPr>
        <p:sp>
          <p:nvSpPr>
            <p:cNvPr id="14359" name="AutoShape 6"/>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60" name="Line 7"/>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61" name="Line 8"/>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62" name="Line 9"/>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4042" name="Text Box 10"/>
          <p:cNvSpPr txBox="1">
            <a:spLocks noChangeArrowheads="1"/>
          </p:cNvSpPr>
          <p:nvPr/>
        </p:nvSpPr>
        <p:spPr bwMode="auto">
          <a:xfrm>
            <a:off x="5943600" y="57912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kumimoji="1" lang="zh-CN" altLang="en-US" sz="3600">
                <a:solidFill>
                  <a:srgbClr val="FF0000"/>
                </a:solidFill>
                <a:latin typeface="Times New Roman" pitchFamily="18" charset="0"/>
                <a:ea typeface="黑体" pitchFamily="2" charset="-122"/>
              </a:rPr>
              <a:t>一半</a:t>
            </a:r>
          </a:p>
        </p:txBody>
      </p:sp>
      <p:grpSp>
        <p:nvGrpSpPr>
          <p:cNvPr id="14343" name="Group 11"/>
          <p:cNvGrpSpPr>
            <a:grpSpLocks/>
          </p:cNvGrpSpPr>
          <p:nvPr/>
        </p:nvGrpSpPr>
        <p:grpSpPr bwMode="auto">
          <a:xfrm>
            <a:off x="5410200" y="1143000"/>
            <a:ext cx="1981200" cy="1066800"/>
            <a:chOff x="336" y="432"/>
            <a:chExt cx="1488" cy="960"/>
          </a:xfrm>
        </p:grpSpPr>
        <p:sp>
          <p:nvSpPr>
            <p:cNvPr id="14355" name="AutoShape 12"/>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6" name="Line 13"/>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57" name="Line 14"/>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58" name="Line 15"/>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44" name="Group 16"/>
          <p:cNvGrpSpPr>
            <a:grpSpLocks/>
          </p:cNvGrpSpPr>
          <p:nvPr/>
        </p:nvGrpSpPr>
        <p:grpSpPr bwMode="auto">
          <a:xfrm rot="10800000">
            <a:off x="2230438" y="1981200"/>
            <a:ext cx="1981200" cy="1066800"/>
            <a:chOff x="336" y="432"/>
            <a:chExt cx="1488" cy="960"/>
          </a:xfrm>
        </p:grpSpPr>
        <p:sp>
          <p:nvSpPr>
            <p:cNvPr id="14351" name="AutoShape 17"/>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2" name="Line 18"/>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53" name="Line 19"/>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54" name="Line 20"/>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45" name="Group 21"/>
          <p:cNvGrpSpPr>
            <a:grpSpLocks/>
          </p:cNvGrpSpPr>
          <p:nvPr/>
        </p:nvGrpSpPr>
        <p:grpSpPr bwMode="auto">
          <a:xfrm rot="10800000">
            <a:off x="6892925" y="1143000"/>
            <a:ext cx="1981200" cy="1066800"/>
            <a:chOff x="336" y="432"/>
            <a:chExt cx="1488" cy="960"/>
          </a:xfrm>
        </p:grpSpPr>
        <p:sp>
          <p:nvSpPr>
            <p:cNvPr id="14347" name="AutoShape 22"/>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48" name="Line 23"/>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49" name="Line 24"/>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50" name="Line 25"/>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ustDataLst>
      <p:tags r:id="rId1"/>
    </p:custDataLst>
  </p:cSld>
  <p:clrMapOvr>
    <a:masterClrMapping/>
  </p:clrMapOvr>
  <p:transition spd="slow" advTm="21237">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04800" y="33528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534988" algn="just"/>
            <a:r>
              <a:rPr kumimoji="1" lang="en-US" altLang="zh-CN" sz="3200" b="1">
                <a:solidFill>
                  <a:srgbClr val="000000"/>
                </a:solidFill>
                <a:latin typeface="宋体" pitchFamily="2" charset="-122"/>
                <a:ea typeface="仿宋_GB2312" pitchFamily="49" charset="-122"/>
              </a:rPr>
              <a:t> </a:t>
            </a:r>
            <a:r>
              <a:rPr kumimoji="1" lang="zh-CN" altLang="en-US" sz="3200" b="1">
                <a:solidFill>
                  <a:srgbClr val="000000"/>
                </a:solidFill>
                <a:latin typeface="宋体" pitchFamily="2" charset="-122"/>
                <a:ea typeface="仿宋_GB2312" pitchFamily="49" charset="-122"/>
              </a:rPr>
              <a:t>通过实验可看出，两个完全一样的梯形都可以拼成一个（            ）。</a:t>
            </a:r>
            <a:endParaRPr kumimoji="1" lang="zh-CN" altLang="en-US" sz="3200" b="1">
              <a:latin typeface="Times New Roman" pitchFamily="18" charset="0"/>
            </a:endParaRPr>
          </a:p>
        </p:txBody>
      </p:sp>
      <p:sp>
        <p:nvSpPr>
          <p:cNvPr id="45059" name="Text Box 3"/>
          <p:cNvSpPr txBox="1">
            <a:spLocks noChangeArrowheads="1"/>
          </p:cNvSpPr>
          <p:nvPr/>
        </p:nvSpPr>
        <p:spPr bwMode="auto">
          <a:xfrm>
            <a:off x="533400" y="44958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kumimoji="1" lang="en-US" altLang="zh-CN" sz="3200" b="1">
                <a:solidFill>
                  <a:srgbClr val="000000"/>
                </a:solidFill>
                <a:latin typeface="宋体" pitchFamily="2" charset="-122"/>
                <a:ea typeface="仿宋_GB2312" pitchFamily="49" charset="-122"/>
              </a:rPr>
              <a:t>  </a:t>
            </a:r>
            <a:r>
              <a:rPr kumimoji="1" lang="zh-CN" altLang="en-US" sz="3200" b="1">
                <a:solidFill>
                  <a:srgbClr val="0000FF"/>
                </a:solidFill>
                <a:latin typeface="宋体" pitchFamily="2" charset="-122"/>
                <a:ea typeface="仿宋_GB2312" pitchFamily="49" charset="-122"/>
              </a:rPr>
              <a:t>拼成的平行四边形的底等于梯形的（    ）与（    ）的和；</a:t>
            </a:r>
          </a:p>
        </p:txBody>
      </p:sp>
      <p:sp>
        <p:nvSpPr>
          <p:cNvPr id="45060" name="Rectangle 4"/>
          <p:cNvSpPr>
            <a:spLocks noChangeArrowheads="1"/>
          </p:cNvSpPr>
          <p:nvPr/>
        </p:nvSpPr>
        <p:spPr bwMode="auto">
          <a:xfrm>
            <a:off x="838200" y="5745163"/>
            <a:ext cx="807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zh-CN" altLang="en-US" sz="3200" b="1">
                <a:solidFill>
                  <a:srgbClr val="0000FF"/>
                </a:solidFill>
                <a:latin typeface="宋体" pitchFamily="2" charset="-122"/>
                <a:ea typeface="仿宋_GB2312" pitchFamily="49" charset="-122"/>
              </a:rPr>
              <a:t>拼成的平行四边形的高等于梯形的（  ）</a:t>
            </a:r>
            <a:r>
              <a:rPr kumimoji="1" lang="zh-CN" altLang="en-US" sz="3200" b="1">
                <a:solidFill>
                  <a:srgbClr val="000000"/>
                </a:solidFill>
                <a:latin typeface="宋体" pitchFamily="2" charset="-122"/>
                <a:ea typeface="仿宋_GB2312" pitchFamily="49" charset="-122"/>
              </a:rPr>
              <a:t>。</a:t>
            </a:r>
          </a:p>
        </p:txBody>
      </p:sp>
      <p:sp>
        <p:nvSpPr>
          <p:cNvPr id="15365" name="AutoShape 5"/>
          <p:cNvSpPr>
            <a:spLocks noChangeArrowheads="1"/>
          </p:cNvSpPr>
          <p:nvPr/>
        </p:nvSpPr>
        <p:spPr bwMode="auto">
          <a:xfrm>
            <a:off x="3352800" y="1066800"/>
            <a:ext cx="914400" cy="457200"/>
          </a:xfrm>
          <a:prstGeom prst="rightArrow">
            <a:avLst>
              <a:gd name="adj1" fmla="val 50000"/>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66" name="Group 6"/>
          <p:cNvGrpSpPr>
            <a:grpSpLocks/>
          </p:cNvGrpSpPr>
          <p:nvPr/>
        </p:nvGrpSpPr>
        <p:grpSpPr bwMode="auto">
          <a:xfrm>
            <a:off x="685800" y="533400"/>
            <a:ext cx="2362200" cy="1524000"/>
            <a:chOff x="336" y="432"/>
            <a:chExt cx="1488" cy="960"/>
          </a:xfrm>
        </p:grpSpPr>
        <p:sp>
          <p:nvSpPr>
            <p:cNvPr id="15394" name="AutoShape 7"/>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95" name="Line 8"/>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6" name="Line 9"/>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7" name="Line 10"/>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367" name="Group 11"/>
          <p:cNvGrpSpPr>
            <a:grpSpLocks/>
          </p:cNvGrpSpPr>
          <p:nvPr/>
        </p:nvGrpSpPr>
        <p:grpSpPr bwMode="auto">
          <a:xfrm>
            <a:off x="4495800" y="533400"/>
            <a:ext cx="2362200" cy="1524000"/>
            <a:chOff x="336" y="432"/>
            <a:chExt cx="1488" cy="960"/>
          </a:xfrm>
        </p:grpSpPr>
        <p:sp>
          <p:nvSpPr>
            <p:cNvPr id="15390" name="AutoShape 12"/>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91" name="Line 13"/>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2" name="Line 14"/>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3" name="Line 15"/>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368" name="Group 16"/>
          <p:cNvGrpSpPr>
            <a:grpSpLocks/>
          </p:cNvGrpSpPr>
          <p:nvPr/>
        </p:nvGrpSpPr>
        <p:grpSpPr bwMode="auto">
          <a:xfrm rot="10800000">
            <a:off x="6248400" y="533400"/>
            <a:ext cx="2362200" cy="1524000"/>
            <a:chOff x="336" y="432"/>
            <a:chExt cx="1488" cy="960"/>
          </a:xfrm>
        </p:grpSpPr>
        <p:sp>
          <p:nvSpPr>
            <p:cNvPr id="15386" name="AutoShape 17"/>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7" name="Line 18"/>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88" name="Line 19"/>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89" name="Line 20"/>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5369" name="Text Box 21"/>
          <p:cNvSpPr txBox="1">
            <a:spLocks noChangeArrowheads="1"/>
          </p:cNvSpPr>
          <p:nvPr/>
        </p:nvSpPr>
        <p:spPr bwMode="auto">
          <a:xfrm>
            <a:off x="990600" y="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solidFill>
                  <a:srgbClr val="FF0000"/>
                </a:solidFill>
                <a:latin typeface="Times New Roman" pitchFamily="18" charset="0"/>
              </a:rPr>
              <a:t>上底</a:t>
            </a:r>
          </a:p>
        </p:txBody>
      </p:sp>
      <p:sp>
        <p:nvSpPr>
          <p:cNvPr id="15370" name="Text Box 22"/>
          <p:cNvSpPr txBox="1">
            <a:spLocks noChangeArrowheads="1"/>
          </p:cNvSpPr>
          <p:nvPr/>
        </p:nvSpPr>
        <p:spPr bwMode="auto">
          <a:xfrm>
            <a:off x="990600" y="2133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下底</a:t>
            </a:r>
          </a:p>
        </p:txBody>
      </p:sp>
      <p:sp>
        <p:nvSpPr>
          <p:cNvPr id="15371" name="Text Box 23"/>
          <p:cNvSpPr txBox="1">
            <a:spLocks noChangeArrowheads="1"/>
          </p:cNvSpPr>
          <p:nvPr/>
        </p:nvSpPr>
        <p:spPr bwMode="auto">
          <a:xfrm>
            <a:off x="1219200" y="1066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高</a:t>
            </a:r>
          </a:p>
        </p:txBody>
      </p:sp>
      <p:sp>
        <p:nvSpPr>
          <p:cNvPr id="15372" name="Text Box 24"/>
          <p:cNvSpPr txBox="1">
            <a:spLocks noChangeArrowheads="1"/>
          </p:cNvSpPr>
          <p:nvPr/>
        </p:nvSpPr>
        <p:spPr bwMode="auto">
          <a:xfrm>
            <a:off x="5029200" y="2057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下底</a:t>
            </a:r>
          </a:p>
        </p:txBody>
      </p:sp>
      <p:sp>
        <p:nvSpPr>
          <p:cNvPr id="15373" name="Text Box 25"/>
          <p:cNvSpPr txBox="1">
            <a:spLocks noChangeArrowheads="1"/>
          </p:cNvSpPr>
          <p:nvPr/>
        </p:nvSpPr>
        <p:spPr bwMode="auto">
          <a:xfrm>
            <a:off x="6781800" y="205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solidFill>
                  <a:srgbClr val="FF0000"/>
                </a:solidFill>
                <a:latin typeface="Times New Roman" pitchFamily="18" charset="0"/>
              </a:rPr>
              <a:t>上底</a:t>
            </a:r>
          </a:p>
        </p:txBody>
      </p:sp>
      <p:sp>
        <p:nvSpPr>
          <p:cNvPr id="15374" name="Text Box 26"/>
          <p:cNvSpPr txBox="1">
            <a:spLocks noChangeArrowheads="1"/>
          </p:cNvSpPr>
          <p:nvPr/>
        </p:nvSpPr>
        <p:spPr bwMode="auto">
          <a:xfrm>
            <a:off x="5105400" y="1066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高</a:t>
            </a:r>
          </a:p>
        </p:txBody>
      </p:sp>
      <p:sp>
        <p:nvSpPr>
          <p:cNvPr id="45083" name="Text Box 27"/>
          <p:cNvSpPr txBox="1">
            <a:spLocks noChangeArrowheads="1"/>
          </p:cNvSpPr>
          <p:nvPr/>
        </p:nvSpPr>
        <p:spPr bwMode="auto">
          <a:xfrm>
            <a:off x="7162800" y="44958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3200" b="1">
                <a:solidFill>
                  <a:srgbClr val="FF0000"/>
                </a:solidFill>
                <a:latin typeface="Times New Roman" pitchFamily="18" charset="0"/>
              </a:rPr>
              <a:t>上底</a:t>
            </a:r>
          </a:p>
        </p:txBody>
      </p:sp>
      <p:sp>
        <p:nvSpPr>
          <p:cNvPr id="45084" name="Text Box 28"/>
          <p:cNvSpPr txBox="1">
            <a:spLocks noChangeArrowheads="1"/>
          </p:cNvSpPr>
          <p:nvPr/>
        </p:nvSpPr>
        <p:spPr bwMode="auto">
          <a:xfrm>
            <a:off x="838200" y="49530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3200" b="1">
                <a:solidFill>
                  <a:srgbClr val="FF0000"/>
                </a:solidFill>
                <a:latin typeface="宋体" pitchFamily="2" charset="-122"/>
              </a:rPr>
              <a:t>下底</a:t>
            </a:r>
            <a:r>
              <a:rPr kumimoji="1" lang="zh-CN" altLang="en-US" sz="3200">
                <a:solidFill>
                  <a:srgbClr val="FF0000"/>
                </a:solidFill>
                <a:latin typeface="宋体" pitchFamily="2" charset="-122"/>
              </a:rPr>
              <a:t> </a:t>
            </a:r>
          </a:p>
        </p:txBody>
      </p:sp>
      <p:sp>
        <p:nvSpPr>
          <p:cNvPr id="45085" name="Text Box 29"/>
          <p:cNvSpPr txBox="1">
            <a:spLocks noChangeArrowheads="1"/>
          </p:cNvSpPr>
          <p:nvPr/>
        </p:nvSpPr>
        <p:spPr bwMode="auto">
          <a:xfrm>
            <a:off x="7162800" y="5738813"/>
            <a:ext cx="106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3200" b="1">
                <a:solidFill>
                  <a:srgbClr val="FF0000"/>
                </a:solidFill>
                <a:latin typeface="Times New Roman" pitchFamily="18" charset="0"/>
              </a:rPr>
              <a:t>高</a:t>
            </a:r>
          </a:p>
        </p:txBody>
      </p:sp>
      <p:sp>
        <p:nvSpPr>
          <p:cNvPr id="45086" name="Text Box 30"/>
          <p:cNvSpPr txBox="1">
            <a:spLocks noChangeArrowheads="1"/>
          </p:cNvSpPr>
          <p:nvPr/>
        </p:nvSpPr>
        <p:spPr bwMode="auto">
          <a:xfrm>
            <a:off x="2895600" y="38100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3200" b="1">
                <a:solidFill>
                  <a:srgbClr val="FF0000"/>
                </a:solidFill>
                <a:latin typeface="Times New Roman" pitchFamily="18" charset="0"/>
              </a:rPr>
              <a:t>平行四边形 </a:t>
            </a:r>
          </a:p>
        </p:txBody>
      </p:sp>
      <p:sp>
        <p:nvSpPr>
          <p:cNvPr id="15379" name="Text Box 31"/>
          <p:cNvSpPr txBox="1">
            <a:spLocks noChangeArrowheads="1"/>
          </p:cNvSpPr>
          <p:nvPr/>
        </p:nvSpPr>
        <p:spPr bwMode="auto">
          <a:xfrm>
            <a:off x="6324600" y="76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下底</a:t>
            </a:r>
          </a:p>
        </p:txBody>
      </p:sp>
      <p:sp>
        <p:nvSpPr>
          <p:cNvPr id="15380" name="Text Box 32"/>
          <p:cNvSpPr txBox="1">
            <a:spLocks noChangeArrowheads="1"/>
          </p:cNvSpPr>
          <p:nvPr/>
        </p:nvSpPr>
        <p:spPr bwMode="auto">
          <a:xfrm>
            <a:off x="4724400" y="76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solidFill>
                  <a:srgbClr val="FF0000"/>
                </a:solidFill>
                <a:latin typeface="Times New Roman" pitchFamily="18" charset="0"/>
              </a:rPr>
              <a:t>上底</a:t>
            </a:r>
          </a:p>
        </p:txBody>
      </p:sp>
      <p:sp>
        <p:nvSpPr>
          <p:cNvPr id="45089" name="Line 33"/>
          <p:cNvSpPr>
            <a:spLocks noChangeShapeType="1"/>
          </p:cNvSpPr>
          <p:nvPr/>
        </p:nvSpPr>
        <p:spPr bwMode="auto">
          <a:xfrm>
            <a:off x="4495800" y="2133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090" name="Line 34"/>
          <p:cNvSpPr>
            <a:spLocks noChangeShapeType="1"/>
          </p:cNvSpPr>
          <p:nvPr/>
        </p:nvSpPr>
        <p:spPr bwMode="auto">
          <a:xfrm>
            <a:off x="4495800" y="2743200"/>
            <a:ext cx="3505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091" name="Line 35"/>
          <p:cNvSpPr>
            <a:spLocks noChangeShapeType="1"/>
          </p:cNvSpPr>
          <p:nvPr/>
        </p:nvSpPr>
        <p:spPr bwMode="auto">
          <a:xfrm>
            <a:off x="8035925" y="21336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092" name="Text Box 36"/>
          <p:cNvSpPr txBox="1">
            <a:spLocks noChangeArrowheads="1"/>
          </p:cNvSpPr>
          <p:nvPr/>
        </p:nvSpPr>
        <p:spPr bwMode="auto">
          <a:xfrm>
            <a:off x="3810000" y="263525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3600">
                <a:solidFill>
                  <a:srgbClr val="FF0000"/>
                </a:solidFill>
                <a:latin typeface="Times New Roman" pitchFamily="18" charset="0"/>
                <a:ea typeface="隶书" pitchFamily="49" charset="-122"/>
              </a:rPr>
              <a:t>平行四边形的底</a:t>
            </a:r>
          </a:p>
        </p:txBody>
      </p:sp>
    </p:spTree>
    <p:custDataLst>
      <p:tags r:id="rId1"/>
    </p:custDataLst>
  </p:cSld>
  <p:clrMapOvr>
    <a:masterClrMapping/>
  </p:clrMapOvr>
  <p:transition spd="slow" advTm="51160">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50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059"/>
                                        </p:tgtEl>
                                        <p:attrNameLst>
                                          <p:attrName>style.visibility</p:attrName>
                                        </p:attrNameLst>
                                      </p:cBhvr>
                                      <p:to>
                                        <p:strVal val="visible"/>
                                      </p:to>
                                    </p:set>
                                    <p:anim calcmode="lin" valueType="num">
                                      <p:cBhvr additive="base">
                                        <p:cTn id="17" dur="500" fill="hold"/>
                                        <p:tgtEl>
                                          <p:spTgt spid="45059"/>
                                        </p:tgtEl>
                                        <p:attrNameLst>
                                          <p:attrName>ppt_x</p:attrName>
                                        </p:attrNameLst>
                                      </p:cBhvr>
                                      <p:tavLst>
                                        <p:tav tm="0">
                                          <p:val>
                                            <p:strVal val="#ppt_x"/>
                                          </p:val>
                                        </p:tav>
                                        <p:tav tm="100000">
                                          <p:val>
                                            <p:strVal val="#ppt_x"/>
                                          </p:val>
                                        </p:tav>
                                      </p:tavLst>
                                    </p:anim>
                                    <p:anim calcmode="lin" valueType="num">
                                      <p:cBhvr additive="base">
                                        <p:cTn id="18" dur="500" fill="hold"/>
                                        <p:tgtEl>
                                          <p:spTgt spid="450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89"/>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5091"/>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4509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509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5083"/>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4508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5060"/>
                                        </p:tgtEl>
                                        <p:attrNameLst>
                                          <p:attrName>style.visibility</p:attrName>
                                        </p:attrNameLst>
                                      </p:cBhvr>
                                      <p:to>
                                        <p:strVal val="visible"/>
                                      </p:to>
                                    </p:set>
                                    <p:anim calcmode="lin" valueType="num">
                                      <p:cBhvr additive="base">
                                        <p:cTn id="44" dur="500" fill="hold"/>
                                        <p:tgtEl>
                                          <p:spTgt spid="45060"/>
                                        </p:tgtEl>
                                        <p:attrNameLst>
                                          <p:attrName>ppt_x</p:attrName>
                                        </p:attrNameLst>
                                      </p:cBhvr>
                                      <p:tavLst>
                                        <p:tav tm="0">
                                          <p:val>
                                            <p:strVal val="#ppt_x"/>
                                          </p:val>
                                        </p:tav>
                                        <p:tav tm="100000">
                                          <p:val>
                                            <p:strVal val="#ppt_x"/>
                                          </p:val>
                                        </p:tav>
                                      </p:tavLst>
                                    </p:anim>
                                    <p:anim calcmode="lin" valueType="num">
                                      <p:cBhvr additive="base">
                                        <p:cTn id="45" dur="500" fill="hold"/>
                                        <p:tgtEl>
                                          <p:spTgt spid="450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45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autoUpdateAnimBg="0"/>
      <p:bldP spid="45060" grpId="0" autoUpdateAnimBg="0"/>
      <p:bldP spid="45083" grpId="0" autoUpdateAnimBg="0"/>
      <p:bldP spid="45084" grpId="0" autoUpdateAnimBg="0"/>
      <p:bldP spid="45085" grpId="0" autoUpdateAnimBg="0"/>
      <p:bldP spid="45086" grpId="0" autoUpdateAnimBg="0"/>
      <p:bldP spid="45089" grpId="0" animBg="1"/>
      <p:bldP spid="45090" grpId="0" animBg="1"/>
      <p:bldP spid="45091" grpId="0" animBg="1"/>
      <p:bldP spid="4509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1"/>
          <p:cNvGrpSpPr>
            <a:grpSpLocks/>
          </p:cNvGrpSpPr>
          <p:nvPr/>
        </p:nvGrpSpPr>
        <p:grpSpPr bwMode="auto">
          <a:xfrm>
            <a:off x="1042988" y="692150"/>
            <a:ext cx="2362200" cy="1524000"/>
            <a:chOff x="336" y="432"/>
            <a:chExt cx="1488" cy="960"/>
          </a:xfrm>
        </p:grpSpPr>
        <p:sp>
          <p:nvSpPr>
            <p:cNvPr id="16413" name="AutoShape 12"/>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14" name="Line 13"/>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15" name="Line 14"/>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16" name="Line 15"/>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387" name="Group 16"/>
          <p:cNvGrpSpPr>
            <a:grpSpLocks/>
          </p:cNvGrpSpPr>
          <p:nvPr/>
        </p:nvGrpSpPr>
        <p:grpSpPr bwMode="auto">
          <a:xfrm rot="10800000">
            <a:off x="2820988" y="692150"/>
            <a:ext cx="2362200" cy="1524000"/>
            <a:chOff x="336" y="432"/>
            <a:chExt cx="1488" cy="960"/>
          </a:xfrm>
        </p:grpSpPr>
        <p:sp>
          <p:nvSpPr>
            <p:cNvPr id="16409" name="AutoShape 17"/>
            <p:cNvSpPr>
              <a:spLocks noChangeArrowheads="1"/>
            </p:cNvSpPr>
            <p:nvPr/>
          </p:nvSpPr>
          <p:spPr bwMode="auto">
            <a:xfrm rot="10800000">
              <a:off x="336" y="432"/>
              <a:ext cx="1488" cy="960"/>
            </a:xfrm>
            <a:custGeom>
              <a:avLst/>
              <a:gdLst>
                <a:gd name="T0" fmla="*/ 1302 w 21600"/>
                <a:gd name="T1" fmla="*/ 480 h 21600"/>
                <a:gd name="T2" fmla="*/ 744 w 21600"/>
                <a:gd name="T3" fmla="*/ 960 h 21600"/>
                <a:gd name="T4" fmla="*/ 186 w 21600"/>
                <a:gd name="T5" fmla="*/ 480 h 21600"/>
                <a:gd name="T6" fmla="*/ 7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10" name="Line 18"/>
            <p:cNvSpPr>
              <a:spLocks noChangeShapeType="1"/>
            </p:cNvSpPr>
            <p:nvPr/>
          </p:nvSpPr>
          <p:spPr bwMode="auto">
            <a:xfrm>
              <a:off x="720" y="43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11" name="Line 19"/>
            <p:cNvSpPr>
              <a:spLocks noChangeShapeType="1"/>
            </p:cNvSpPr>
            <p:nvPr/>
          </p:nvSpPr>
          <p:spPr bwMode="auto">
            <a:xfrm>
              <a:off x="720" y="129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12" name="Line 20"/>
            <p:cNvSpPr>
              <a:spLocks noChangeShapeType="1"/>
            </p:cNvSpPr>
            <p:nvPr/>
          </p:nvSpPr>
          <p:spPr bwMode="auto">
            <a:xfrm>
              <a:off x="816" y="129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6388" name="Text Box 24"/>
          <p:cNvSpPr txBox="1">
            <a:spLocks noChangeArrowheads="1"/>
          </p:cNvSpPr>
          <p:nvPr/>
        </p:nvSpPr>
        <p:spPr bwMode="auto">
          <a:xfrm>
            <a:off x="1403350" y="220503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下底</a:t>
            </a:r>
          </a:p>
        </p:txBody>
      </p:sp>
      <p:sp>
        <p:nvSpPr>
          <p:cNvPr id="16389" name="Text Box 25"/>
          <p:cNvSpPr txBox="1">
            <a:spLocks noChangeArrowheads="1"/>
          </p:cNvSpPr>
          <p:nvPr/>
        </p:nvSpPr>
        <p:spPr bwMode="auto">
          <a:xfrm>
            <a:off x="3492500" y="220503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solidFill>
                  <a:srgbClr val="FF0000"/>
                </a:solidFill>
                <a:latin typeface="Times New Roman" pitchFamily="18" charset="0"/>
              </a:rPr>
              <a:t>上底</a:t>
            </a:r>
          </a:p>
        </p:txBody>
      </p:sp>
      <p:sp>
        <p:nvSpPr>
          <p:cNvPr id="16390" name="Text Box 26"/>
          <p:cNvSpPr txBox="1">
            <a:spLocks noChangeArrowheads="1"/>
          </p:cNvSpPr>
          <p:nvPr/>
        </p:nvSpPr>
        <p:spPr bwMode="auto">
          <a:xfrm>
            <a:off x="1692275" y="126841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高</a:t>
            </a:r>
          </a:p>
        </p:txBody>
      </p:sp>
      <p:sp>
        <p:nvSpPr>
          <p:cNvPr id="16391" name="Text Box 31"/>
          <p:cNvSpPr txBox="1">
            <a:spLocks noChangeArrowheads="1"/>
          </p:cNvSpPr>
          <p:nvPr/>
        </p:nvSpPr>
        <p:spPr bwMode="auto">
          <a:xfrm>
            <a:off x="3203575" y="188913"/>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latin typeface="Times New Roman" pitchFamily="18" charset="0"/>
              </a:rPr>
              <a:t>下底</a:t>
            </a:r>
          </a:p>
        </p:txBody>
      </p:sp>
      <p:sp>
        <p:nvSpPr>
          <p:cNvPr id="16392" name="Text Box 32"/>
          <p:cNvSpPr txBox="1">
            <a:spLocks noChangeArrowheads="1"/>
          </p:cNvSpPr>
          <p:nvPr/>
        </p:nvSpPr>
        <p:spPr bwMode="auto">
          <a:xfrm>
            <a:off x="1403350" y="188913"/>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2400">
                <a:solidFill>
                  <a:srgbClr val="FF0000"/>
                </a:solidFill>
                <a:latin typeface="Times New Roman" pitchFamily="18" charset="0"/>
              </a:rPr>
              <a:t>上底</a:t>
            </a:r>
          </a:p>
        </p:txBody>
      </p:sp>
      <p:sp>
        <p:nvSpPr>
          <p:cNvPr id="47137" name="Line 33"/>
          <p:cNvSpPr>
            <a:spLocks noChangeShapeType="1"/>
          </p:cNvSpPr>
          <p:nvPr/>
        </p:nvSpPr>
        <p:spPr bwMode="auto">
          <a:xfrm>
            <a:off x="1042988" y="2205038"/>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138" name="Line 34"/>
          <p:cNvSpPr>
            <a:spLocks noChangeShapeType="1"/>
          </p:cNvSpPr>
          <p:nvPr/>
        </p:nvSpPr>
        <p:spPr bwMode="auto">
          <a:xfrm>
            <a:off x="1042988" y="2708275"/>
            <a:ext cx="3505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139" name="Line 35"/>
          <p:cNvSpPr>
            <a:spLocks noChangeShapeType="1"/>
          </p:cNvSpPr>
          <p:nvPr/>
        </p:nvSpPr>
        <p:spPr bwMode="auto">
          <a:xfrm>
            <a:off x="4572000" y="2205038"/>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140" name="Text Box 36"/>
          <p:cNvSpPr txBox="1">
            <a:spLocks noChangeArrowheads="1"/>
          </p:cNvSpPr>
          <p:nvPr/>
        </p:nvSpPr>
        <p:spPr bwMode="auto">
          <a:xfrm>
            <a:off x="250825" y="29972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zh-CN" altLang="en-US" sz="3600">
                <a:solidFill>
                  <a:srgbClr val="FF0000"/>
                </a:solidFill>
                <a:latin typeface="Times New Roman" pitchFamily="18" charset="0"/>
                <a:ea typeface="隶书" pitchFamily="49" charset="-122"/>
              </a:rPr>
              <a:t>平行四边形的底</a:t>
            </a:r>
          </a:p>
        </p:txBody>
      </p:sp>
      <p:sp>
        <p:nvSpPr>
          <p:cNvPr id="47141" name="Text Box 37"/>
          <p:cNvSpPr txBox="1">
            <a:spLocks noChangeArrowheads="1"/>
          </p:cNvSpPr>
          <p:nvPr/>
        </p:nvSpPr>
        <p:spPr bwMode="auto">
          <a:xfrm>
            <a:off x="1476375" y="3860800"/>
            <a:ext cx="5040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平行四边形的面积   </a:t>
            </a:r>
            <a:r>
              <a:rPr lang="en-US" altLang="zh-CN" sz="2000" b="1"/>
              <a:t>=        </a:t>
            </a:r>
            <a:r>
              <a:rPr lang="zh-CN" altLang="en-US" sz="2000" b="1"/>
              <a:t>底        </a:t>
            </a:r>
            <a:r>
              <a:rPr lang="en-US" altLang="zh-CN" sz="2000" b="1"/>
              <a:t>×      </a:t>
            </a:r>
            <a:r>
              <a:rPr lang="zh-CN" altLang="en-US" sz="2000" b="1"/>
              <a:t>高</a:t>
            </a:r>
          </a:p>
        </p:txBody>
      </p:sp>
      <p:sp>
        <p:nvSpPr>
          <p:cNvPr id="47142" name="AutoShape 38"/>
          <p:cNvSpPr>
            <a:spLocks noChangeArrowheads="1"/>
          </p:cNvSpPr>
          <p:nvPr/>
        </p:nvSpPr>
        <p:spPr bwMode="auto">
          <a:xfrm>
            <a:off x="2555875" y="4221163"/>
            <a:ext cx="144463" cy="287337"/>
          </a:xfrm>
          <a:prstGeom prst="downArrow">
            <a:avLst>
              <a:gd name="adj1" fmla="val 50000"/>
              <a:gd name="adj2" fmla="val 4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7143" name="AutoShape 39"/>
          <p:cNvSpPr>
            <a:spLocks noChangeArrowheads="1"/>
          </p:cNvSpPr>
          <p:nvPr/>
        </p:nvSpPr>
        <p:spPr bwMode="auto">
          <a:xfrm>
            <a:off x="4572000" y="4221163"/>
            <a:ext cx="144463" cy="287337"/>
          </a:xfrm>
          <a:prstGeom prst="downArrow">
            <a:avLst>
              <a:gd name="adj1" fmla="val 50000"/>
              <a:gd name="adj2" fmla="val 4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7144" name="AutoShape 40"/>
          <p:cNvSpPr>
            <a:spLocks noChangeArrowheads="1"/>
          </p:cNvSpPr>
          <p:nvPr/>
        </p:nvSpPr>
        <p:spPr bwMode="auto">
          <a:xfrm>
            <a:off x="6084888" y="4221163"/>
            <a:ext cx="144462" cy="287337"/>
          </a:xfrm>
          <a:prstGeom prst="downArrow">
            <a:avLst>
              <a:gd name="adj1" fmla="val 50000"/>
              <a:gd name="adj2" fmla="val 4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7145" name="Text Box 41"/>
          <p:cNvSpPr txBox="1">
            <a:spLocks noChangeArrowheads="1"/>
          </p:cNvSpPr>
          <p:nvPr/>
        </p:nvSpPr>
        <p:spPr bwMode="auto">
          <a:xfrm>
            <a:off x="1331913" y="4581525"/>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b="1"/>
              <a:t>两个一样的梯形的面积 </a:t>
            </a:r>
            <a:r>
              <a:rPr lang="en-US" altLang="zh-CN" b="1"/>
              <a:t>=</a:t>
            </a:r>
          </a:p>
        </p:txBody>
      </p:sp>
      <p:sp>
        <p:nvSpPr>
          <p:cNvPr id="47146" name="Text Box 42"/>
          <p:cNvSpPr txBox="1">
            <a:spLocks noChangeArrowheads="1"/>
          </p:cNvSpPr>
          <p:nvPr/>
        </p:nvSpPr>
        <p:spPr bwMode="auto">
          <a:xfrm>
            <a:off x="3851275" y="4581525"/>
            <a:ext cx="187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（上底</a:t>
            </a:r>
            <a:r>
              <a:rPr lang="en-US" altLang="zh-CN" sz="2000" b="1"/>
              <a:t>+</a:t>
            </a:r>
            <a:r>
              <a:rPr lang="zh-CN" altLang="en-US" sz="2000" b="1"/>
              <a:t>下底）</a:t>
            </a:r>
          </a:p>
        </p:txBody>
      </p:sp>
      <p:grpSp>
        <p:nvGrpSpPr>
          <p:cNvPr id="47151" name="Group 47"/>
          <p:cNvGrpSpPr>
            <a:grpSpLocks/>
          </p:cNvGrpSpPr>
          <p:nvPr/>
        </p:nvGrpSpPr>
        <p:grpSpPr bwMode="auto">
          <a:xfrm>
            <a:off x="5435600" y="4581525"/>
            <a:ext cx="1152525" cy="396875"/>
            <a:chOff x="3424" y="2886"/>
            <a:chExt cx="726" cy="250"/>
          </a:xfrm>
        </p:grpSpPr>
        <p:sp>
          <p:nvSpPr>
            <p:cNvPr id="16407" name="Text Box 43"/>
            <p:cNvSpPr txBox="1">
              <a:spLocks noChangeArrowheads="1"/>
            </p:cNvSpPr>
            <p:nvPr/>
          </p:nvSpPr>
          <p:spPr bwMode="auto">
            <a:xfrm>
              <a:off x="3424" y="2886"/>
              <a:ext cx="5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b="1"/>
                <a:t>×</a:t>
              </a:r>
              <a:r>
                <a:rPr lang="en-US" altLang="zh-CN"/>
                <a:t> </a:t>
              </a:r>
              <a:endParaRPr lang="en-US" altLang="zh-CN" b="1"/>
            </a:p>
          </p:txBody>
        </p:sp>
        <p:sp>
          <p:nvSpPr>
            <p:cNvPr id="16408" name="Text Box 44"/>
            <p:cNvSpPr txBox="1">
              <a:spLocks noChangeArrowheads="1"/>
            </p:cNvSpPr>
            <p:nvPr/>
          </p:nvSpPr>
          <p:spPr bwMode="auto">
            <a:xfrm>
              <a:off x="3742" y="2886"/>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高</a:t>
              </a:r>
            </a:p>
          </p:txBody>
        </p:sp>
      </p:grpSp>
      <p:sp>
        <p:nvSpPr>
          <p:cNvPr id="47149" name="AutoShape 45"/>
          <p:cNvSpPr>
            <a:spLocks noChangeArrowheads="1"/>
          </p:cNvSpPr>
          <p:nvPr/>
        </p:nvSpPr>
        <p:spPr bwMode="auto">
          <a:xfrm>
            <a:off x="3348038" y="4941888"/>
            <a:ext cx="431800" cy="792162"/>
          </a:xfrm>
          <a:prstGeom prst="downArrow">
            <a:avLst>
              <a:gd name="adj1" fmla="val 50000"/>
              <a:gd name="adj2" fmla="val 458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7150" name="Text Box 46"/>
          <p:cNvSpPr txBox="1">
            <a:spLocks noChangeArrowheads="1"/>
          </p:cNvSpPr>
          <p:nvPr/>
        </p:nvSpPr>
        <p:spPr bwMode="auto">
          <a:xfrm>
            <a:off x="2339975" y="5661025"/>
            <a:ext cx="464343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zh-CN" altLang="en-US" sz="2000" b="1"/>
              <a:t>梯形的面积 </a:t>
            </a:r>
            <a:r>
              <a:rPr lang="en-US" altLang="zh-CN" sz="2000" b="1"/>
              <a:t>= </a:t>
            </a:r>
            <a:r>
              <a:rPr lang="zh-CN" altLang="en-US" sz="2000" b="1"/>
              <a:t>（上底</a:t>
            </a:r>
            <a:r>
              <a:rPr lang="en-US" altLang="zh-CN" sz="2000" b="1"/>
              <a:t>+</a:t>
            </a:r>
            <a:r>
              <a:rPr lang="zh-CN" altLang="en-US" sz="2000" b="1"/>
              <a:t>下底） </a:t>
            </a:r>
            <a:r>
              <a:rPr lang="en-US" altLang="zh-CN" sz="2000" b="1"/>
              <a:t>× </a:t>
            </a:r>
            <a:r>
              <a:rPr lang="zh-CN" altLang="en-US" sz="2000" b="1"/>
              <a:t>高 </a:t>
            </a:r>
            <a:r>
              <a:rPr lang="en-US" altLang="zh-CN" sz="2000" b="1"/>
              <a:t>÷2</a:t>
            </a:r>
          </a:p>
          <a:p>
            <a:pPr eaLnBrk="1" hangingPunct="1">
              <a:spcBef>
                <a:spcPct val="50000"/>
              </a:spcBef>
            </a:pPr>
            <a:r>
              <a:rPr lang="en-US" altLang="zh-CN" sz="2000" b="1"/>
              <a:t>                </a:t>
            </a:r>
            <a:r>
              <a:rPr lang="en-US" altLang="zh-CN" sz="2000" b="1">
                <a:latin typeface="Batang" pitchFamily="18" charset="-127"/>
                <a:ea typeface="Batang" pitchFamily="18" charset="-127"/>
              </a:rPr>
              <a:t>S =  (a +b) h ÷ 2</a:t>
            </a:r>
          </a:p>
        </p:txBody>
      </p:sp>
    </p:spTree>
    <p:custDataLst>
      <p:tags r:id="rId1"/>
    </p:custDataLst>
  </p:cSld>
  <p:clrMapOvr>
    <a:masterClrMapping/>
  </p:clrMapOvr>
  <p:transition spd="slow" advTm="50737">
    <p:checker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3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3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13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71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7141"/>
                                        </p:tgtEl>
                                        <p:attrNameLst>
                                          <p:attrName>style.visibility</p:attrName>
                                        </p:attrNameLst>
                                      </p:cBhvr>
                                      <p:to>
                                        <p:strVal val="visible"/>
                                      </p:to>
                                    </p:set>
                                    <p:anim calcmode="lin" valueType="num">
                                      <p:cBhvr additive="base">
                                        <p:cTn id="21" dur="1000" fill="hold"/>
                                        <p:tgtEl>
                                          <p:spTgt spid="47141"/>
                                        </p:tgtEl>
                                        <p:attrNameLst>
                                          <p:attrName>ppt_x</p:attrName>
                                        </p:attrNameLst>
                                      </p:cBhvr>
                                      <p:tavLst>
                                        <p:tav tm="0">
                                          <p:val>
                                            <p:strVal val="1+#ppt_w/2"/>
                                          </p:val>
                                        </p:tav>
                                        <p:tav tm="100000">
                                          <p:val>
                                            <p:strVal val="#ppt_x"/>
                                          </p:val>
                                        </p:tav>
                                      </p:tavLst>
                                    </p:anim>
                                    <p:anim calcmode="lin" valueType="num">
                                      <p:cBhvr additive="base">
                                        <p:cTn id="22" dur="1000" fill="hold"/>
                                        <p:tgtEl>
                                          <p:spTgt spid="4714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7142"/>
                                        </p:tgtEl>
                                        <p:attrNameLst>
                                          <p:attrName>style.visibility</p:attrName>
                                        </p:attrNameLst>
                                      </p:cBhvr>
                                      <p:to>
                                        <p:strVal val="visible"/>
                                      </p:to>
                                    </p:set>
                                    <p:animEffect transition="in" filter="strips(downLeft)">
                                      <p:cBhvr>
                                        <p:cTn id="27" dur="2000"/>
                                        <p:tgtEl>
                                          <p:spTgt spid="471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7143"/>
                                        </p:tgtEl>
                                        <p:attrNameLst>
                                          <p:attrName>style.visibility</p:attrName>
                                        </p:attrNameLst>
                                      </p:cBhvr>
                                      <p:to>
                                        <p:strVal val="visible"/>
                                      </p:to>
                                    </p:set>
                                    <p:animEffect transition="in" filter="strips(downLeft)">
                                      <p:cBhvr>
                                        <p:cTn id="32" dur="2000"/>
                                        <p:tgtEl>
                                          <p:spTgt spid="47143"/>
                                        </p:tgtEl>
                                      </p:cBhvr>
                                    </p:animEffect>
                                  </p:childTnLst>
                                </p:cTn>
                              </p:par>
                            </p:childTnLst>
                          </p:cTn>
                        </p:par>
                        <p:par>
                          <p:cTn id="33" fill="hold" nodeType="afterGroup">
                            <p:stCondLst>
                              <p:cond delay="2000"/>
                            </p:stCondLst>
                            <p:childTnLst>
                              <p:par>
                                <p:cTn id="34" presetID="3" presetClass="entr" presetSubtype="10" fill="hold" grpId="0" nodeType="afterEffect">
                                  <p:stCondLst>
                                    <p:cond delay="0"/>
                                  </p:stCondLst>
                                  <p:childTnLst>
                                    <p:set>
                                      <p:cBhvr>
                                        <p:cTn id="35" dur="1" fill="hold">
                                          <p:stCondLst>
                                            <p:cond delay="0"/>
                                          </p:stCondLst>
                                        </p:cTn>
                                        <p:tgtEl>
                                          <p:spTgt spid="47145"/>
                                        </p:tgtEl>
                                        <p:attrNameLst>
                                          <p:attrName>style.visibility</p:attrName>
                                        </p:attrNameLst>
                                      </p:cBhvr>
                                      <p:to>
                                        <p:strVal val="visible"/>
                                      </p:to>
                                    </p:set>
                                    <p:animEffect transition="in" filter="blinds(horizontal)">
                                      <p:cBhvr>
                                        <p:cTn id="36" dur="2000"/>
                                        <p:tgtEl>
                                          <p:spTgt spid="47145"/>
                                        </p:tgtEl>
                                      </p:cBhvr>
                                    </p:animEffect>
                                  </p:childTnLst>
                                </p:cTn>
                              </p:par>
                            </p:childTnLst>
                          </p:cTn>
                        </p:par>
                        <p:par>
                          <p:cTn id="37" fill="hold" nodeType="afterGroup">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47146"/>
                                        </p:tgtEl>
                                        <p:attrNameLst>
                                          <p:attrName>style.visibility</p:attrName>
                                        </p:attrNameLst>
                                      </p:cBhvr>
                                      <p:to>
                                        <p:strVal val="visible"/>
                                      </p:to>
                                    </p:set>
                                    <p:animEffect transition="in" filter="blinds(horizontal)">
                                      <p:cBhvr>
                                        <p:cTn id="40" dur="2000"/>
                                        <p:tgtEl>
                                          <p:spTgt spid="4714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47144"/>
                                        </p:tgtEl>
                                        <p:attrNameLst>
                                          <p:attrName>style.visibility</p:attrName>
                                        </p:attrNameLst>
                                      </p:cBhvr>
                                      <p:to>
                                        <p:strVal val="visible"/>
                                      </p:to>
                                    </p:set>
                                    <p:animEffect transition="in" filter="strips(downLeft)">
                                      <p:cBhvr>
                                        <p:cTn id="45" dur="500"/>
                                        <p:tgtEl>
                                          <p:spTgt spid="4714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47151"/>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47149"/>
                                        </p:tgtEl>
                                        <p:attrNameLst>
                                          <p:attrName>style.visibility</p:attrName>
                                        </p:attrNameLst>
                                      </p:cBhvr>
                                      <p:to>
                                        <p:strVal val="visible"/>
                                      </p:to>
                                    </p:set>
                                    <p:animEffect transition="in" filter="strips(downLeft)">
                                      <p:cBhvr>
                                        <p:cTn id="54" dur="2000"/>
                                        <p:tgtEl>
                                          <p:spTgt spid="47149"/>
                                        </p:tgtEl>
                                      </p:cBhvr>
                                    </p:animEffect>
                                  </p:childTnLst>
                                </p:cTn>
                              </p:par>
                            </p:childTnLst>
                          </p:cTn>
                        </p:par>
                        <p:par>
                          <p:cTn id="55" fill="hold" nodeType="afterGroup">
                            <p:stCondLst>
                              <p:cond delay="2000"/>
                            </p:stCondLst>
                            <p:childTnLst>
                              <p:par>
                                <p:cTn id="56" presetID="3" presetClass="entr" presetSubtype="10" fill="hold" grpId="0" nodeType="afterEffect">
                                  <p:stCondLst>
                                    <p:cond delay="0"/>
                                  </p:stCondLst>
                                  <p:childTnLst>
                                    <p:set>
                                      <p:cBhvr>
                                        <p:cTn id="57" dur="1" fill="hold">
                                          <p:stCondLst>
                                            <p:cond delay="0"/>
                                          </p:stCondLst>
                                        </p:cTn>
                                        <p:tgtEl>
                                          <p:spTgt spid="47150"/>
                                        </p:tgtEl>
                                        <p:attrNameLst>
                                          <p:attrName>style.visibility</p:attrName>
                                        </p:attrNameLst>
                                      </p:cBhvr>
                                      <p:to>
                                        <p:strVal val="visible"/>
                                      </p:to>
                                    </p:set>
                                    <p:animEffect transition="in" filter="blinds(horizontal)">
                                      <p:cBhvr>
                                        <p:cTn id="58" dur="500"/>
                                        <p:tgtEl>
                                          <p:spTgt spid="47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7" grpId="0" animBg="1"/>
      <p:bldP spid="47138" grpId="0" animBg="1"/>
      <p:bldP spid="47139" grpId="0" animBg="1"/>
      <p:bldP spid="47140" grpId="0" autoUpdateAnimBg="0"/>
      <p:bldP spid="47141" grpId="0"/>
      <p:bldP spid="47142" grpId="0" animBg="1"/>
      <p:bldP spid="47143" grpId="0" animBg="1"/>
      <p:bldP spid="47144" grpId="0" animBg="1"/>
      <p:bldP spid="47145" grpId="0"/>
      <p:bldP spid="47146" grpId="0"/>
      <p:bldP spid="47149" grpId="0" animBg="1"/>
      <p:bldP spid="4715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3.8"/>
</p:tagLst>
</file>

<file path=ppt/tags/tag10.xml><?xml version="1.0" encoding="utf-8"?>
<p:tagLst xmlns:a="http://schemas.openxmlformats.org/drawingml/2006/main" xmlns:r="http://schemas.openxmlformats.org/officeDocument/2006/relationships" xmlns:p="http://schemas.openxmlformats.org/presentationml/2006/main">
  <p:tag name="TIMING" val="|3"/>
</p:tagLst>
</file>

<file path=ppt/tags/tag11.xml><?xml version="1.0" encoding="utf-8"?>
<p:tagLst xmlns:a="http://schemas.openxmlformats.org/drawingml/2006/main" xmlns:r="http://schemas.openxmlformats.org/officeDocument/2006/relationships" xmlns:p="http://schemas.openxmlformats.org/presentationml/2006/main">
  <p:tag name="TIMING" val="|3.6|5"/>
</p:tagLst>
</file>

<file path=ppt/tags/tag12.xml><?xml version="1.0" encoding="utf-8"?>
<p:tagLst xmlns:a="http://schemas.openxmlformats.org/drawingml/2006/main" xmlns:r="http://schemas.openxmlformats.org/officeDocument/2006/relationships" xmlns:p="http://schemas.openxmlformats.org/presentationml/2006/main">
  <p:tag name="TIMING" val="|4|4.9"/>
</p:tagLst>
</file>

<file path=ppt/tags/tag13.xml><?xml version="1.0" encoding="utf-8"?>
<p:tagLst xmlns:a="http://schemas.openxmlformats.org/drawingml/2006/main" xmlns:r="http://schemas.openxmlformats.org/officeDocument/2006/relationships" xmlns:p="http://schemas.openxmlformats.org/presentationml/2006/main">
  <p:tag name="TIMING" val="|26.1"/>
</p:tagLst>
</file>

<file path=ppt/tags/tag14.xml><?xml version="1.0" encoding="utf-8"?>
<p:tagLst xmlns:a="http://schemas.openxmlformats.org/drawingml/2006/main" xmlns:r="http://schemas.openxmlformats.org/officeDocument/2006/relationships" xmlns:p="http://schemas.openxmlformats.org/presentationml/2006/main">
  <p:tag name="TIMING" val="|26.1|10.2|9.9"/>
</p:tagLst>
</file>

<file path=ppt/tags/tag2.xml><?xml version="1.0" encoding="utf-8"?>
<p:tagLst xmlns:a="http://schemas.openxmlformats.org/drawingml/2006/main" xmlns:r="http://schemas.openxmlformats.org/officeDocument/2006/relationships" xmlns:p="http://schemas.openxmlformats.org/presentationml/2006/main">
  <p:tag name="TIMING" val="|3.8|5.3|5.6"/>
</p:tagLst>
</file>

<file path=ppt/tags/tag3.xml><?xml version="1.0" encoding="utf-8"?>
<p:tagLst xmlns:a="http://schemas.openxmlformats.org/drawingml/2006/main" xmlns:r="http://schemas.openxmlformats.org/officeDocument/2006/relationships" xmlns:p="http://schemas.openxmlformats.org/presentationml/2006/main">
  <p:tag name="TIMING" val="|5.8"/>
</p:tagLst>
</file>

<file path=ppt/tags/tag4.xml><?xml version="1.0" encoding="utf-8"?>
<p:tagLst xmlns:a="http://schemas.openxmlformats.org/drawingml/2006/main" xmlns:r="http://schemas.openxmlformats.org/officeDocument/2006/relationships" xmlns:p="http://schemas.openxmlformats.org/presentationml/2006/main">
  <p:tag name="TIMING" val="|5.6"/>
</p:tagLst>
</file>

<file path=ppt/tags/tag5.xml><?xml version="1.0" encoding="utf-8"?>
<p:tagLst xmlns:a="http://schemas.openxmlformats.org/drawingml/2006/main" xmlns:r="http://schemas.openxmlformats.org/officeDocument/2006/relationships" xmlns:p="http://schemas.openxmlformats.org/presentationml/2006/main">
  <p:tag name="TIMING" val="|8.4|7.6"/>
</p:tagLst>
</file>

<file path=ppt/tags/tag6.xml><?xml version="1.0" encoding="utf-8"?>
<p:tagLst xmlns:a="http://schemas.openxmlformats.org/drawingml/2006/main" xmlns:r="http://schemas.openxmlformats.org/officeDocument/2006/relationships" xmlns:p="http://schemas.openxmlformats.org/presentationml/2006/main">
  <p:tag name="TIMING" val="|10.6|5.6|3.4|6.1|4.4|3.4|4.6|5.1"/>
</p:tagLst>
</file>

<file path=ppt/tags/tag7.xml><?xml version="1.0" encoding="utf-8"?>
<p:tagLst xmlns:a="http://schemas.openxmlformats.org/drawingml/2006/main" xmlns:r="http://schemas.openxmlformats.org/officeDocument/2006/relationships" xmlns:p="http://schemas.openxmlformats.org/presentationml/2006/main">
  <p:tag name="TIMING" val="|5.4|4.8|5.1|5.7|2.2|2.7|2.2|2.6"/>
</p:tagLst>
</file>

<file path=ppt/tags/tag8.xml><?xml version="1.0" encoding="utf-8"?>
<p:tagLst xmlns:a="http://schemas.openxmlformats.org/drawingml/2006/main" xmlns:r="http://schemas.openxmlformats.org/officeDocument/2006/relationships" xmlns:p="http://schemas.openxmlformats.org/presentationml/2006/main">
  <p:tag name="TIMING" val="|5.8|10.9"/>
</p:tagLst>
</file>

<file path=ppt/tags/tag9.xml><?xml version="1.0" encoding="utf-8"?>
<p:tagLst xmlns:a="http://schemas.openxmlformats.org/drawingml/2006/main" xmlns:r="http://schemas.openxmlformats.org/officeDocument/2006/relationships" xmlns:p="http://schemas.openxmlformats.org/presentationml/2006/main">
  <p:tag name="TIMING" val="|4.4|4.5|4.1|3"/>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宋体"/>
        <a:cs typeface=""/>
      </a:majorFont>
      <a:minorFont>
        <a:latin typeface="Comic Sans MS"/>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Proposal</Template>
  <TotalTime>893</TotalTime>
  <Words>666</Words>
  <Application>Microsoft Office PowerPoint</Application>
  <PresentationFormat>全屏显示(4:3)</PresentationFormat>
  <Paragraphs>102</Paragraphs>
  <Slides>17</Slides>
  <Notes>0</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17</vt:i4>
      </vt:variant>
    </vt:vector>
  </HeadingPairs>
  <TitlesOfParts>
    <vt:vector size="22" baseType="lpstr">
      <vt:lpstr>默认设计模板</vt:lpstr>
      <vt:lpstr>Edge</vt:lpstr>
      <vt:lpstr>Crayons</vt:lpstr>
      <vt:lpstr>古瓶荷花</vt:lpstr>
      <vt:lpstr>BMP 图像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sheguang</cp:lastModifiedBy>
  <cp:revision>31</cp:revision>
  <dcterms:created xsi:type="dcterms:W3CDTF">2007-09-20T00:20:10Z</dcterms:created>
  <dcterms:modified xsi:type="dcterms:W3CDTF">2017-01-05T04:09:19Z</dcterms:modified>
</cp:coreProperties>
</file>