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3"/>
    <p:sldId id="256" r:id="rId4"/>
    <p:sldId id="258" r:id="rId5"/>
    <p:sldId id="278" r:id="rId6"/>
    <p:sldId id="279" r:id="rId7"/>
    <p:sldId id="261" r:id="rId8"/>
    <p:sldId id="269" r:id="rId9"/>
    <p:sldId id="265" r:id="rId10"/>
    <p:sldId id="280" r:id="rId11"/>
    <p:sldId id="281" r:id="rId12"/>
    <p:sldId id="264" r:id="rId13"/>
    <p:sldId id="282" r:id="rId14"/>
    <p:sldId id="283" r:id="rId15"/>
    <p:sldId id="259" r:id="rId16"/>
    <p:sldId id="272" r:id="rId17"/>
    <p:sldId id="260" r:id="rId18"/>
    <p:sldId id="284" r:id="rId19"/>
    <p:sldId id="285" r:id="rId20"/>
    <p:sldId id="268" r:id="rId21"/>
    <p:sldId id="257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6"/>
    <p:restoredTop sz="90929"/>
  </p:normalViewPr>
  <p:slideViewPr>
    <p:cSldViewPr showGuides="1">
      <p:cViewPr varScale="1">
        <p:scale>
          <a:sx n="68" d="100"/>
          <a:sy n="68" d="100"/>
        </p:scale>
        <p:origin x="-9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19.xml"/><Relationship Id="rId7" Type="http://schemas.openxmlformats.org/officeDocument/2006/relationships/slide" Target="slide16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8.xml"/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8B4EA"/>
              </a:gs>
              <a:gs pos="100000">
                <a:srgbClr val="EEEDFA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250825" y="1260475"/>
            <a:ext cx="8604250" cy="512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59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、读课文：自由出声读一遍，同伴合作读一遍。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59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、标出自然段，对照词语盘点画出本课词语。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59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、在生字表的周围写出拼音、音序并圈出部首。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59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、理解重点词语。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59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、给课文分段并概括段意。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59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、了解作者的有关资料。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6" name="Line 7"/>
          <p:cNvSpPr/>
          <p:nvPr/>
        </p:nvSpPr>
        <p:spPr>
          <a:xfrm>
            <a:off x="0" y="620713"/>
            <a:ext cx="19431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" name="Line 8"/>
          <p:cNvSpPr/>
          <p:nvPr/>
        </p:nvSpPr>
        <p:spPr>
          <a:xfrm>
            <a:off x="0" y="692150"/>
            <a:ext cx="19431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" name="Text Box 9"/>
          <p:cNvSpPr txBox="1"/>
          <p:nvPr/>
        </p:nvSpPr>
        <p:spPr>
          <a:xfrm>
            <a:off x="0" y="-142875"/>
            <a:ext cx="61436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● </a:t>
            </a:r>
            <a:r>
              <a:rPr lang="zh-CN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预习要求</a:t>
            </a:r>
            <a:endParaRPr lang="zh-CN" alt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7"/>
          <p:cNvSpPr txBox="1"/>
          <p:nvPr/>
        </p:nvSpPr>
        <p:spPr>
          <a:xfrm>
            <a:off x="214313" y="642938"/>
            <a:ext cx="8715375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急忙打开书，一页，两页，我像一匹饿狼，贪婪地读着。</a:t>
            </a:r>
            <a:endParaRPr lang="zh-CN" altLang="en-US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sz="4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7" name="TextBox 3"/>
          <p:cNvSpPr txBox="1"/>
          <p:nvPr/>
        </p:nvSpPr>
        <p:spPr>
          <a:xfrm>
            <a:off x="0" y="3429000"/>
            <a:ext cx="91440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句式特点：比喻句。把我比作一匹饿狼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表达效果：形象生动写出了“我”强烈                的求知欲， 对读书的渴望。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7"/>
          <p:cNvSpPr txBox="1"/>
          <p:nvPr/>
        </p:nvSpPr>
        <p:spPr>
          <a:xfrm>
            <a:off x="428625" y="1000125"/>
            <a:ext cx="8286750" cy="409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6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我有时还要装着皱起眉头，不时望着街心，好像说：“这雨，害得我回不去了。”其实，我的心里却高兴地喊着：“大些！再大些！”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7"/>
          <p:cNvSpPr txBox="1"/>
          <p:nvPr/>
        </p:nvSpPr>
        <p:spPr>
          <a:xfrm>
            <a:off x="285750" y="428625"/>
            <a:ext cx="8143875" cy="3908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6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我有时还要装着皱起眉头，不时望着街心，好像说：“这雨，害得我回不去了。”其实，我的心里却高兴地喊着：“大些！再大些！”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5" name="TextBox 2"/>
          <p:cNvSpPr txBox="1"/>
          <p:nvPr/>
        </p:nvSpPr>
        <p:spPr>
          <a:xfrm>
            <a:off x="428625" y="3357563"/>
            <a:ext cx="8001000" cy="385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51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写法特点：对比描写，发愁的表情和快乐心情  的对比。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51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表达效果：突出了表现出“我”为雨天能够有个充足的理由读书而高兴无比，更加表现出了我对读书的热爱。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4"/>
          <p:cNvSpPr/>
          <p:nvPr/>
        </p:nvSpPr>
        <p:spPr>
          <a:xfrm>
            <a:off x="990600" y="762000"/>
            <a:ext cx="72390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我合上书，咽了一口唾沫，好像把所有的智慧都吞下去了，然后才依依不舍地把书放回原处。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4"/>
          <p:cNvSpPr/>
          <p:nvPr/>
        </p:nvSpPr>
        <p:spPr>
          <a:xfrm>
            <a:off x="990600" y="762000"/>
            <a:ext cx="7239000" cy="585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我合上书，咽了一口唾沫，好像把所有的智慧都吞下去了，然后才依依不舍地把书放回原处。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抓关键词：“咽了一口唾沫”这样一个动作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表达效果：收获知识与智慧的满足感、充实感。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6"/>
          <p:cNvSpPr txBox="1"/>
          <p:nvPr/>
        </p:nvSpPr>
        <p:spPr>
          <a:xfrm>
            <a:off x="611188" y="1484313"/>
            <a:ext cx="8532812" cy="4216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她为了读书可以（        ）；她为了读书可以（        ）；她为了读书可以（        ）；她为了读书更可以（        ）；</a:t>
            </a:r>
            <a:endParaRPr lang="zh-CN" altLang="en-US" sz="40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4"/>
          <p:cNvSpPr/>
          <p:nvPr/>
        </p:nvSpPr>
        <p:spPr>
          <a:xfrm>
            <a:off x="285750" y="990600"/>
            <a:ext cx="8643938" cy="2652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　　我很快乐，也很惧怕</a:t>
            </a:r>
            <a:r>
              <a:rPr lang="en-US" altLang="zh-CN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这种窃读的滋味！</a:t>
            </a:r>
            <a:endParaRPr lang="en-US" altLang="zh-CN" sz="3200" b="1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      “我”快乐的是指</a:t>
            </a:r>
            <a:endParaRPr lang="zh-CN" altLang="en-US" sz="3200" b="1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      “我”惧怕的是指</a:t>
            </a:r>
            <a:endParaRPr lang="zh-CN" altLang="en-US" sz="3200" b="1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7411" name="Picture 7" descr="BD1471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3" y="6324600"/>
            <a:ext cx="75438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8" descr="BD1471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0"/>
            <a:ext cx="75438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4"/>
          <p:cNvSpPr/>
          <p:nvPr/>
        </p:nvSpPr>
        <p:spPr>
          <a:xfrm>
            <a:off x="285750" y="990600"/>
            <a:ext cx="8643938" cy="4573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　　我很快乐，也很惧怕</a:t>
            </a:r>
            <a:r>
              <a:rPr lang="en-US" altLang="zh-CN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这种窃读的滋味！</a:t>
            </a:r>
            <a:endParaRPr lang="zh-CN" altLang="en-US" sz="3200" b="1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句式特点：全文中心句。心理描写。感叹句强调了这种滋味。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抓关键词：“我”快乐指的是感受书籍带来的 智慧与快乐；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   “我”惧怕指的是被店员或老板发现受到训斥和驱赶。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435" name="Picture 7" descr="BD1471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3" y="6324600"/>
            <a:ext cx="75438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8" descr="BD1471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0"/>
            <a:ext cx="75438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5" descr="PE03166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0"/>
            <a:ext cx="2346325" cy="247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7"/>
          <p:cNvSpPr txBox="1"/>
          <p:nvPr/>
        </p:nvSpPr>
        <p:spPr>
          <a:xfrm>
            <a:off x="142875" y="1071563"/>
            <a:ext cx="8858250" cy="476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这时，我总会想起国文老师鼓励我们的话：“记住，你们是吃饭长大的，也是读书长大的！”</a:t>
            </a:r>
            <a:endParaRPr lang="zh-CN" altLang="en-US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endParaRPr lang="zh-CN" altLang="en-US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sz="4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7"/>
          <p:cNvSpPr txBox="1"/>
          <p:nvPr/>
        </p:nvSpPr>
        <p:spPr>
          <a:xfrm>
            <a:off x="500063" y="357188"/>
            <a:ext cx="8429625" cy="7626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这时，我总会想起国文老师鼓励我们的话：“记住，你们是吃饭长大的，也是读书长大的！”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抓关键词：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“吃饭长大”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指的是身体的物质需求，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“读书长大”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则是指精神的成长，心灵的成长。     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粮食哺育的是身体，而书籍哺育的是灵魂，一个知识与智慧不断增长的人，才是健康成长的人。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1000125" y="2925763"/>
            <a:ext cx="549275" cy="920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 eaLnBrk="1" hangingPunct="1"/>
            <a:endParaRPr lang="zh-CN" altLang="zh-CN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857250" y="2057400"/>
            <a:ext cx="64135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endParaRPr lang="en-US" altLang="zh-CN" sz="4000" b="1" dirty="0"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endParaRPr lang="en-US" altLang="zh-CN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Rectangle 4"/>
          <p:cNvSpPr/>
          <p:nvPr/>
        </p:nvSpPr>
        <p:spPr>
          <a:xfrm>
            <a:off x="2051050" y="2420938"/>
            <a:ext cx="6121400" cy="1309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书是人类进步的阶梯。</a:t>
            </a:r>
            <a:endParaRPr lang="zh-CN" altLang="en-US" sz="4400" b="1" dirty="0">
              <a:latin typeface="华文新魏" pitchFamily="2" charset="-122"/>
              <a:ea typeface="华文新魏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01" name="Rectangle 5"/>
          <p:cNvSpPr/>
          <p:nvPr/>
        </p:nvSpPr>
        <p:spPr>
          <a:xfrm>
            <a:off x="2051050" y="3429000"/>
            <a:ext cx="6330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书籍是造就灵魂的工具。</a:t>
            </a:r>
            <a:endParaRPr lang="zh-CN" altLang="en-US" sz="44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102" name="Rectangle 6"/>
          <p:cNvSpPr/>
          <p:nvPr/>
        </p:nvSpPr>
        <p:spPr>
          <a:xfrm>
            <a:off x="2195513" y="836613"/>
            <a:ext cx="5259387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书中自有黄金屋，</a:t>
            </a:r>
            <a:endParaRPr lang="zh-CN" altLang="en-US" sz="4400" b="1" dirty="0"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书中自有颜如玉。</a:t>
            </a:r>
            <a:endParaRPr lang="zh-CN" altLang="en-US" sz="4400" b="1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103" name="Picture 7" descr="BS0055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62400"/>
            <a:ext cx="2971800" cy="259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5" descr="lhy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19812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6"/>
          <p:cNvSpPr/>
          <p:nvPr/>
        </p:nvSpPr>
        <p:spPr>
          <a:xfrm>
            <a:off x="1979613" y="365125"/>
            <a:ext cx="6985000" cy="618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/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　　林海音：</a:t>
            </a:r>
            <a:endParaRPr lang="zh-CN" altLang="en-US" sz="20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just" eaLnBrk="1" hangingPunct="1"/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b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　　原名林含英，她原籍台湾省苗栗县，父母曾东渡日本经商，林海音于１９１８年３月１８日生于日本大版，不久即返台，当时台湾已被日本帝国主义侵占，其父林焕父不甘在日寇铁蹄下生活，举家迁居北京，小英子即在北京长大。她在小学毕业那年，她的父亲生病去世，她的下面还有两个弟弟四个妹妹，家中的困难极为贫寒。１９４８年，举家迁往台湾，在台湾仍以办报、办刊、写作、出版为主，联络大批在台的文化界人士，提携了大量台湾的文学青年，出版了众多文学名作，被称为台湾文学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祖母级的人物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。在她丰富多采的文学事业中，林海音创作了许多传世的小说和散文，其中</a:t>
            </a:r>
            <a:r>
              <a:rPr lang="en-US" altLang="zh-CN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城南旧事</a:t>
            </a:r>
            <a:r>
              <a:rPr lang="en-US" altLang="zh-CN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是她经典作品，不但在台湾畅销不衰，在大陆也拥有广大的读者群。不仅如此，她也成功地主编</a:t>
            </a:r>
            <a:r>
              <a:rPr lang="en-US" altLang="zh-CN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联合报</a:t>
            </a:r>
            <a:r>
              <a:rPr lang="en-US" altLang="zh-CN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副刊十年，写下独树一格的出版传奇。</a:t>
            </a:r>
            <a:endParaRPr lang="zh-CN" altLang="en-US" sz="20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just" eaLnBrk="1" hangingPunct="1"/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b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　　林海音以她的成就、她的为人、她的号召力，成为联接大陆与台湾文学之间的桥梁、中国与世界文坛的桥梁。她的作品被译为多种文字，她的一生荣获众多文学奖项，１９９８年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第三届世界华文作家大会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荣获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终身成就奖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18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18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17"/>
          <p:cNvGrpSpPr/>
          <p:nvPr/>
        </p:nvGrpSpPr>
        <p:grpSpPr>
          <a:xfrm>
            <a:off x="1206500" y="2657475"/>
            <a:ext cx="6732588" cy="1524000"/>
            <a:chOff x="0" y="0"/>
            <a:chExt cx="4241" cy="960"/>
          </a:xfrm>
        </p:grpSpPr>
        <p:sp>
          <p:nvSpPr>
            <p:cNvPr id="5135" name="Rectangle 10"/>
            <p:cNvSpPr/>
            <p:nvPr/>
          </p:nvSpPr>
          <p:spPr>
            <a:xfrm>
              <a:off x="0" y="0"/>
              <a:ext cx="4241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5136" name="Group 16"/>
            <p:cNvGrpSpPr/>
            <p:nvPr/>
          </p:nvGrpSpPr>
          <p:grpSpPr>
            <a:xfrm>
              <a:off x="0" y="0"/>
              <a:ext cx="4174" cy="960"/>
              <a:chOff x="0" y="0"/>
              <a:chExt cx="4174" cy="960"/>
            </a:xfrm>
          </p:grpSpPr>
          <p:sp>
            <p:nvSpPr>
              <p:cNvPr id="5137" name="Rectangle 11"/>
              <p:cNvSpPr/>
              <p:nvPr/>
            </p:nvSpPr>
            <p:spPr>
              <a:xfrm>
                <a:off x="0" y="0"/>
                <a:ext cx="4174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138" name="Group 15"/>
              <p:cNvGrpSpPr/>
              <p:nvPr/>
            </p:nvGrpSpPr>
            <p:grpSpPr>
              <a:xfrm>
                <a:off x="0" y="0"/>
                <a:ext cx="3336" cy="960"/>
                <a:chOff x="0" y="0"/>
                <a:chExt cx="3336" cy="960"/>
              </a:xfrm>
            </p:grpSpPr>
            <p:sp>
              <p:nvSpPr>
                <p:cNvPr id="5139" name="Rectangle 12"/>
                <p:cNvSpPr/>
                <p:nvPr/>
              </p:nvSpPr>
              <p:spPr>
                <a:xfrm>
                  <a:off x="0" y="0"/>
                  <a:ext cx="3336" cy="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40" name="Rectangle 13"/>
                <p:cNvSpPr/>
                <p:nvPr/>
              </p:nvSpPr>
              <p:spPr>
                <a:xfrm>
                  <a:off x="0" y="0"/>
                  <a:ext cx="3336" cy="9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7916"/>
                <a:p>
                  <a:pPr lvl="0" eaLnBrk="1" hangingPunct="1"/>
                  <a:r>
                    <a:rPr lang="en-US" altLang="zh-CN" sz="1000" dirty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, Arial, 宋体"/>
                    </a:rPr>
                    <a:t>  </a:t>
                  </a:r>
                  <a:r>
                    <a:rPr lang="en-US" altLang="zh-CN" sz="9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Verdana, Arial, 宋体"/>
                    </a:rPr>
                    <a:t> </a:t>
                  </a:r>
                  <a:r>
                    <a:rPr lang="en-US" altLang="zh-CN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Verdana, Arial, 宋体"/>
                    </a:rPr>
                    <a:t>                      </a:t>
                  </a:r>
                  <a:endParaRPr lang="en-US" altLang="zh-CN" sz="1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, Arial, 宋体"/>
                  </a:endParaRPr>
                </a:p>
              </p:txBody>
            </p:sp>
          </p:grpSp>
        </p:grpSp>
      </p:grpSp>
      <p:pic>
        <p:nvPicPr>
          <p:cNvPr id="5123" name="Picture 14" descr="lhy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7563" cy="4414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20"/>
          <p:cNvSpPr txBox="1"/>
          <p:nvPr/>
        </p:nvSpPr>
        <p:spPr>
          <a:xfrm>
            <a:off x="685800" y="60960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rId3" action="ppaction://hlinksldjump"/>
              </a:rPr>
              <a:t>一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5" name="Rectangle 21"/>
          <p:cNvSpPr/>
          <p:nvPr/>
        </p:nvSpPr>
        <p:spPr>
          <a:xfrm>
            <a:off x="15240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二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6" name="Rectangle 22"/>
          <p:cNvSpPr/>
          <p:nvPr/>
        </p:nvSpPr>
        <p:spPr>
          <a:xfrm>
            <a:off x="24384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三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7" name="Rectangle 23"/>
          <p:cNvSpPr/>
          <p:nvPr/>
        </p:nvSpPr>
        <p:spPr>
          <a:xfrm>
            <a:off x="32004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rId4" action="ppaction://hlinksldjump"/>
              </a:rPr>
              <a:t>四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8" name="Rectangle 24"/>
          <p:cNvSpPr/>
          <p:nvPr/>
        </p:nvSpPr>
        <p:spPr>
          <a:xfrm>
            <a:off x="40386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rId5" action="ppaction://hlinksldjump"/>
              </a:rPr>
              <a:t>五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9" name="Rectangle 25"/>
          <p:cNvSpPr/>
          <p:nvPr/>
        </p:nvSpPr>
        <p:spPr>
          <a:xfrm>
            <a:off x="49530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rId6" action="ppaction://hlinksldjump"/>
              </a:rPr>
              <a:t>六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0" name="Rectangle 26"/>
          <p:cNvSpPr/>
          <p:nvPr/>
        </p:nvSpPr>
        <p:spPr>
          <a:xfrm>
            <a:off x="57150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rId7" action="ppaction://hlinksldjump"/>
              </a:rPr>
              <a:t>七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1" name="Rectangle 27"/>
          <p:cNvSpPr/>
          <p:nvPr/>
        </p:nvSpPr>
        <p:spPr>
          <a:xfrm>
            <a:off x="66294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八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2" name="Rectangle 28"/>
          <p:cNvSpPr/>
          <p:nvPr/>
        </p:nvSpPr>
        <p:spPr>
          <a:xfrm>
            <a:off x="74676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九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3" name="Rectangle 30"/>
          <p:cNvSpPr/>
          <p:nvPr/>
        </p:nvSpPr>
        <p:spPr>
          <a:xfrm>
            <a:off x="8305800" y="609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rId8" action="ppaction://hlinksldjump"/>
              </a:rPr>
              <a:t>十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4" name="TextBox 21"/>
          <p:cNvSpPr txBox="1"/>
          <p:nvPr/>
        </p:nvSpPr>
        <p:spPr>
          <a:xfrm>
            <a:off x="3500438" y="0"/>
            <a:ext cx="5286375" cy="723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3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林海音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原名林含英，小名英子。原籍台湾，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岁漂洋过海来到北京，住在城南二十五年，北京是她的第二故乡，所以，林海音的作品大多是以此为背景和素材写的。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33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本文选自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窃读记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文中回忆了自己童年时期的读书生活，由于贫穷而买不起自己喜欢的书，只能偷偷地到书店避看书，遭到书店老板的斥责，而后又得到一位素不相识的店员的帮助，令她至今还心存感激，全文细致地刻画了她“窃读”的处境和心境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33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下学期，我们还将学习她的另一篇课文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童年、冬阳、骆驼队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，选自她的代表作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城南旧事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TextBox 1"/>
          <p:cNvSpPr txBox="1"/>
          <p:nvPr/>
        </p:nvSpPr>
        <p:spPr>
          <a:xfrm>
            <a:off x="500063" y="1357313"/>
            <a:ext cx="80010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教学目标：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、认识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个生字，会写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个生字。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、正确朗读课文。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、熟读课文，理清文章结构，写出文章的主要内容。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269865" imgH="3953510" progId="PowerPoint.Slide.8">
                  <p:embed/>
                </p:oleObj>
              </mc:Choice>
              <mc:Fallback>
                <p:oleObj name="" r:id="rId1" imgW="5269865" imgH="395351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0" y="214313"/>
            <a:ext cx="9144000" cy="686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选择正确的读音</a:t>
            </a:r>
            <a:endParaRPr kumimoji="1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转过街角（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zhu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ǎ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Zhu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à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 </a:t>
            </a:r>
            <a:endParaRPr kumimoji="1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匆匆（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ō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ng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ō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ng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 </a:t>
            </a:r>
            <a:endParaRPr kumimoji="1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钻过去（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zu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ā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zu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à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仍像往日（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ē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ng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é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ng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  </a:t>
            </a:r>
            <a:endParaRPr kumimoji="1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一匹饿狼 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ǐ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ī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惧怕（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ǜ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ù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踮脚（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di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ǎ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di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à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暂时（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à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à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）支撑（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ē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ng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ē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ng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目的地（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í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ì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de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）待下去（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ā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i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</a:t>
            </a:r>
            <a:r>
              <a:rPr kumimoji="1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à</a:t>
            </a:r>
            <a:r>
              <a:rPr kumimoji="1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i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1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7"/>
          <p:cNvSpPr txBox="1"/>
          <p:nvPr/>
        </p:nvSpPr>
        <p:spPr>
          <a:xfrm>
            <a:off x="357188" y="357188"/>
            <a:ext cx="8358187" cy="693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教学目标：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ts val="6500"/>
              </a:lnSpc>
            </a:pPr>
            <a:r>
              <a:rPr lang="zh-C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抓住文中五个含义深刻的句子，通过理解句式特点和作者的动作、心理活动的描写，来体会窃读复杂的滋味，感悟作者对读书的热爱并受到感染。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71" name="Picture 5" descr="cardmak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3" y="5786438"/>
            <a:ext cx="7010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6"/>
          <p:cNvSpPr txBox="1"/>
          <p:nvPr/>
        </p:nvSpPr>
        <p:spPr>
          <a:xfrm>
            <a:off x="500063" y="357188"/>
            <a:ext cx="8215312" cy="7878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我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跨</a:t>
            </a:r>
            <a:r>
              <a:rPr lang="zh-C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进店门，暗喜没人注意。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踮</a:t>
            </a:r>
            <a:r>
              <a:rPr lang="zh-C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起脚尖，从大人的腋下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挤</a:t>
            </a:r>
            <a:r>
              <a:rPr lang="zh-C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过去。哟，把短发弄乱，没关系，我总算挤到里边来了。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句式特点：一组动作描写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表达效果：三个动词，表现“我”对读书的如饥似渴。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title_sarsread_g0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733800"/>
            <a:ext cx="65532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7"/>
          <p:cNvSpPr txBox="1"/>
          <p:nvPr/>
        </p:nvSpPr>
        <p:spPr>
          <a:xfrm>
            <a:off x="827088" y="1268413"/>
            <a:ext cx="7416800" cy="1858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急忙打开书，一页，两页，我像一匹饿狼，贪婪地读着。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7"/>
          <p:cNvSpPr txBox="1"/>
          <p:nvPr/>
        </p:nvSpPr>
        <p:spPr>
          <a:xfrm>
            <a:off x="827088" y="1268413"/>
            <a:ext cx="7416800" cy="1858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急忙打开书，一页，两页，我像一匹饿狼，贪婪地读着。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TextBox 3"/>
          <p:cNvSpPr txBox="1"/>
          <p:nvPr/>
        </p:nvSpPr>
        <p:spPr>
          <a:xfrm>
            <a:off x="1143000" y="3286125"/>
            <a:ext cx="60721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2148</Words>
  <Application>WPS 演示</Application>
  <PresentationFormat>全屏显示(4:3)</PresentationFormat>
  <Paragraphs>138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Calibri</vt:lpstr>
      <vt:lpstr>楷体_GB2312</vt:lpstr>
      <vt:lpstr>Tahoma</vt:lpstr>
      <vt:lpstr>华文新魏</vt:lpstr>
      <vt:lpstr>Verdana</vt:lpstr>
      <vt:lpstr>Verdana, Arial, 宋体</vt:lpstr>
      <vt:lpstr>新宋体</vt:lpstr>
      <vt:lpstr>微软雅黑</vt:lpstr>
      <vt:lpstr>默认设计模板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教客网www.jiaokedu.com</Company>
  <LinksUpToDate>false</LinksUpToDate>
  <SharedDoc>false</SharedDoc>
  <HyperlinksChanged>false</HyperlinksChanged>
  <AppVersion>14.0000</AppVersion>
  <Manager>教客网www.jiaokedu.com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教客网www.jiaokedu.com</dc:title>
  <dc:creator>教客网www.jiaokedu.com</dc:creator>
  <cp:keywords>教客网www.jiaokedu.com</cp:keywords>
  <dc:description>教客网www.jiaokedu.com</dc:description>
  <dc:subject>教客网www.jiaokedu.com</dc:subject>
  <cp:category>教客网www.jiaokedu.com</cp:category>
  <cp:lastModifiedBy>Administrator</cp:lastModifiedBy>
  <cp:revision>7</cp:revision>
  <dcterms:created xsi:type="dcterms:W3CDTF">2006-06-06T15:38:19Z</dcterms:created>
  <dcterms:modified xsi:type="dcterms:W3CDTF">2017-03-06T07:42:33Z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