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  <p:sldId id="25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714348" y="1643050"/>
            <a:ext cx="78374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长方体和正方体的表面积</a:t>
            </a:r>
          </a:p>
        </p:txBody>
      </p:sp>
      <p:sp>
        <p:nvSpPr>
          <p:cNvPr id="2051" name="立方体 2"/>
          <p:cNvSpPr>
            <a:spLocks noChangeArrowheads="1"/>
          </p:cNvSpPr>
          <p:nvPr/>
        </p:nvSpPr>
        <p:spPr bwMode="auto">
          <a:xfrm rot="320880">
            <a:off x="4858997" y="3222901"/>
            <a:ext cx="1785937" cy="1643062"/>
          </a:xfrm>
          <a:prstGeom prst="cube">
            <a:avLst>
              <a:gd name="adj" fmla="val 25000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2" name="立方体 3"/>
          <p:cNvSpPr>
            <a:spLocks noChangeArrowheads="1"/>
          </p:cNvSpPr>
          <p:nvPr/>
        </p:nvSpPr>
        <p:spPr bwMode="auto">
          <a:xfrm rot="-1925999">
            <a:off x="2115801" y="3012516"/>
            <a:ext cx="1571625" cy="2500313"/>
          </a:xfrm>
          <a:prstGeom prst="cube">
            <a:avLst>
              <a:gd name="adj" fmla="val 25000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s新知学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20732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42938" y="1071563"/>
            <a:ext cx="41767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楷体_GB2312" pitchFamily="49" charset="-122"/>
              </a:rPr>
              <a:t>    </a:t>
            </a:r>
            <a:r>
              <a:rPr lang="zh-CN" altLang="en-US" sz="2800">
                <a:solidFill>
                  <a:srgbClr val="000000"/>
                </a:solidFill>
                <a:latin typeface="楷体_GB2312" pitchFamily="49" charset="-122"/>
              </a:rPr>
              <a:t>做一个微波炉的包装箱（如右图），至少要用多少平方米的硬纸板</a:t>
            </a:r>
            <a:r>
              <a:rPr lang="en-US" altLang="zh-CN" sz="2800">
                <a:solidFill>
                  <a:srgbClr val="000000"/>
                </a:solidFill>
                <a:latin typeface="楷体_GB2312" pitchFamily="49" charset="-122"/>
              </a:rPr>
              <a:t>?</a:t>
            </a:r>
            <a:endParaRPr lang="zh-CN" altLang="en-US" sz="2800">
              <a:solidFill>
                <a:srgbClr val="000000"/>
              </a:solidFill>
              <a:latin typeface="楷体_GB2312" pitchFamily="49" charset="-122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/>
          <a:srcRect t="11754"/>
          <a:stretch>
            <a:fillRect/>
          </a:stretch>
        </p:blipFill>
        <p:spPr bwMode="auto">
          <a:xfrm>
            <a:off x="5286375" y="1000125"/>
            <a:ext cx="2447925" cy="1620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357285" y="5429249"/>
            <a:ext cx="4589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00"/>
                </a:solidFill>
              </a:rPr>
              <a:t>答：至少要用</a:t>
            </a:r>
            <a:r>
              <a:rPr lang="en-US" altLang="zh-CN">
                <a:solidFill>
                  <a:srgbClr val="FF0000"/>
                </a:solidFill>
              </a:rPr>
              <a:t>1.66 </a:t>
            </a:r>
            <a:r>
              <a:rPr lang="en-US" altLang="zh-CN">
                <a:solidFill>
                  <a:srgbClr val="000000"/>
                </a:solidFill>
              </a:rPr>
              <a:t>m</a:t>
            </a:r>
            <a:r>
              <a:rPr lang="en-US" altLang="zh-CN" baseline="30000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硬纸板。</a:t>
            </a: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714348" y="3357562"/>
            <a:ext cx="8215312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0.7×0.5+ 0.7×0.4</a:t>
            </a:r>
            <a:r>
              <a:rPr lang="zh-CN" altLang="en-US">
                <a:solidFill>
                  <a:srgbClr val="000000"/>
                </a:solidFill>
              </a:rPr>
              <a:t> </a:t>
            </a:r>
            <a:r>
              <a:rPr lang="en-US" altLang="zh-CN">
                <a:solidFill>
                  <a:srgbClr val="000000"/>
                </a:solidFill>
              </a:rPr>
              <a:t>+ 0.4×0.5</a:t>
            </a:r>
            <a:r>
              <a:rPr lang="zh-CN" altLang="en-US">
                <a:solidFill>
                  <a:srgbClr val="000000"/>
                </a:solidFill>
              </a:rPr>
              <a:t>） </a:t>
            </a:r>
            <a:r>
              <a:rPr lang="en-US" altLang="zh-CN">
                <a:solidFill>
                  <a:srgbClr val="000000"/>
                </a:solidFill>
              </a:rPr>
              <a:t>×2 </a:t>
            </a:r>
            <a:endParaRPr lang="en-US" altLang="zh-CN" baseline="30000">
              <a:solidFill>
                <a:srgbClr val="000000"/>
              </a:solidFill>
            </a:endParaRPr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714348" y="4357687"/>
            <a:ext cx="8215312" cy="758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=0.83×2 </a:t>
            </a:r>
            <a:endParaRPr lang="en-US" altLang="zh-CN" baseline="30000">
              <a:solidFill>
                <a:srgbClr val="000000"/>
              </a:solidFill>
            </a:endParaRPr>
          </a:p>
          <a:p>
            <a:endParaRPr lang="en-US" altLang="zh-CN" baseline="30000">
              <a:solidFill>
                <a:srgbClr val="000000"/>
              </a:solidFill>
            </a:endParaRPr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714348" y="4857749"/>
            <a:ext cx="8215312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=1.66</a:t>
            </a:r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m</a:t>
            </a:r>
            <a:r>
              <a:rPr lang="en-US" altLang="zh-CN" baseline="30000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）</a:t>
            </a:r>
            <a:r>
              <a:rPr lang="en-US" altLang="zh-CN">
                <a:solidFill>
                  <a:srgbClr val="000000"/>
                </a:solidFill>
              </a:rPr>
              <a:t>  </a:t>
            </a:r>
            <a:endParaRPr lang="en-US" altLang="zh-CN" baseline="30000">
              <a:solidFill>
                <a:srgbClr val="000000"/>
              </a:solidFill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14348" y="3857624"/>
            <a:ext cx="8215312" cy="488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=</a:t>
            </a:r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0.35 + 0.28 + 0.2</a:t>
            </a:r>
            <a:r>
              <a:rPr lang="zh-CN" altLang="en-US">
                <a:solidFill>
                  <a:srgbClr val="000000"/>
                </a:solidFill>
              </a:rPr>
              <a:t>）</a:t>
            </a:r>
            <a:r>
              <a:rPr lang="en-US" altLang="zh-CN">
                <a:solidFill>
                  <a:srgbClr val="000000"/>
                </a:solidFill>
              </a:rPr>
              <a:t>×2 </a:t>
            </a:r>
            <a:endParaRPr lang="en-US" altLang="zh-CN" baseline="30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s新知学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57188"/>
            <a:ext cx="18018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57250" y="1143000"/>
            <a:ext cx="38576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楷体_GB2312" pitchFamily="49" charset="-122"/>
              </a:rPr>
              <a:t>    </a:t>
            </a:r>
            <a:r>
              <a:rPr lang="zh-CN" altLang="en-US">
                <a:solidFill>
                  <a:srgbClr val="000000"/>
                </a:solidFill>
                <a:latin typeface="楷体_GB2312" pitchFamily="49" charset="-122"/>
              </a:rPr>
              <a:t>一个正方体礼品盒，棱长</a:t>
            </a:r>
            <a:r>
              <a:rPr lang="en-US" altLang="zh-CN">
                <a:solidFill>
                  <a:srgbClr val="000000"/>
                </a:solidFill>
                <a:latin typeface="楷体_GB2312" pitchFamily="49" charset="-122"/>
              </a:rPr>
              <a:t>1.2dm</a:t>
            </a:r>
            <a:r>
              <a:rPr lang="zh-CN" altLang="en-US">
                <a:solidFill>
                  <a:srgbClr val="000000"/>
                </a:solidFill>
                <a:latin typeface="楷体_GB2312" pitchFamily="49" charset="-122"/>
              </a:rPr>
              <a:t>，包装这个礼品盒至少要用多少平方分米的包装纸？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1928813" y="5572125"/>
            <a:ext cx="5108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00"/>
                </a:solidFill>
              </a:rPr>
              <a:t>答：至少要用</a:t>
            </a:r>
            <a:r>
              <a:rPr lang="en-US" altLang="zh-CN">
                <a:solidFill>
                  <a:srgbClr val="000000"/>
                </a:solidFill>
              </a:rPr>
              <a:t>______dm</a:t>
            </a:r>
            <a:r>
              <a:rPr lang="en-US" altLang="zh-CN" baseline="30000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硬纸板。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643063" y="3714750"/>
            <a:ext cx="5429250" cy="1692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</a:rPr>
              <a:t>    ___________________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</a:rPr>
              <a:t>= ___________________</a:t>
            </a:r>
            <a:r>
              <a:rPr lang="zh-CN" altLang="en-US" dirty="0">
                <a:solidFill>
                  <a:srgbClr val="000000"/>
                </a:solidFill>
              </a:rPr>
              <a:t>（</a:t>
            </a:r>
            <a:r>
              <a:rPr lang="en-US" altLang="zh-CN" dirty="0">
                <a:solidFill>
                  <a:srgbClr val="000000"/>
                </a:solidFill>
              </a:rPr>
              <a:t>dm</a:t>
            </a:r>
            <a:r>
              <a:rPr lang="en-US" altLang="zh-CN" baseline="30000" dirty="0">
                <a:solidFill>
                  <a:srgbClr val="000000"/>
                </a:solidFill>
              </a:rPr>
              <a:t>2</a:t>
            </a:r>
            <a:r>
              <a:rPr lang="zh-CN" altLang="en-US" dirty="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071670" y="3571876"/>
            <a:ext cx="2727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1.2×1.2×6  </a:t>
            </a:r>
            <a:endParaRPr lang="en-US" altLang="zh-CN" sz="3600" baseline="30000" dirty="0">
              <a:solidFill>
                <a:srgbClr val="FF0000"/>
              </a:solidFill>
            </a:endParaRP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2143108" y="4286256"/>
            <a:ext cx="100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8.64 </a:t>
            </a:r>
            <a:endParaRPr lang="en-US" altLang="zh-CN" sz="3200" baseline="30000" dirty="0">
              <a:solidFill>
                <a:srgbClr val="FF0000"/>
              </a:solidFill>
            </a:endParaRP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500430" y="5500702"/>
            <a:ext cx="9271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8.64  </a:t>
            </a:r>
            <a:endParaRPr lang="en-US" altLang="zh-CN" baseline="30000" dirty="0">
              <a:solidFill>
                <a:srgbClr val="FF0000"/>
              </a:solidFill>
            </a:endParaRP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928662" y="2714620"/>
            <a:ext cx="6481763" cy="4889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rgbClr val="000000"/>
                </a:solidFill>
              </a:rPr>
              <a:t>怎样计算正方体的面积呢？自己试一试！</a:t>
            </a:r>
          </a:p>
        </p:txBody>
      </p:sp>
      <p:pic>
        <p:nvPicPr>
          <p:cNvPr id="16394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1143000"/>
            <a:ext cx="1943100" cy="1622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0" grpId="0"/>
      <p:bldP spid="56342" grpId="0"/>
      <p:bldP spid="563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85720" y="928670"/>
            <a:ext cx="8534430" cy="40934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28600" algn="ctr"/>
            <a:r>
              <a:rPr lang="zh-CN" altLang="en-US" sz="4400" b="1" dirty="0" smtClean="0">
                <a:solidFill>
                  <a:srgbClr val="FF0000"/>
                </a:solidFill>
              </a:rPr>
              <a:t>算一算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indent="228600" algn="ctr"/>
            <a:endParaRPr lang="en-US" altLang="zh-CN" sz="4400" b="1" dirty="0" smtClean="0">
              <a:solidFill>
                <a:srgbClr val="FF0000"/>
              </a:solidFill>
            </a:endParaRPr>
          </a:p>
          <a:p>
            <a:pPr indent="228600"/>
            <a:r>
              <a:rPr lang="en-US" altLang="zh-CN" sz="3200" dirty="0" smtClean="0"/>
              <a:t>      </a:t>
            </a:r>
            <a:r>
              <a:rPr lang="en-US" altLang="zh-CN" sz="3200" dirty="0"/>
              <a:t>1</a:t>
            </a:r>
            <a:r>
              <a:rPr lang="zh-CN" altLang="en-US" sz="3200" dirty="0"/>
              <a:t>、长方</a:t>
            </a:r>
            <a:r>
              <a:rPr lang="zh-CN" altLang="en-US" sz="3200" dirty="0" smtClean="0"/>
              <a:t>体纸盒：长</a:t>
            </a:r>
            <a:r>
              <a:rPr lang="zh-CN" altLang="en-US" sz="3200" dirty="0"/>
              <a:t>宽高分别</a:t>
            </a:r>
            <a:r>
              <a:rPr lang="zh-CN" altLang="en-US" sz="3200" dirty="0" smtClean="0"/>
              <a:t>为</a:t>
            </a:r>
            <a:r>
              <a:rPr lang="en-US" altLang="zh-CN" sz="3200" dirty="0" smtClean="0"/>
              <a:t>20</a:t>
            </a:r>
            <a:r>
              <a:rPr lang="zh-CN" altLang="en-US" sz="3200" dirty="0" smtClean="0"/>
              <a:t>厘</a:t>
            </a:r>
            <a:r>
              <a:rPr lang="zh-CN" altLang="en-US" sz="3200" dirty="0"/>
              <a:t>米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10</a:t>
            </a:r>
            <a:r>
              <a:rPr lang="zh-CN" altLang="en-US" sz="3200" dirty="0" smtClean="0"/>
              <a:t>厘</a:t>
            </a:r>
            <a:r>
              <a:rPr lang="zh-CN" altLang="en-US" sz="3200" dirty="0"/>
              <a:t>米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6</a:t>
            </a:r>
            <a:r>
              <a:rPr lang="zh-CN" altLang="en-US" sz="3200" dirty="0" smtClean="0"/>
              <a:t>厘</a:t>
            </a:r>
            <a:r>
              <a:rPr lang="zh-CN" altLang="en-US" sz="3200" dirty="0"/>
              <a:t>米；   </a:t>
            </a:r>
          </a:p>
          <a:p>
            <a:pPr indent="228600"/>
            <a:r>
              <a:rPr lang="en-US" altLang="zh-CN" sz="3200" dirty="0"/>
              <a:t>      2</a:t>
            </a:r>
            <a:r>
              <a:rPr lang="zh-CN" altLang="en-US" sz="3200" dirty="0"/>
              <a:t>、正方</a:t>
            </a:r>
            <a:r>
              <a:rPr lang="zh-CN" altLang="en-US" sz="3200" dirty="0" smtClean="0"/>
              <a:t>体纸盒：棱长</a:t>
            </a:r>
            <a:r>
              <a:rPr lang="en-US" altLang="zh-CN" sz="3200" dirty="0" smtClean="0"/>
              <a:t>10</a:t>
            </a:r>
            <a:r>
              <a:rPr lang="zh-CN" altLang="en-US" sz="3200" dirty="0" smtClean="0"/>
              <a:t>厘</a:t>
            </a:r>
            <a:r>
              <a:rPr lang="zh-CN" altLang="en-US" sz="3200" dirty="0"/>
              <a:t>米。 </a:t>
            </a:r>
          </a:p>
          <a:p>
            <a:pPr indent="228600"/>
            <a:endParaRPr lang="zh-CN" altLang="en-US" sz="3200" dirty="0"/>
          </a:p>
          <a:p>
            <a:pPr indent="228600"/>
            <a:r>
              <a:rPr lang="zh-CN" altLang="en-US" sz="3200" dirty="0"/>
              <a:t>    </a:t>
            </a:r>
            <a:r>
              <a:rPr lang="zh-CN" altLang="en-US" sz="3200" dirty="0" smtClean="0"/>
              <a:t>分</a:t>
            </a:r>
            <a:r>
              <a:rPr lang="zh-CN" altLang="en-US" sz="3200" dirty="0"/>
              <a:t>别求它们的表面</a:t>
            </a:r>
            <a:r>
              <a:rPr lang="zh-CN" altLang="en-US" sz="3200" dirty="0" smtClean="0"/>
              <a:t>积，比一比大小</a:t>
            </a:r>
            <a:r>
              <a:rPr lang="zh-CN" altLang="en-US" sz="4400" dirty="0" smtClean="0"/>
              <a:t>。 </a:t>
            </a:r>
            <a:endParaRPr lang="zh-CN" alt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1071563" y="3714750"/>
            <a:ext cx="7572375" cy="1384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楷体_GB2312" pitchFamily="49" charset="-122"/>
              </a:rPr>
              <a:t>  0.75×0.5+0.75×1.6×2+0.5×1.6×2</a:t>
            </a:r>
          </a:p>
          <a:p>
            <a:r>
              <a:rPr lang="en-US" altLang="zh-CN" sz="2800">
                <a:solidFill>
                  <a:srgbClr val="000000"/>
                </a:solidFill>
                <a:latin typeface="楷体_GB2312" pitchFamily="49" charset="-122"/>
              </a:rPr>
              <a:t> =0.375 + 2.4 + 1.6 </a:t>
            </a:r>
          </a:p>
          <a:p>
            <a:r>
              <a:rPr lang="en-US" altLang="zh-CN" sz="2800">
                <a:solidFill>
                  <a:srgbClr val="000000"/>
                </a:solidFill>
                <a:latin typeface="楷体_GB2312" pitchFamily="49" charset="-122"/>
              </a:rPr>
              <a:t> =4.375</a:t>
            </a:r>
            <a:r>
              <a:rPr lang="zh-CN" altLang="en-US" sz="2800">
                <a:solidFill>
                  <a:srgbClr val="000000"/>
                </a:solidFill>
                <a:latin typeface="楷体_GB2312" pitchFamily="49" charset="-122"/>
              </a:rPr>
              <a:t>（</a:t>
            </a:r>
            <a:r>
              <a:rPr lang="en-US" altLang="zh-CN" sz="2800">
                <a:solidFill>
                  <a:srgbClr val="000000"/>
                </a:solidFill>
              </a:rPr>
              <a:t> m</a:t>
            </a:r>
            <a:r>
              <a:rPr lang="en-US" altLang="zh-CN" sz="2800" baseline="30000">
                <a:solidFill>
                  <a:srgbClr val="000000"/>
                </a:solidFill>
              </a:rPr>
              <a:t>2 </a:t>
            </a:r>
            <a:r>
              <a:rPr lang="zh-CN" altLang="en-US" sz="2800">
                <a:solidFill>
                  <a:srgbClr val="000000"/>
                </a:solidFill>
                <a:latin typeface="楷体_GB2312" pitchFamily="49" charset="-122"/>
              </a:rPr>
              <a:t>） 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1714500" y="5214938"/>
            <a:ext cx="53451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00"/>
                </a:solidFill>
                <a:latin typeface="楷体_GB2312" pitchFamily="49" charset="-122"/>
              </a:rPr>
              <a:t>答：至少要用</a:t>
            </a:r>
            <a:r>
              <a:rPr lang="en-US" altLang="zh-CN">
                <a:solidFill>
                  <a:srgbClr val="000000"/>
                </a:solidFill>
                <a:latin typeface="楷体_GB2312" pitchFamily="49" charset="-122"/>
              </a:rPr>
              <a:t>4.375m</a:t>
            </a:r>
            <a:r>
              <a:rPr lang="en-US" altLang="zh-CN" baseline="30000">
                <a:solidFill>
                  <a:srgbClr val="000000"/>
                </a:solidFill>
                <a:latin typeface="楷体_GB2312" pitchFamily="49" charset="-122"/>
              </a:rPr>
              <a:t>2</a:t>
            </a:r>
            <a:r>
              <a:rPr lang="zh-CN" altLang="en-US">
                <a:solidFill>
                  <a:srgbClr val="000000"/>
                </a:solidFill>
                <a:latin typeface="楷体_GB2312" pitchFamily="49" charset="-122"/>
              </a:rPr>
              <a:t>硬纸片。</a:t>
            </a:r>
          </a:p>
        </p:txBody>
      </p:sp>
      <p:pic>
        <p:nvPicPr>
          <p:cNvPr id="19" name="图片 18" descr="《长方体和正方体的表面积》做一做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428625"/>
            <a:ext cx="7786688" cy="298767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8" grpId="0" animBg="1"/>
      <p:bldP spid="3076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357438" y="3714750"/>
            <a:ext cx="3983037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Arial" charset="0"/>
              </a:rPr>
              <a:t>   3</a:t>
            </a:r>
            <a:r>
              <a:rPr lang="en-US" altLang="zh-CN" sz="2800">
                <a:solidFill>
                  <a:srgbClr val="000000"/>
                </a:solidFill>
                <a:latin typeface="Arial" charset="0"/>
                <a:ea typeface="宋体" charset="-122"/>
              </a:rPr>
              <a:t>×</a:t>
            </a:r>
            <a:r>
              <a:rPr lang="en-US" altLang="zh-CN" sz="2800">
                <a:solidFill>
                  <a:srgbClr val="000000"/>
                </a:solidFill>
                <a:latin typeface="Arial" charset="0"/>
              </a:rPr>
              <a:t> 3 </a:t>
            </a:r>
            <a:r>
              <a:rPr lang="en-US" altLang="zh-CN" sz="2800">
                <a:solidFill>
                  <a:srgbClr val="000000"/>
                </a:solidFill>
                <a:latin typeface="Arial" charset="0"/>
                <a:ea typeface="宋体" charset="-122"/>
              </a:rPr>
              <a:t>×</a:t>
            </a:r>
            <a:r>
              <a:rPr lang="en-US" altLang="zh-CN" sz="2800">
                <a:solidFill>
                  <a:srgbClr val="000000"/>
                </a:solidFill>
                <a:latin typeface="Arial" charset="0"/>
              </a:rPr>
              <a:t>5</a:t>
            </a:r>
            <a:r>
              <a:rPr lang="en-US" altLang="zh-CN" sz="2800">
                <a:solidFill>
                  <a:srgbClr val="000000"/>
                </a:solidFill>
                <a:latin typeface="Arial" charset="0"/>
                <a:ea typeface="宋体" charset="-122"/>
              </a:rPr>
              <a:t> = 45</a:t>
            </a:r>
            <a:r>
              <a:rPr lang="zh-CN" altLang="en-US" sz="2400">
                <a:solidFill>
                  <a:srgbClr val="000000"/>
                </a:solidFill>
                <a:latin typeface="楷体_GB2312" pitchFamily="49" charset="-122"/>
              </a:rPr>
              <a:t>（</a:t>
            </a:r>
            <a:r>
              <a:rPr lang="en-US" altLang="zh-CN" sz="3200">
                <a:solidFill>
                  <a:srgbClr val="000000"/>
                </a:solidFill>
                <a:latin typeface="楷体_GB2312" pitchFamily="49" charset="-122"/>
              </a:rPr>
              <a:t>dm</a:t>
            </a:r>
            <a:r>
              <a:rPr lang="en-US" altLang="zh-CN" sz="3200" baseline="30000">
                <a:solidFill>
                  <a:srgbClr val="000000"/>
                </a:solidFill>
                <a:latin typeface="楷体_GB2312" pitchFamily="49" charset="-122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楷体_GB2312" pitchFamily="49" charset="-122"/>
              </a:rPr>
              <a:t>）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071688" y="4857750"/>
            <a:ext cx="51292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00"/>
                </a:solidFill>
                <a:latin typeface="楷体_GB2312" pitchFamily="49" charset="-122"/>
              </a:rPr>
              <a:t>答：至少要用</a:t>
            </a:r>
            <a:r>
              <a:rPr lang="en-US" altLang="zh-CN">
                <a:solidFill>
                  <a:srgbClr val="000000"/>
                </a:solidFill>
                <a:latin typeface="楷体_GB2312" pitchFamily="49" charset="-122"/>
              </a:rPr>
              <a:t>45dm</a:t>
            </a:r>
            <a:r>
              <a:rPr lang="en-US" altLang="zh-CN" baseline="30000">
                <a:solidFill>
                  <a:srgbClr val="000000"/>
                </a:solidFill>
                <a:latin typeface="楷体_GB2312" pitchFamily="49" charset="-122"/>
              </a:rPr>
              <a:t>2</a:t>
            </a:r>
            <a:r>
              <a:rPr lang="zh-CN" altLang="en-US">
                <a:solidFill>
                  <a:srgbClr val="000000"/>
                </a:solidFill>
                <a:latin typeface="楷体_GB2312" pitchFamily="49" charset="-122"/>
              </a:rPr>
              <a:t>玻璃。</a:t>
            </a:r>
          </a:p>
        </p:txBody>
      </p:sp>
      <p:pic>
        <p:nvPicPr>
          <p:cNvPr id="9" name="图片 8" descr="《长方体和正方体的表面积》做一做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" y="357188"/>
            <a:ext cx="8001000" cy="328612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nimBg="1"/>
      <p:bldP spid="573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1000100" y="5143512"/>
            <a:ext cx="5929312" cy="62395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600" dirty="0">
                <a:solidFill>
                  <a:srgbClr val="000000"/>
                </a:solidFill>
              </a:rPr>
              <a:t>正方体的表面积 </a:t>
            </a:r>
            <a:r>
              <a:rPr lang="en-US" altLang="zh-CN" sz="2600" dirty="0">
                <a:solidFill>
                  <a:srgbClr val="000000"/>
                </a:solidFill>
              </a:rPr>
              <a:t>=</a:t>
            </a:r>
            <a:r>
              <a:rPr lang="zh-CN" altLang="en-US" sz="2600" dirty="0">
                <a:solidFill>
                  <a:srgbClr val="000000"/>
                </a:solidFill>
              </a:rPr>
              <a:t>（棱长</a:t>
            </a:r>
            <a:r>
              <a:rPr lang="en-US" altLang="zh-CN" sz="2600" dirty="0">
                <a:solidFill>
                  <a:srgbClr val="000000"/>
                </a:solidFill>
              </a:rPr>
              <a:t>×</a:t>
            </a:r>
            <a:r>
              <a:rPr lang="zh-CN" altLang="en-US" sz="2600" dirty="0">
                <a:solidFill>
                  <a:srgbClr val="000000"/>
                </a:solidFill>
              </a:rPr>
              <a:t>棱长）</a:t>
            </a:r>
            <a:r>
              <a:rPr lang="en-US" altLang="zh-CN" sz="2600" dirty="0">
                <a:solidFill>
                  <a:srgbClr val="000000"/>
                </a:solidFill>
              </a:rPr>
              <a:t>×6</a:t>
            </a:r>
            <a:endParaRPr lang="zh-CN" altLang="en-US" sz="2600" dirty="0">
              <a:solidFill>
                <a:srgbClr val="000000"/>
              </a:solidFill>
            </a:endParaRP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214282" y="3071810"/>
            <a:ext cx="8715375" cy="1574214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  </a:t>
            </a:r>
            <a:r>
              <a:rPr lang="zh-CN" altLang="en-US" sz="2600" dirty="0">
                <a:solidFill>
                  <a:srgbClr val="000000"/>
                </a:solidFill>
              </a:rPr>
              <a:t>长方体的表面积</a:t>
            </a:r>
            <a:r>
              <a:rPr lang="en-US" altLang="zh-CN" sz="2600" dirty="0">
                <a:solidFill>
                  <a:srgbClr val="000000"/>
                </a:solidFill>
              </a:rPr>
              <a:t>=(</a:t>
            </a:r>
            <a:r>
              <a:rPr lang="zh-CN" altLang="en-US" sz="2600" dirty="0">
                <a:solidFill>
                  <a:srgbClr val="000000"/>
                </a:solidFill>
              </a:rPr>
              <a:t>长</a:t>
            </a:r>
            <a:r>
              <a:rPr lang="en-US" altLang="zh-CN" sz="2600" dirty="0">
                <a:solidFill>
                  <a:srgbClr val="000000"/>
                </a:solidFill>
              </a:rPr>
              <a:t>×</a:t>
            </a:r>
            <a:r>
              <a:rPr lang="zh-CN" altLang="en-US" sz="2600" dirty="0">
                <a:solidFill>
                  <a:srgbClr val="000000"/>
                </a:solidFill>
              </a:rPr>
              <a:t>宽</a:t>
            </a:r>
            <a:r>
              <a:rPr lang="en-US" altLang="zh-CN" sz="2600" dirty="0">
                <a:solidFill>
                  <a:srgbClr val="000000"/>
                </a:solidFill>
              </a:rPr>
              <a:t>)×2+(</a:t>
            </a:r>
            <a:r>
              <a:rPr lang="zh-CN" altLang="en-US" sz="2600" dirty="0">
                <a:solidFill>
                  <a:srgbClr val="000000"/>
                </a:solidFill>
              </a:rPr>
              <a:t>长</a:t>
            </a:r>
            <a:r>
              <a:rPr lang="en-US" altLang="zh-CN" sz="2600" dirty="0">
                <a:solidFill>
                  <a:srgbClr val="000000"/>
                </a:solidFill>
              </a:rPr>
              <a:t>×</a:t>
            </a:r>
            <a:r>
              <a:rPr lang="zh-CN" altLang="en-US" sz="2600" dirty="0">
                <a:solidFill>
                  <a:srgbClr val="000000"/>
                </a:solidFill>
              </a:rPr>
              <a:t>高</a:t>
            </a:r>
            <a:r>
              <a:rPr lang="en-US" altLang="zh-CN" sz="2600" dirty="0">
                <a:solidFill>
                  <a:srgbClr val="000000"/>
                </a:solidFill>
              </a:rPr>
              <a:t>)×2+ (</a:t>
            </a:r>
            <a:r>
              <a:rPr lang="zh-CN" altLang="en-US" sz="2600" dirty="0">
                <a:solidFill>
                  <a:srgbClr val="000000"/>
                </a:solidFill>
              </a:rPr>
              <a:t>宽</a:t>
            </a:r>
            <a:r>
              <a:rPr lang="en-US" altLang="zh-CN" sz="2600" dirty="0">
                <a:solidFill>
                  <a:srgbClr val="000000"/>
                </a:solidFill>
              </a:rPr>
              <a:t>×</a:t>
            </a:r>
            <a:r>
              <a:rPr lang="zh-CN" altLang="en-US" sz="2600" dirty="0">
                <a:solidFill>
                  <a:srgbClr val="000000"/>
                </a:solidFill>
              </a:rPr>
              <a:t>高</a:t>
            </a:r>
            <a:r>
              <a:rPr lang="en-US" altLang="zh-CN" sz="2600" dirty="0">
                <a:solidFill>
                  <a:srgbClr val="000000"/>
                </a:solidFill>
              </a:rPr>
              <a:t>)×2</a:t>
            </a:r>
          </a:p>
          <a:p>
            <a:pPr algn="just">
              <a:lnSpc>
                <a:spcPct val="200000"/>
              </a:lnSpc>
            </a:pPr>
            <a:r>
              <a:rPr lang="en-US" altLang="zh-CN" sz="2600" dirty="0">
                <a:solidFill>
                  <a:srgbClr val="000000"/>
                </a:solidFill>
              </a:rPr>
              <a:t>                               =(</a:t>
            </a:r>
            <a:r>
              <a:rPr lang="zh-CN" altLang="en-US" sz="2600" dirty="0">
                <a:solidFill>
                  <a:srgbClr val="FF0000"/>
                </a:solidFill>
              </a:rPr>
              <a:t>长</a:t>
            </a:r>
            <a:r>
              <a:rPr lang="en-US" altLang="zh-CN" sz="2600" dirty="0">
                <a:solidFill>
                  <a:srgbClr val="FF0000"/>
                </a:solidFill>
              </a:rPr>
              <a:t>×</a:t>
            </a:r>
            <a:r>
              <a:rPr lang="zh-CN" altLang="en-US" sz="2600" dirty="0">
                <a:solidFill>
                  <a:srgbClr val="FF0000"/>
                </a:solidFill>
              </a:rPr>
              <a:t>宽 </a:t>
            </a:r>
            <a:r>
              <a:rPr lang="en-US" altLang="zh-CN" sz="2600" dirty="0">
                <a:solidFill>
                  <a:srgbClr val="000000"/>
                </a:solidFill>
              </a:rPr>
              <a:t>+ </a:t>
            </a:r>
            <a:r>
              <a:rPr lang="zh-CN" altLang="en-US" sz="2600" dirty="0">
                <a:solidFill>
                  <a:srgbClr val="FF0000"/>
                </a:solidFill>
              </a:rPr>
              <a:t>长</a:t>
            </a:r>
            <a:r>
              <a:rPr lang="en-US" altLang="zh-CN" sz="2600" dirty="0">
                <a:solidFill>
                  <a:srgbClr val="FF0000"/>
                </a:solidFill>
              </a:rPr>
              <a:t>×</a:t>
            </a:r>
            <a:r>
              <a:rPr lang="zh-CN" altLang="en-US" sz="2600" dirty="0">
                <a:solidFill>
                  <a:srgbClr val="FF0000"/>
                </a:solidFill>
              </a:rPr>
              <a:t>高 </a:t>
            </a:r>
            <a:r>
              <a:rPr lang="en-US" altLang="zh-CN" sz="2600" dirty="0">
                <a:solidFill>
                  <a:srgbClr val="000000"/>
                </a:solidFill>
              </a:rPr>
              <a:t>+ </a:t>
            </a:r>
            <a:r>
              <a:rPr lang="zh-CN" altLang="en-US" sz="2600" dirty="0">
                <a:solidFill>
                  <a:srgbClr val="FF0000"/>
                </a:solidFill>
              </a:rPr>
              <a:t>宽</a:t>
            </a:r>
            <a:r>
              <a:rPr lang="en-US" altLang="zh-CN" sz="2600" dirty="0">
                <a:solidFill>
                  <a:srgbClr val="FF0000"/>
                </a:solidFill>
              </a:rPr>
              <a:t>×</a:t>
            </a:r>
            <a:r>
              <a:rPr lang="zh-CN" altLang="en-US" sz="2600" dirty="0">
                <a:solidFill>
                  <a:srgbClr val="FF0000"/>
                </a:solidFill>
              </a:rPr>
              <a:t>高</a:t>
            </a:r>
            <a:r>
              <a:rPr lang="en-US" altLang="zh-CN" sz="2600" dirty="0">
                <a:solidFill>
                  <a:srgbClr val="000000"/>
                </a:solidFill>
              </a:rPr>
              <a:t>)×2</a:t>
            </a:r>
            <a:endParaRPr lang="zh-CN" altLang="en-US" sz="2600" dirty="0">
              <a:solidFill>
                <a:srgbClr val="000000"/>
              </a:solidFill>
            </a:endParaRPr>
          </a:p>
        </p:txBody>
      </p:sp>
      <p:sp>
        <p:nvSpPr>
          <p:cNvPr id="21509" name="矩形 10"/>
          <p:cNvSpPr>
            <a:spLocks noChangeArrowheads="1"/>
          </p:cNvSpPr>
          <p:nvPr/>
        </p:nvSpPr>
        <p:spPr bwMode="auto">
          <a:xfrm>
            <a:off x="642910" y="2000240"/>
            <a:ext cx="7572375" cy="892552"/>
          </a:xfrm>
          <a:prstGeom prst="rect">
            <a:avLst/>
          </a:prstGeom>
          <a:solidFill>
            <a:srgbClr val="FFFF99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2600" dirty="0">
                <a:solidFill>
                  <a:srgbClr val="000000"/>
                </a:solidFill>
              </a:rPr>
              <a:t>长方体或正方体</a:t>
            </a:r>
            <a:r>
              <a:rPr lang="en-US" altLang="zh-CN" sz="2600" dirty="0">
                <a:solidFill>
                  <a:srgbClr val="000000"/>
                </a:solidFill>
              </a:rPr>
              <a:t>6</a:t>
            </a:r>
            <a:r>
              <a:rPr lang="zh-CN" altLang="en-US" sz="2600" dirty="0">
                <a:solidFill>
                  <a:srgbClr val="000000"/>
                </a:solidFill>
              </a:rPr>
              <a:t>个面的总面积，叫做</a:t>
            </a:r>
            <a:r>
              <a:rPr lang="zh-CN" altLang="en-US" sz="2600" dirty="0">
                <a:solidFill>
                  <a:srgbClr val="FF0000"/>
                </a:solidFill>
              </a:rPr>
              <a:t>它的表面积</a:t>
            </a:r>
            <a:r>
              <a:rPr lang="zh-CN" altLang="en-US" sz="2600" dirty="0">
                <a:solidFill>
                  <a:srgbClr val="000000"/>
                </a:solidFill>
              </a:rPr>
              <a:t>。</a:t>
            </a:r>
            <a:endParaRPr lang="zh-CN" altLang="en-US" sz="2600" dirty="0"/>
          </a:p>
        </p:txBody>
      </p:sp>
      <p:sp>
        <p:nvSpPr>
          <p:cNvPr id="7" name="矩形 6"/>
          <p:cNvSpPr/>
          <p:nvPr/>
        </p:nvSpPr>
        <p:spPr>
          <a:xfrm>
            <a:off x="1571604" y="714356"/>
            <a:ext cx="6445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今天你有什么收获？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allAtOnce" animBg="1"/>
      <p:bldP spid="21508" grpId="0" build="allAtOnce" animBg="1"/>
      <p:bldP spid="21509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空间想象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24" y="2643182"/>
            <a:ext cx="7572428" cy="17526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>
                <a:solidFill>
                  <a:schemeClr val="tx1"/>
                </a:solidFill>
              </a:rPr>
              <a:t>想象长方体</a:t>
            </a:r>
            <a:r>
              <a:rPr lang="zh-CN" altLang="en-US" sz="4000" dirty="0" smtClean="0">
                <a:solidFill>
                  <a:schemeClr val="tx1"/>
                </a:solidFill>
              </a:rPr>
              <a:t>纸盒剪</a:t>
            </a:r>
            <a:r>
              <a:rPr lang="zh-CN" altLang="en-US" sz="4000" dirty="0" smtClean="0">
                <a:solidFill>
                  <a:schemeClr val="tx1"/>
                </a:solidFill>
              </a:rPr>
              <a:t>开后是什么样的图形？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小组活动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28662" y="2500306"/>
            <a:ext cx="7572428" cy="2571768"/>
          </a:xfrm>
        </p:spPr>
        <p:txBody>
          <a:bodyPr>
            <a:noAutofit/>
          </a:bodyPr>
          <a:lstStyle/>
          <a:p>
            <a:pPr algn="l"/>
            <a:r>
              <a:rPr lang="en-US" altLang="zh-CN" kern="1400" dirty="0" smtClean="0">
                <a:solidFill>
                  <a:schemeClr val="tx1"/>
                </a:solidFill>
              </a:rPr>
              <a:t>1</a:t>
            </a:r>
            <a:r>
              <a:rPr lang="zh-CN" altLang="en-US" kern="1400" dirty="0" smtClean="0">
                <a:solidFill>
                  <a:schemeClr val="tx1"/>
                </a:solidFill>
              </a:rPr>
              <a:t>、</a:t>
            </a:r>
            <a:r>
              <a:rPr lang="zh-CN" altLang="en-US" kern="1400" dirty="0" smtClean="0">
                <a:solidFill>
                  <a:schemeClr val="tx1"/>
                </a:solidFill>
              </a:rPr>
              <a:t>剪一</a:t>
            </a:r>
            <a:r>
              <a:rPr lang="zh-CN" altLang="en-US" kern="1400" dirty="0" smtClean="0">
                <a:solidFill>
                  <a:schemeClr val="tx1"/>
                </a:solidFill>
              </a:rPr>
              <a:t>剪；</a:t>
            </a:r>
            <a:endParaRPr lang="en-US" altLang="zh-CN" kern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kern="1400" dirty="0" smtClean="0">
                <a:solidFill>
                  <a:schemeClr val="tx1"/>
                </a:solidFill>
              </a:rPr>
              <a:t>2</a:t>
            </a:r>
            <a:r>
              <a:rPr lang="zh-CN" altLang="en-US" kern="1400" dirty="0" smtClean="0">
                <a:solidFill>
                  <a:schemeClr val="tx1"/>
                </a:solidFill>
              </a:rPr>
              <a:t>、说一说：长</a:t>
            </a:r>
            <a:r>
              <a:rPr lang="zh-CN" altLang="en-US" kern="1400" dirty="0" smtClean="0">
                <a:solidFill>
                  <a:schemeClr val="tx1"/>
                </a:solidFill>
              </a:rPr>
              <a:t>方体的</a:t>
            </a:r>
            <a:r>
              <a:rPr lang="en-US" altLang="zh-CN" kern="1400" dirty="0" smtClean="0">
                <a:solidFill>
                  <a:schemeClr val="tx1"/>
                </a:solidFill>
              </a:rPr>
              <a:t>6</a:t>
            </a:r>
            <a:r>
              <a:rPr lang="zh-CN" altLang="en-US" kern="1400" dirty="0" smtClean="0">
                <a:solidFill>
                  <a:schemeClr val="tx1"/>
                </a:solidFill>
              </a:rPr>
              <a:t>个面分别对应展开后图形的那部分？</a:t>
            </a:r>
            <a:endParaRPr lang="zh-CN" altLang="en-US" kern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7" descr="ds新知学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18018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8" descr="100100000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643050"/>
            <a:ext cx="7215238" cy="455699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9220" name="Text Box 39"/>
          <p:cNvSpPr txBox="1">
            <a:spLocks noChangeArrowheads="1"/>
          </p:cNvSpPr>
          <p:nvPr/>
        </p:nvSpPr>
        <p:spPr bwMode="auto">
          <a:xfrm>
            <a:off x="2857488" y="714356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</a:rPr>
              <a:t>长方体的展开图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714480" y="5429264"/>
            <a:ext cx="5191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长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000364" y="5000636"/>
            <a:ext cx="5191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43174" y="4857760"/>
            <a:ext cx="5191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高</a:t>
            </a:r>
          </a:p>
        </p:txBody>
      </p:sp>
      <p:sp>
        <p:nvSpPr>
          <p:cNvPr id="14" name="云形标注 13"/>
          <p:cNvSpPr/>
          <p:nvPr/>
        </p:nvSpPr>
        <p:spPr bwMode="auto">
          <a:xfrm>
            <a:off x="714348" y="1643050"/>
            <a:ext cx="4000500" cy="1643063"/>
          </a:xfrm>
          <a:prstGeom prst="cloudCallout">
            <a:avLst>
              <a:gd name="adj1" fmla="val 38320"/>
              <a:gd name="adj2" fmla="val 60867"/>
            </a:avLst>
          </a:prstGeom>
          <a:solidFill>
            <a:srgbClr val="FFFFCC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CN" altLang="en-US" dirty="0">
                <a:solidFill>
                  <a:srgbClr val="000000"/>
                </a:solidFill>
              </a:rPr>
              <a:t>观察长方体展开图，那些</a:t>
            </a:r>
            <a:r>
              <a:rPr lang="zh-CN" altLang="en-US" dirty="0" smtClean="0">
                <a:solidFill>
                  <a:srgbClr val="000000"/>
                </a:solidFill>
              </a:rPr>
              <a:t>面有什么特征呢</a:t>
            </a:r>
            <a:r>
              <a:rPr lang="zh-CN" altLang="en-US" dirty="0">
                <a:solidFill>
                  <a:srgbClr val="000000"/>
                </a:solidFill>
              </a:rPr>
              <a:t>？</a:t>
            </a:r>
          </a:p>
          <a:p>
            <a:pPr>
              <a:defRPr/>
            </a:pP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怎样求长方体的表面积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28662" y="2500306"/>
            <a:ext cx="7572428" cy="2571768"/>
          </a:xfrm>
        </p:spPr>
        <p:txBody>
          <a:bodyPr>
            <a:noAutofit/>
          </a:bodyPr>
          <a:lstStyle/>
          <a:p>
            <a:pPr algn="l"/>
            <a:r>
              <a:rPr lang="en-US" altLang="zh-CN" kern="1400" dirty="0" smtClean="0">
                <a:solidFill>
                  <a:schemeClr val="tx1"/>
                </a:solidFill>
              </a:rPr>
              <a:t>1</a:t>
            </a:r>
            <a:r>
              <a:rPr lang="zh-CN" altLang="en-US" kern="1400" dirty="0" smtClean="0">
                <a:solidFill>
                  <a:schemeClr val="tx1"/>
                </a:solidFill>
              </a:rPr>
              <a:t>、独立思考，在练习本上记录下自己的思考方法；</a:t>
            </a:r>
            <a:endParaRPr lang="en-US" altLang="zh-CN" kern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kern="1400" dirty="0" smtClean="0">
                <a:solidFill>
                  <a:schemeClr val="tx1"/>
                </a:solidFill>
              </a:rPr>
              <a:t>2</a:t>
            </a:r>
            <a:r>
              <a:rPr lang="zh-CN" altLang="en-US" kern="1400" dirty="0" smtClean="0">
                <a:solidFill>
                  <a:schemeClr val="tx1"/>
                </a:solidFill>
              </a:rPr>
              <a:t>、小组内交流，探讨哪种方法更简便。</a:t>
            </a:r>
            <a:endParaRPr lang="zh-CN" altLang="en-US" kern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9750" y="5157788"/>
            <a:ext cx="4824413" cy="1173162"/>
          </a:xfrm>
          <a:prstGeom prst="rect">
            <a:avLst/>
          </a:prstGeom>
          <a:solidFill>
            <a:srgbClr val="3399FF"/>
          </a:solidFill>
          <a:ln w="76200" cmpd="tri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3300"/>
                </a:solidFill>
              </a:rPr>
              <a:t>                  </a:t>
            </a:r>
            <a:r>
              <a:rPr lang="zh-CN" altLang="en-US" sz="2000" b="1">
                <a:solidFill>
                  <a:srgbClr val="FF3300"/>
                </a:solidFill>
              </a:rPr>
              <a:t>长方体的表面积</a:t>
            </a:r>
            <a:endParaRPr lang="zh-CN" altLang="en-US" sz="1800" b="1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3300"/>
                </a:solidFill>
              </a:rPr>
              <a:t>    =长×宽×2 + 长×高×2 + 高×宽×</a:t>
            </a:r>
            <a:r>
              <a:rPr lang="zh-CN" altLang="en-US" sz="2800" b="1">
                <a:solidFill>
                  <a:srgbClr val="FF3300"/>
                </a:solidFill>
              </a:rPr>
              <a:t>2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95963" y="3213100"/>
            <a:ext cx="2303462" cy="2544763"/>
            <a:chOff x="0" y="0"/>
            <a:chExt cx="3627" cy="400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2468" cy="4008"/>
              <a:chOff x="0" y="0"/>
              <a:chExt cx="2467" cy="4006"/>
            </a:xfrm>
          </p:grpSpPr>
          <p:sp>
            <p:nvSpPr>
              <p:cNvPr id="2460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13" cy="362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>
                    <a:solidFill>
                      <a:srgbClr val="FF00FF"/>
                    </a:solidFill>
                  </a:rPr>
                  <a:t>左 面</a:t>
                </a:r>
              </a:p>
            </p:txBody>
          </p:sp>
          <p:sp>
            <p:nvSpPr>
              <p:cNvPr id="24607" name="Text Box 6"/>
              <p:cNvSpPr txBox="1">
                <a:spLocks noChangeArrowheads="1"/>
              </p:cNvSpPr>
              <p:nvPr/>
            </p:nvSpPr>
            <p:spPr bwMode="auto">
              <a:xfrm>
                <a:off x="451" y="3286"/>
                <a:ext cx="768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zh-CN" altLang="en-US" b="1"/>
              </a:p>
            </p:txBody>
          </p:sp>
          <p:sp>
            <p:nvSpPr>
              <p:cNvPr id="24608" name="Text Box 7"/>
              <p:cNvSpPr txBox="1">
                <a:spLocks noChangeArrowheads="1"/>
              </p:cNvSpPr>
              <p:nvPr/>
            </p:nvSpPr>
            <p:spPr bwMode="auto">
              <a:xfrm>
                <a:off x="1699" y="1471"/>
                <a:ext cx="768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高</a:t>
                </a:r>
              </a:p>
            </p:txBody>
          </p:sp>
        </p:grpSp>
        <p:sp>
          <p:nvSpPr>
            <p:cNvPr id="24605" name="Rectangle 8"/>
            <p:cNvSpPr>
              <a:spLocks noChangeArrowheads="1"/>
            </p:cNvSpPr>
            <p:nvPr/>
          </p:nvSpPr>
          <p:spPr bwMode="auto">
            <a:xfrm>
              <a:off x="1815" y="0"/>
              <a:ext cx="1813" cy="36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>
                  <a:solidFill>
                    <a:srgbClr val="FF00FF"/>
                  </a:solidFill>
                </a:rPr>
                <a:t>右 面</a:t>
              </a:r>
            </a:p>
          </p:txBody>
        </p:sp>
      </p:grp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235825" y="5300663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</a:rPr>
              <a:t>宽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027988" y="4146550"/>
            <a:ext cx="4873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</a:rPr>
              <a:t>高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787900" y="188913"/>
            <a:ext cx="4232275" cy="2814637"/>
            <a:chOff x="0" y="0"/>
            <a:chExt cx="6664" cy="4432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0"/>
              <a:ext cx="6665" cy="2535"/>
              <a:chOff x="0" y="0"/>
              <a:chExt cx="6665" cy="2535"/>
            </a:xfrm>
          </p:grpSpPr>
          <p:sp>
            <p:nvSpPr>
              <p:cNvPr id="24601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010" cy="1927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3600"/>
                  <a:t>上   面</a:t>
                </a:r>
              </a:p>
            </p:txBody>
          </p:sp>
          <p:sp>
            <p:nvSpPr>
              <p:cNvPr id="24602" name="Text Box 14"/>
              <p:cNvSpPr txBox="1">
                <a:spLocks noChangeArrowheads="1"/>
              </p:cNvSpPr>
              <p:nvPr/>
            </p:nvSpPr>
            <p:spPr bwMode="auto">
              <a:xfrm>
                <a:off x="2382" y="1815"/>
                <a:ext cx="768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>
                    <a:solidFill>
                      <a:srgbClr val="FF00FF"/>
                    </a:solidFill>
                  </a:rPr>
                  <a:t>长</a:t>
                </a:r>
              </a:p>
            </p:txBody>
          </p:sp>
          <p:sp>
            <p:nvSpPr>
              <p:cNvPr id="24603" name="Text Box 15"/>
              <p:cNvSpPr txBox="1">
                <a:spLocks noChangeArrowheads="1"/>
              </p:cNvSpPr>
              <p:nvPr/>
            </p:nvSpPr>
            <p:spPr bwMode="auto">
              <a:xfrm>
                <a:off x="5897" y="567"/>
                <a:ext cx="768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zh-CN" altLang="en-US" sz="3200" b="1">
                  <a:solidFill>
                    <a:srgbClr val="FF00FF"/>
                  </a:solidFill>
                </a:endParaRP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0" y="1898"/>
              <a:ext cx="6665" cy="2535"/>
              <a:chOff x="0" y="0"/>
              <a:chExt cx="6665" cy="2535"/>
            </a:xfrm>
          </p:grpSpPr>
          <p:sp>
            <p:nvSpPr>
              <p:cNvPr id="24598" name="Rectangl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010" cy="1927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3600"/>
                  <a:t>下   面</a:t>
                </a:r>
              </a:p>
            </p:txBody>
          </p:sp>
          <p:sp>
            <p:nvSpPr>
              <p:cNvPr id="24599" name="Text Box 18"/>
              <p:cNvSpPr txBox="1">
                <a:spLocks noChangeArrowheads="1"/>
              </p:cNvSpPr>
              <p:nvPr/>
            </p:nvSpPr>
            <p:spPr bwMode="auto">
              <a:xfrm>
                <a:off x="2382" y="1815"/>
                <a:ext cx="768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zh-CN" altLang="en-US" sz="3200" b="1">
                  <a:solidFill>
                    <a:srgbClr val="FF00FF"/>
                  </a:solidFill>
                </a:endParaRPr>
              </a:p>
            </p:txBody>
          </p:sp>
          <p:sp>
            <p:nvSpPr>
              <p:cNvPr id="24600" name="Text Box 19"/>
              <p:cNvSpPr txBox="1">
                <a:spLocks noChangeArrowheads="1"/>
              </p:cNvSpPr>
              <p:nvPr/>
            </p:nvSpPr>
            <p:spPr bwMode="auto">
              <a:xfrm>
                <a:off x="5897" y="567"/>
                <a:ext cx="768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zh-CN" altLang="en-US" sz="3200" b="1">
                  <a:solidFill>
                    <a:srgbClr val="FF00FF"/>
                  </a:solidFill>
                </a:endParaRPr>
              </a:p>
            </p:txBody>
          </p:sp>
        </p:grpSp>
      </p:grp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828675" y="2278063"/>
            <a:ext cx="3865563" cy="2082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600"/>
              <a:t>后   面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828675" y="188913"/>
            <a:ext cx="3887788" cy="20875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3600"/>
              <a:t>前   面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771775" y="4294188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FF"/>
                </a:solidFill>
              </a:rPr>
              <a:t>长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68313" y="2854325"/>
            <a:ext cx="5889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</a:rPr>
              <a:t>高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940425" y="1125538"/>
            <a:ext cx="1554163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/>
              <a:t>长×宽×2</a:t>
            </a:r>
            <a:endParaRPr lang="zh-CN" alt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732588" y="2565400"/>
            <a:ext cx="487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/>
              <a:t>长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8532813" y="1628775"/>
            <a:ext cx="487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/>
              <a:t>宽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6156325" y="3717925"/>
            <a:ext cx="1554163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</a:rPr>
              <a:t>高×宽×2</a:t>
            </a:r>
            <a:endParaRPr lang="zh-CN" alt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1547813" y="1917700"/>
            <a:ext cx="2376487" cy="63976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accent2"/>
                </a:solidFill>
              </a:rPr>
              <a:t>长×高×2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708400" y="2276475"/>
            <a:ext cx="2735263" cy="1873250"/>
            <a:chOff x="0" y="0"/>
            <a:chExt cx="4308" cy="2948"/>
          </a:xfrm>
        </p:grpSpPr>
        <p:sp>
          <p:nvSpPr>
            <p:cNvPr id="24594" name="Oval 30"/>
            <p:cNvSpPr>
              <a:spLocks noChangeArrowheads="1"/>
            </p:cNvSpPr>
            <p:nvPr/>
          </p:nvSpPr>
          <p:spPr bwMode="auto">
            <a:xfrm>
              <a:off x="0" y="0"/>
              <a:ext cx="4309" cy="29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solidFill>
                  <a:srgbClr val="FF3300"/>
                </a:solidFill>
              </a:endParaRPr>
            </a:p>
          </p:txBody>
        </p:sp>
        <p:sp>
          <p:nvSpPr>
            <p:cNvPr id="24595" name="WordArt 31"/>
            <p:cNvSpPr>
              <a:spLocks noChangeArrowheads="1" noChangeShapeType="1"/>
            </p:cNvSpPr>
            <p:nvPr/>
          </p:nvSpPr>
          <p:spPr bwMode="auto">
            <a:xfrm>
              <a:off x="135" y="1113"/>
              <a:ext cx="3882" cy="138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zh-CN" altLang="en-US" sz="3600" kern="10" normalizeH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宋体"/>
                  <a:ea typeface="宋体"/>
                </a:rPr>
                <a:t>六个面的总面积</a:t>
              </a:r>
            </a:p>
          </p:txBody>
        </p:sp>
      </p:grpSp>
      <p:sp>
        <p:nvSpPr>
          <p:cNvPr id="24593" name="Text Box 32"/>
          <p:cNvSpPr txBox="1">
            <a:spLocks noChangeArrowheads="1"/>
          </p:cNvSpPr>
          <p:nvPr/>
        </p:nvSpPr>
        <p:spPr bwMode="auto">
          <a:xfrm>
            <a:off x="180975" y="260350"/>
            <a:ext cx="503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FF3300"/>
                </a:solidFill>
              </a:rPr>
              <a:t>      </a:t>
            </a:r>
            <a:r>
              <a:rPr lang="zh-CN" altLang="en-US" b="1" dirty="0">
                <a:solidFill>
                  <a:schemeClr val="accent2"/>
                </a:solidFill>
              </a:rPr>
              <a:t>方</a:t>
            </a:r>
          </a:p>
          <a:p>
            <a:r>
              <a:rPr lang="zh-CN" altLang="en-US" b="1" dirty="0">
                <a:solidFill>
                  <a:schemeClr val="accent2"/>
                </a:solidFill>
              </a:rPr>
              <a:t>法</a:t>
            </a:r>
          </a:p>
          <a:p>
            <a:r>
              <a:rPr lang="zh-CN" altLang="en-US" b="1" dirty="0" smtClean="0">
                <a:solidFill>
                  <a:schemeClr val="accent2"/>
                </a:solidFill>
              </a:rPr>
              <a:t>一：</a:t>
            </a:r>
            <a:endParaRPr lang="zh-CN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 animBg="1" autoUpdateAnimBg="0"/>
      <p:bldP spid="19465" grpId="0" bldLvl="0" autoUpdateAnimBg="0"/>
      <p:bldP spid="19466" grpId="0" bldLvl="0" autoUpdateAnimBg="0"/>
      <p:bldP spid="19476" grpId="0" bldLvl="0" animBg="1" autoUpdateAnimBg="0"/>
      <p:bldP spid="19477" grpId="0" bldLvl="0" animBg="1" autoUpdateAnimBg="0"/>
      <p:bldP spid="19478" grpId="0" bldLvl="0" autoUpdateAnimBg="0"/>
      <p:bldP spid="19479" grpId="0" bldLvl="0" autoUpdateAnimBg="0"/>
      <p:bldP spid="19479" grpId="1" bldLvl="0" autoUpdateAnimBg="0"/>
      <p:bldP spid="19480" grpId="0" bldLvl="0" animBg="1" autoUpdateAnimBg="0"/>
      <p:bldP spid="19481" grpId="0" bldLvl="0" autoUpdateAnimBg="0"/>
      <p:bldP spid="19482" grpId="0" bldLvl="0" autoUpdateAnimBg="0"/>
      <p:bldP spid="19483" grpId="0" bldLvl="0" animBg="1" autoUpdateAnimBg="0"/>
      <p:bldP spid="19484" grpId="0" bldLvl="0" autoUpdateAnimBg="0"/>
      <p:bldP spid="19484" grpId="1" bldLvl="0" autoUpdateAnimBg="0"/>
      <p:bldP spid="19484" grpId="2" bldLvl="0" autoUpdateAnimBg="0"/>
      <p:bldP spid="19484" grpId="3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7838"/>
            <a:ext cx="7772400" cy="936625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rgbClr val="FF3300"/>
                </a:solidFill>
              </a:rPr>
              <a:t>长方体</a:t>
            </a:r>
            <a:r>
              <a:rPr lang="en-US" altLang="zh-CN" sz="4000" b="1" smtClean="0">
                <a:solidFill>
                  <a:srgbClr val="FF3300"/>
                </a:solidFill>
              </a:rPr>
              <a:t>6</a:t>
            </a:r>
            <a:r>
              <a:rPr lang="zh-CN" altLang="en-US" sz="4000" b="1" smtClean="0">
                <a:solidFill>
                  <a:srgbClr val="FF3300"/>
                </a:solidFill>
              </a:rPr>
              <a:t>个面的总面积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603250" y="1844675"/>
            <a:ext cx="5748338" cy="3175000"/>
            <a:chOff x="0" y="0"/>
            <a:chExt cx="9071" cy="500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017" y="0"/>
              <a:ext cx="8055" cy="5000"/>
              <a:chOff x="0" y="0"/>
              <a:chExt cx="8053" cy="4999"/>
            </a:xfrm>
          </p:grpSpPr>
          <p:sp>
            <p:nvSpPr>
              <p:cNvPr id="23581" name="Line 5"/>
              <p:cNvSpPr>
                <a:spLocks noChangeShapeType="1"/>
              </p:cNvSpPr>
              <p:nvPr/>
            </p:nvSpPr>
            <p:spPr bwMode="auto">
              <a:xfrm>
                <a:off x="1475" y="3629"/>
                <a:ext cx="6237" cy="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2" name="Line 6"/>
              <p:cNvSpPr>
                <a:spLocks noChangeShapeType="1"/>
              </p:cNvSpPr>
              <p:nvPr/>
            </p:nvSpPr>
            <p:spPr bwMode="auto">
              <a:xfrm flipV="1">
                <a:off x="341" y="3629"/>
                <a:ext cx="1134" cy="1134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83" name="AutoShape 7"/>
              <p:cNvSpPr>
                <a:spLocks noChangeArrowheads="1"/>
              </p:cNvSpPr>
              <p:nvPr/>
            </p:nvSpPr>
            <p:spPr bwMode="auto">
              <a:xfrm>
                <a:off x="342" y="341"/>
                <a:ext cx="7371" cy="4422"/>
              </a:xfrm>
              <a:prstGeom prst="cube">
                <a:avLst>
                  <a:gd name="adj" fmla="val 25000"/>
                </a:avLst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3584" name="Text Box 8"/>
              <p:cNvSpPr txBox="1">
                <a:spLocks noChangeArrowheads="1"/>
              </p:cNvSpPr>
              <p:nvPr/>
            </p:nvSpPr>
            <p:spPr bwMode="auto">
              <a:xfrm>
                <a:off x="1" y="1134"/>
                <a:ext cx="68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Marlett" pitchFamily="2" charset="2"/>
                  </a:rPr>
                  <a:t>n</a:t>
                </a:r>
              </a:p>
            </p:txBody>
          </p:sp>
          <p:sp>
            <p:nvSpPr>
              <p:cNvPr id="23585" name="Text Box 9"/>
              <p:cNvSpPr txBox="1">
                <a:spLocks noChangeArrowheads="1"/>
              </p:cNvSpPr>
              <p:nvPr/>
            </p:nvSpPr>
            <p:spPr bwMode="auto">
              <a:xfrm>
                <a:off x="6237" y="1134"/>
                <a:ext cx="68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Marlett" pitchFamily="2" charset="2"/>
                  </a:rPr>
                  <a:t>n</a:t>
                </a:r>
              </a:p>
            </p:txBody>
          </p:sp>
          <p:sp>
            <p:nvSpPr>
              <p:cNvPr id="23586" name="Text Box 10"/>
              <p:cNvSpPr txBox="1">
                <a:spLocks noChangeArrowheads="1"/>
              </p:cNvSpPr>
              <p:nvPr/>
            </p:nvSpPr>
            <p:spPr bwMode="auto">
              <a:xfrm>
                <a:off x="0" y="4423"/>
                <a:ext cx="68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Marlett" pitchFamily="2" charset="2"/>
                  </a:rPr>
                  <a:t>n</a:t>
                </a:r>
              </a:p>
            </p:txBody>
          </p:sp>
          <p:sp>
            <p:nvSpPr>
              <p:cNvPr id="23587" name="Text Box 11"/>
              <p:cNvSpPr txBox="1">
                <a:spLocks noChangeArrowheads="1"/>
              </p:cNvSpPr>
              <p:nvPr/>
            </p:nvSpPr>
            <p:spPr bwMode="auto">
              <a:xfrm>
                <a:off x="6237" y="4423"/>
                <a:ext cx="68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Marlett" pitchFamily="2" charset="2"/>
                  </a:rPr>
                  <a:t>n</a:t>
                </a:r>
              </a:p>
            </p:txBody>
          </p:sp>
          <p:sp>
            <p:nvSpPr>
              <p:cNvPr id="23588" name="Text Box 12"/>
              <p:cNvSpPr txBox="1">
                <a:spLocks noChangeArrowheads="1"/>
              </p:cNvSpPr>
              <p:nvPr/>
            </p:nvSpPr>
            <p:spPr bwMode="auto">
              <a:xfrm>
                <a:off x="7371" y="0"/>
                <a:ext cx="68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Marlett" pitchFamily="2" charset="2"/>
                  </a:rPr>
                  <a:t>n</a:t>
                </a:r>
              </a:p>
            </p:txBody>
          </p:sp>
          <p:sp>
            <p:nvSpPr>
              <p:cNvPr id="23589" name="Text Box 13"/>
              <p:cNvSpPr txBox="1">
                <a:spLocks noChangeArrowheads="1"/>
              </p:cNvSpPr>
              <p:nvPr/>
            </p:nvSpPr>
            <p:spPr bwMode="auto">
              <a:xfrm>
                <a:off x="7371" y="3402"/>
                <a:ext cx="68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Marlett" pitchFamily="2" charset="2"/>
                  </a:rPr>
                  <a:t>n</a:t>
                </a:r>
              </a:p>
            </p:txBody>
          </p:sp>
          <p:sp>
            <p:nvSpPr>
              <p:cNvPr id="23590" name="Line 14"/>
              <p:cNvSpPr>
                <a:spLocks noChangeShapeType="1"/>
              </p:cNvSpPr>
              <p:nvPr/>
            </p:nvSpPr>
            <p:spPr bwMode="auto">
              <a:xfrm flipH="1">
                <a:off x="1476" y="343"/>
                <a:ext cx="1" cy="3287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91" name="Text Box 15"/>
              <p:cNvSpPr txBox="1">
                <a:spLocks noChangeArrowheads="1"/>
              </p:cNvSpPr>
              <p:nvPr/>
            </p:nvSpPr>
            <p:spPr bwMode="auto">
              <a:xfrm>
                <a:off x="1134" y="0"/>
                <a:ext cx="68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Marlett" pitchFamily="2" charset="2"/>
                  </a:rPr>
                  <a:t>n</a:t>
                </a:r>
              </a:p>
            </p:txBody>
          </p:sp>
          <p:sp>
            <p:nvSpPr>
              <p:cNvPr id="23592" name="Text Box 16"/>
              <p:cNvSpPr txBox="1">
                <a:spLocks noChangeArrowheads="1"/>
              </p:cNvSpPr>
              <p:nvPr/>
            </p:nvSpPr>
            <p:spPr bwMode="auto">
              <a:xfrm>
                <a:off x="1134" y="3289"/>
                <a:ext cx="683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>
                    <a:latin typeface="Marlett" pitchFamily="2" charset="2"/>
                  </a:rPr>
                  <a:t>n</a:t>
                </a: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0" y="339"/>
              <a:ext cx="8713" cy="4534"/>
              <a:chOff x="0" y="0"/>
              <a:chExt cx="8713" cy="4534"/>
            </a:xfrm>
          </p:grpSpPr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>
                <a:off x="1341" y="3288"/>
                <a:ext cx="7255" cy="1246"/>
                <a:chOff x="0" y="0"/>
                <a:chExt cx="7032" cy="1262"/>
              </a:xfrm>
            </p:grpSpPr>
            <p:sp>
              <p:nvSpPr>
                <p:cNvPr id="23579" name="AutoShape 19"/>
                <p:cNvSpPr>
                  <a:spLocks noChangeArrowheads="1"/>
                </p:cNvSpPr>
                <p:nvPr/>
              </p:nvSpPr>
              <p:spPr bwMode="auto">
                <a:xfrm>
                  <a:off x="0" y="49"/>
                  <a:ext cx="7032" cy="1022"/>
                </a:xfrm>
                <a:prstGeom prst="parallelogram">
                  <a:avLst>
                    <a:gd name="adj" fmla="val 102668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23580" name="WordArt 20"/>
                <p:cNvSpPr>
                  <a:spLocks noChangeArrowheads="1" noChangeShapeType="1"/>
                </p:cNvSpPr>
                <p:nvPr/>
              </p:nvSpPr>
              <p:spPr bwMode="auto">
                <a:xfrm rot="1200000">
                  <a:off x="2277" y="0"/>
                  <a:ext cx="2288" cy="1263"/>
                </a:xfrm>
                <a:prstGeom prst="rect">
                  <a:avLst/>
                </a:prstGeom>
              </p:spPr>
              <p:txBody>
                <a:bodyPr wrap="none" fromWordArt="1">
                  <a:prstTxWarp prst="textSlantUp">
                    <a:avLst>
                      <a:gd name="adj" fmla="val 71431"/>
                    </a:avLst>
                  </a:prstTxWarp>
                </a:bodyPr>
                <a:lstStyle/>
                <a:p>
                  <a:pPr algn="ctr"/>
                  <a:r>
                    <a:rPr lang="zh-CN" altLang="en-US" sz="3600" kern="10" normalizeH="1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宋体"/>
                      <a:ea typeface="宋体"/>
                    </a:rPr>
                    <a:t>下 面</a:t>
                  </a:r>
                </a:p>
              </p:txBody>
            </p:sp>
          </p:grp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0" y="1063"/>
                <a:ext cx="3969" cy="2226"/>
                <a:chOff x="0" y="0"/>
                <a:chExt cx="3952" cy="2162"/>
              </a:xfrm>
            </p:grpSpPr>
            <p:sp>
              <p:nvSpPr>
                <p:cNvPr id="23577" name="AutoShape 22"/>
                <p:cNvSpPr>
                  <a:spLocks noChangeArrowheads="1"/>
                </p:cNvSpPr>
                <p:nvPr/>
              </p:nvSpPr>
              <p:spPr bwMode="auto">
                <a:xfrm rot="8100000">
                  <a:off x="0" y="0"/>
                  <a:ext cx="3953" cy="2162"/>
                </a:xfrm>
                <a:prstGeom prst="parallelogram">
                  <a:avLst>
                    <a:gd name="adj" fmla="val 99301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23578" name="WordArt 23"/>
                <p:cNvSpPr>
                  <a:spLocks noChangeArrowheads="1" noChangeShapeType="1"/>
                </p:cNvSpPr>
                <p:nvPr/>
              </p:nvSpPr>
              <p:spPr bwMode="auto">
                <a:xfrm rot="-420000">
                  <a:off x="1457" y="70"/>
                  <a:ext cx="955" cy="1210"/>
                </a:xfrm>
                <a:prstGeom prst="rect">
                  <a:avLst/>
                </a:prstGeom>
              </p:spPr>
              <p:txBody>
                <a:bodyPr wrap="none" fromWordArt="1">
                  <a:prstTxWarp prst="textSlantUp">
                    <a:avLst>
                      <a:gd name="adj" fmla="val 53023"/>
                    </a:avLst>
                  </a:prstTxWarp>
                </a:bodyPr>
                <a:lstStyle/>
                <a:p>
                  <a:pPr algn="ctr"/>
                  <a:r>
                    <a:rPr lang="zh-CN" altLang="en-US" sz="3600" kern="1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宋体"/>
                      <a:ea typeface="宋体"/>
                    </a:rPr>
                    <a:t>左面</a:t>
                  </a:r>
                  <a:endParaRPr lang="zh-CN" altLang="en-US" sz="36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宋体"/>
                    <a:ea typeface="宋体"/>
                  </a:endParaRPr>
                </a:p>
              </p:txBody>
            </p:sp>
          </p:grpSp>
          <p:sp>
            <p:nvSpPr>
              <p:cNvPr id="23576" name="Rectangle 24"/>
              <p:cNvSpPr>
                <a:spLocks noChangeArrowheads="1"/>
              </p:cNvSpPr>
              <p:nvPr/>
            </p:nvSpPr>
            <p:spPr bwMode="auto">
              <a:xfrm>
                <a:off x="2621" y="0"/>
                <a:ext cx="6092" cy="328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3600" dirty="0"/>
                  <a:t>后面</a:t>
                </a:r>
              </a:p>
            </p:txBody>
          </p:sp>
        </p:grp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284663" y="1989138"/>
            <a:ext cx="5430837" cy="2838450"/>
            <a:chOff x="0" y="0"/>
            <a:chExt cx="8552" cy="4470"/>
          </a:xfrm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0" y="0"/>
              <a:ext cx="8552" cy="4470"/>
              <a:chOff x="0" y="0"/>
              <a:chExt cx="8552" cy="4470"/>
            </a:xfrm>
          </p:grpSpPr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552" cy="4471"/>
                <a:chOff x="0" y="0"/>
                <a:chExt cx="8552" cy="4471"/>
              </a:xfrm>
            </p:grpSpPr>
            <p:sp>
              <p:nvSpPr>
                <p:cNvPr id="23565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183"/>
                  <a:ext cx="6237" cy="328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zh-CN" altLang="en-US" sz="3600"/>
                    <a:t>前   面</a:t>
                  </a:r>
                </a:p>
              </p:txBody>
            </p:sp>
            <p:grpSp>
              <p:nvGrpSpPr>
                <p:cNvPr id="10" name="Group 29"/>
                <p:cNvGrpSpPr>
                  <a:grpSpLocks/>
                </p:cNvGrpSpPr>
                <p:nvPr/>
              </p:nvGrpSpPr>
              <p:grpSpPr bwMode="auto">
                <a:xfrm>
                  <a:off x="5066" y="1101"/>
                  <a:ext cx="3486" cy="2386"/>
                  <a:chOff x="0" y="0"/>
                  <a:chExt cx="3486" cy="2386"/>
                </a:xfrm>
              </p:grpSpPr>
              <p:sp>
                <p:nvSpPr>
                  <p:cNvPr id="23570" name="AutoShape 30"/>
                  <p:cNvSpPr>
                    <a:spLocks noChangeArrowheads="1"/>
                  </p:cNvSpPr>
                  <p:nvPr/>
                </p:nvSpPr>
                <p:spPr bwMode="auto">
                  <a:xfrm rot="8220000">
                    <a:off x="0" y="0"/>
                    <a:ext cx="3486" cy="2387"/>
                  </a:xfrm>
                  <a:prstGeom prst="parallelogram">
                    <a:avLst>
                      <a:gd name="adj" fmla="val 94582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71" name="WordArt 31"/>
                  <p:cNvSpPr>
                    <a:spLocks noChangeArrowheads="1" noChangeShapeType="1"/>
                  </p:cNvSpPr>
                  <p:nvPr/>
                </p:nvSpPr>
                <p:spPr bwMode="auto">
                  <a:xfrm>
                    <a:off x="1397" y="309"/>
                    <a:ext cx="680" cy="136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SlantUp">
                      <a:avLst>
                        <a:gd name="adj" fmla="val 53023"/>
                      </a:avLst>
                    </a:prstTxWarp>
                  </a:bodyPr>
                  <a:lstStyle/>
                  <a:p>
                    <a:pPr algn="ctr"/>
                    <a:r>
                      <a:rPr lang="zh-CN" altLang="en-U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宋体"/>
                        <a:ea typeface="宋体"/>
                      </a:rPr>
                      <a:t>右面</a:t>
                    </a:r>
                  </a:p>
                </p:txBody>
              </p:sp>
            </p:grpSp>
            <p:grpSp>
              <p:nvGrpSpPr>
                <p:cNvPr id="11" name="Group 32"/>
                <p:cNvGrpSpPr>
                  <a:grpSpLocks/>
                </p:cNvGrpSpPr>
                <p:nvPr/>
              </p:nvGrpSpPr>
              <p:grpSpPr bwMode="auto">
                <a:xfrm>
                  <a:off x="226" y="0"/>
                  <a:ext cx="7032" cy="1262"/>
                  <a:chOff x="0" y="0"/>
                  <a:chExt cx="7032" cy="1262"/>
                </a:xfrm>
              </p:grpSpPr>
              <p:sp>
                <p:nvSpPr>
                  <p:cNvPr id="23568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9"/>
                    <a:ext cx="7032" cy="1022"/>
                  </a:xfrm>
                  <a:prstGeom prst="parallelogram">
                    <a:avLst>
                      <a:gd name="adj" fmla="val 102668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69" name="WordArt 34"/>
                  <p:cNvSpPr>
                    <a:spLocks noChangeArrowheads="1" noChangeShapeType="1"/>
                  </p:cNvSpPr>
                  <p:nvPr/>
                </p:nvSpPr>
                <p:spPr bwMode="auto">
                  <a:xfrm rot="1200000">
                    <a:off x="2277" y="0"/>
                    <a:ext cx="2288" cy="126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SlantUp">
                      <a:avLst>
                        <a:gd name="adj" fmla="val 71431"/>
                      </a:avLst>
                    </a:prstTxWarp>
                  </a:bodyPr>
                  <a:lstStyle/>
                  <a:p>
                    <a:pPr algn="ctr"/>
                    <a:r>
                      <a:rPr lang="zh-CN" altLang="en-US" sz="3600" kern="10" normalizeH="1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宋体"/>
                        <a:ea typeface="宋体"/>
                      </a:rPr>
                      <a:t>上 面</a:t>
                    </a:r>
                  </a:p>
                </p:txBody>
              </p:sp>
            </p:grpSp>
          </p:grpSp>
          <p:sp>
            <p:nvSpPr>
              <p:cNvPr id="23564" name="Line 35"/>
              <p:cNvSpPr>
                <a:spLocks noChangeShapeType="1"/>
              </p:cNvSpPr>
              <p:nvPr/>
            </p:nvSpPr>
            <p:spPr bwMode="auto">
              <a:xfrm>
                <a:off x="31" y="1135"/>
                <a:ext cx="6124" cy="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6237" y="113"/>
              <a:ext cx="1104" cy="4308"/>
              <a:chOff x="0" y="0"/>
              <a:chExt cx="1104" cy="4308"/>
            </a:xfrm>
          </p:grpSpPr>
          <p:sp>
            <p:nvSpPr>
              <p:cNvPr id="23561" name="Line 37"/>
              <p:cNvSpPr>
                <a:spLocks noChangeShapeType="1"/>
              </p:cNvSpPr>
              <p:nvPr/>
            </p:nvSpPr>
            <p:spPr bwMode="auto">
              <a:xfrm>
                <a:off x="114" y="1020"/>
                <a:ext cx="1" cy="328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2" name="Line 38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105" cy="102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1692275" y="5157788"/>
            <a:ext cx="6121400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C00000"/>
                </a:solidFill>
              </a:rPr>
              <a:t>     长方体的表面积（六个面的总面积）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C00000"/>
                </a:solidFill>
              </a:rPr>
              <a:t>    =（长×宽+长×高+高×宽）×2</a:t>
            </a:r>
          </a:p>
        </p:txBody>
      </p:sp>
      <p:sp>
        <p:nvSpPr>
          <p:cNvPr id="23558" name="Text Box 40"/>
          <p:cNvSpPr txBox="1">
            <a:spLocks noChangeArrowheads="1"/>
          </p:cNvSpPr>
          <p:nvPr/>
        </p:nvSpPr>
        <p:spPr bwMode="auto">
          <a:xfrm>
            <a:off x="468313" y="549275"/>
            <a:ext cx="1114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3300"/>
                </a:solidFill>
              </a:rPr>
              <a:t>方</a:t>
            </a:r>
            <a:r>
              <a:rPr lang="zh-CN" altLang="en-US" b="1" dirty="0" smtClean="0">
                <a:solidFill>
                  <a:srgbClr val="FF3300"/>
                </a:solidFill>
              </a:rPr>
              <a:t>法二：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228542 -0.000463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10347 0.003056 " pathEditMode="relative" rAng="0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95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1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7" descr="ds新知学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18018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14"/>
          <p:cNvGrpSpPr>
            <a:grpSpLocks/>
          </p:cNvGrpSpPr>
          <p:nvPr/>
        </p:nvGrpSpPr>
        <p:grpSpPr bwMode="auto">
          <a:xfrm>
            <a:off x="5203808" y="0"/>
            <a:ext cx="3940192" cy="2662239"/>
            <a:chOff x="285721" y="1643050"/>
            <a:chExt cx="5429288" cy="3429024"/>
          </a:xfrm>
        </p:grpSpPr>
        <p:pic>
          <p:nvPicPr>
            <p:cNvPr id="10248" name="Picture 38" descr="100100000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1" y="1643050"/>
              <a:ext cx="5429288" cy="3429024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10249" name="矩形 8"/>
            <p:cNvSpPr>
              <a:spLocks noChangeArrowheads="1"/>
            </p:cNvSpPr>
            <p:nvPr/>
          </p:nvSpPr>
          <p:spPr bwMode="auto">
            <a:xfrm>
              <a:off x="1215059" y="4358391"/>
              <a:ext cx="529885" cy="572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00"/>
                  </a:solidFill>
                </a:rPr>
                <a:t>长</a:t>
              </a:r>
            </a:p>
          </p:txBody>
        </p:sp>
        <p:sp>
          <p:nvSpPr>
            <p:cNvPr id="10250" name="矩形 9"/>
            <p:cNvSpPr>
              <a:spLocks noChangeArrowheads="1"/>
            </p:cNvSpPr>
            <p:nvPr/>
          </p:nvSpPr>
          <p:spPr bwMode="auto">
            <a:xfrm>
              <a:off x="2000919" y="4142799"/>
              <a:ext cx="529886" cy="572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0000"/>
                  </a:solidFill>
                </a:rPr>
                <a:t>宽</a:t>
              </a:r>
            </a:p>
          </p:txBody>
        </p:sp>
        <p:sp>
          <p:nvSpPr>
            <p:cNvPr id="10251" name="矩形 10"/>
            <p:cNvSpPr>
              <a:spLocks noChangeArrowheads="1"/>
            </p:cNvSpPr>
            <p:nvPr/>
          </p:nvSpPr>
          <p:spPr bwMode="auto">
            <a:xfrm>
              <a:off x="1500382" y="3999691"/>
              <a:ext cx="529885" cy="572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000000"/>
                  </a:solidFill>
                </a:rPr>
                <a:t>高</a:t>
              </a:r>
            </a:p>
          </p:txBody>
        </p:sp>
      </p:grpSp>
      <p:pic>
        <p:nvPicPr>
          <p:cNvPr id="10245" name="图片 15" descr="5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4643438"/>
            <a:ext cx="2571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1571604" y="1928802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实践活动</a:t>
            </a:r>
            <a:endParaRPr lang="zh-CN" alt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2928934"/>
            <a:ext cx="7143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前、后面的长和宽是长方体的（    ）、（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sz="24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上、下面的长和宽是长方体的（    ）、（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sz="24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左、右面的长和宽是长方体的（    ）、（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 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 ）</a:t>
            </a:r>
          </a:p>
          <a:p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6314" y="307181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长</a:t>
            </a:r>
            <a:endParaRPr lang="zh-CN" alt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215074" y="307181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高</a:t>
            </a:r>
            <a:endParaRPr lang="zh-CN" alt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364331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长</a:t>
            </a:r>
            <a:endParaRPr lang="zh-CN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215074" y="414338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高</a:t>
            </a:r>
            <a:endParaRPr lang="zh-CN" alt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215074" y="357187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宽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6314" y="414338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宽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s新知学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20732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42938" y="1071563"/>
            <a:ext cx="41767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楷体_GB2312" pitchFamily="49" charset="-122"/>
              </a:rPr>
              <a:t>    </a:t>
            </a:r>
            <a:r>
              <a:rPr lang="zh-CN" altLang="en-US" sz="2800">
                <a:solidFill>
                  <a:srgbClr val="000000"/>
                </a:solidFill>
                <a:latin typeface="楷体_GB2312" pitchFamily="49" charset="-122"/>
              </a:rPr>
              <a:t>做一个微波炉的包装箱（如右图），至少要用多少平方米的硬纸板</a:t>
            </a:r>
            <a:r>
              <a:rPr lang="en-US" altLang="zh-CN" sz="2800">
                <a:solidFill>
                  <a:srgbClr val="000000"/>
                </a:solidFill>
                <a:latin typeface="楷体_GB2312" pitchFamily="49" charset="-122"/>
              </a:rPr>
              <a:t>?</a:t>
            </a:r>
            <a:endParaRPr lang="zh-CN" altLang="en-US" sz="2800">
              <a:solidFill>
                <a:srgbClr val="000000"/>
              </a:solidFill>
              <a:latin typeface="楷体_GB2312" pitchFamily="49" charset="-122"/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/>
          <a:srcRect t="11754"/>
          <a:stretch>
            <a:fillRect/>
          </a:stretch>
        </p:blipFill>
        <p:spPr bwMode="auto">
          <a:xfrm>
            <a:off x="5286375" y="1000125"/>
            <a:ext cx="2447925" cy="1620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2" name="组合 25"/>
          <p:cNvGrpSpPr/>
          <p:nvPr/>
        </p:nvGrpSpPr>
        <p:grpSpPr>
          <a:xfrm>
            <a:off x="571472" y="2786058"/>
            <a:ext cx="8302172" cy="1497013"/>
            <a:chOff x="679903" y="4275154"/>
            <a:chExt cx="8302172" cy="1497013"/>
          </a:xfrm>
          <a:solidFill>
            <a:schemeClr val="bg1"/>
          </a:solidFill>
        </p:grpSpPr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679903" y="4275154"/>
              <a:ext cx="8297863" cy="4889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dirty="0">
                  <a:solidFill>
                    <a:srgbClr val="000000"/>
                  </a:solidFill>
                </a:rPr>
                <a:t>上、下每个面，长</a:t>
              </a:r>
              <a:r>
                <a:rPr lang="en-US" altLang="zh-CN" dirty="0">
                  <a:solidFill>
                    <a:srgbClr val="000000"/>
                  </a:solidFill>
                </a:rPr>
                <a:t>______</a:t>
              </a:r>
              <a:r>
                <a:rPr lang="zh-CN" altLang="en-US" dirty="0">
                  <a:solidFill>
                    <a:srgbClr val="000000"/>
                  </a:solidFill>
                </a:rPr>
                <a:t>，宽</a:t>
              </a:r>
              <a:r>
                <a:rPr lang="en-US" altLang="zh-CN" dirty="0">
                  <a:solidFill>
                    <a:srgbClr val="000000"/>
                  </a:solidFill>
                </a:rPr>
                <a:t>______</a:t>
              </a:r>
              <a:r>
                <a:rPr lang="zh-CN" altLang="en-US" dirty="0">
                  <a:solidFill>
                    <a:srgbClr val="000000"/>
                  </a:solidFill>
                </a:rPr>
                <a:t>，面积是</a:t>
              </a:r>
              <a:r>
                <a:rPr lang="en-US" altLang="zh-CN" dirty="0">
                  <a:solidFill>
                    <a:srgbClr val="000000"/>
                  </a:solidFill>
                </a:rPr>
                <a:t>_______</a:t>
              </a:r>
              <a:r>
                <a:rPr lang="zh-CN" altLang="en-US" dirty="0">
                  <a:solidFill>
                    <a:srgbClr val="000000"/>
                  </a:solidFill>
                </a:rPr>
                <a:t>；</a:t>
              </a:r>
            </a:p>
          </p:txBody>
        </p:sp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684213" y="4778392"/>
              <a:ext cx="8297862" cy="4889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dirty="0">
                  <a:solidFill>
                    <a:srgbClr val="000000"/>
                  </a:solidFill>
                </a:rPr>
                <a:t>前、后每个面，长</a:t>
              </a:r>
              <a:r>
                <a:rPr lang="en-US" altLang="zh-CN" dirty="0">
                  <a:solidFill>
                    <a:srgbClr val="000000"/>
                  </a:solidFill>
                </a:rPr>
                <a:t>______</a:t>
              </a:r>
              <a:r>
                <a:rPr lang="zh-CN" altLang="en-US" dirty="0">
                  <a:solidFill>
                    <a:srgbClr val="000000"/>
                  </a:solidFill>
                </a:rPr>
                <a:t>，宽</a:t>
              </a:r>
              <a:r>
                <a:rPr lang="en-US" altLang="zh-CN" dirty="0">
                  <a:solidFill>
                    <a:srgbClr val="000000"/>
                  </a:solidFill>
                </a:rPr>
                <a:t>______</a:t>
              </a:r>
              <a:r>
                <a:rPr lang="zh-CN" altLang="en-US" dirty="0">
                  <a:solidFill>
                    <a:srgbClr val="000000"/>
                  </a:solidFill>
                </a:rPr>
                <a:t>，面积是</a:t>
              </a:r>
              <a:r>
                <a:rPr lang="en-US" altLang="zh-CN" dirty="0">
                  <a:solidFill>
                    <a:srgbClr val="000000"/>
                  </a:solidFill>
                </a:rPr>
                <a:t>_______</a:t>
              </a:r>
              <a:r>
                <a:rPr lang="zh-CN" altLang="en-US" dirty="0">
                  <a:solidFill>
                    <a:srgbClr val="000000"/>
                  </a:solidFill>
                </a:rPr>
                <a:t>；</a:t>
              </a:r>
            </a:p>
          </p:txBody>
        </p:sp>
        <p:sp>
          <p:nvSpPr>
            <p:cNvPr id="54282" name="Text Box 10"/>
            <p:cNvSpPr txBox="1">
              <a:spLocks noChangeArrowheads="1"/>
            </p:cNvSpPr>
            <p:nvPr/>
          </p:nvSpPr>
          <p:spPr bwMode="auto">
            <a:xfrm>
              <a:off x="684213" y="5283217"/>
              <a:ext cx="8297862" cy="4889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dirty="0">
                  <a:solidFill>
                    <a:srgbClr val="000000"/>
                  </a:solidFill>
                </a:rPr>
                <a:t>左、右每个面，长</a:t>
              </a:r>
              <a:r>
                <a:rPr lang="en-US" altLang="zh-CN" dirty="0">
                  <a:solidFill>
                    <a:srgbClr val="000000"/>
                  </a:solidFill>
                </a:rPr>
                <a:t>______</a:t>
              </a:r>
              <a:r>
                <a:rPr lang="zh-CN" altLang="en-US" dirty="0">
                  <a:solidFill>
                    <a:srgbClr val="000000"/>
                  </a:solidFill>
                </a:rPr>
                <a:t>，宽</a:t>
              </a:r>
              <a:r>
                <a:rPr lang="en-US" altLang="zh-CN" dirty="0">
                  <a:solidFill>
                    <a:srgbClr val="000000"/>
                  </a:solidFill>
                </a:rPr>
                <a:t>______</a:t>
              </a:r>
              <a:r>
                <a:rPr lang="zh-CN" altLang="en-US" dirty="0">
                  <a:solidFill>
                    <a:srgbClr val="000000"/>
                  </a:solidFill>
                </a:rPr>
                <a:t>，面积是</a:t>
              </a:r>
              <a:r>
                <a:rPr lang="en-US" altLang="zh-CN" dirty="0">
                  <a:solidFill>
                    <a:srgbClr val="000000"/>
                  </a:solidFill>
                </a:rPr>
                <a:t>_______</a:t>
              </a:r>
              <a:r>
                <a:rPr lang="zh-CN" altLang="en-US" dirty="0">
                  <a:solidFill>
                    <a:srgbClr val="000000"/>
                  </a:solidFill>
                </a:rPr>
                <a:t>；</a:t>
              </a:r>
            </a:p>
          </p:txBody>
        </p:sp>
      </p:grp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2571736" y="2786058"/>
            <a:ext cx="8715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0.7m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3786182" y="2786058"/>
            <a:ext cx="8715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0.5m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357818" y="2714620"/>
            <a:ext cx="11445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0.35m</a:t>
            </a:r>
            <a:r>
              <a:rPr lang="en-US" altLang="zh-CN" baseline="30000" dirty="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500298" y="3286124"/>
            <a:ext cx="8715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0.7m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643306" y="3214686"/>
            <a:ext cx="8715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0.4m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214942" y="3286124"/>
            <a:ext cx="11445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0.28m</a:t>
            </a:r>
            <a:r>
              <a:rPr lang="en-US" altLang="zh-CN" baseline="30000" dirty="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500298" y="3786190"/>
            <a:ext cx="8715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0.5m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3643306" y="3786190"/>
            <a:ext cx="8715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0.4m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5214942" y="3786190"/>
            <a:ext cx="979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hlink"/>
                </a:solidFill>
              </a:rPr>
              <a:t>0.2m</a:t>
            </a:r>
            <a:r>
              <a:rPr lang="en-US" altLang="zh-CN" baseline="30000" dirty="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4" name="圆角矩形标注 23"/>
          <p:cNvSpPr>
            <a:spLocks noChangeArrowheads="1"/>
          </p:cNvSpPr>
          <p:nvPr/>
        </p:nvSpPr>
        <p:spPr bwMode="auto">
          <a:xfrm>
            <a:off x="2000232" y="3071810"/>
            <a:ext cx="4357688" cy="1000125"/>
          </a:xfrm>
          <a:prstGeom prst="wedgeRoundRectCallout">
            <a:avLst>
              <a:gd name="adj1" fmla="val -57556"/>
              <a:gd name="adj2" fmla="val -48519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en-US" dirty="0">
                <a:solidFill>
                  <a:srgbClr val="990000"/>
                </a:solidFill>
              </a:rPr>
              <a:t>分析：要求的是这个长方体包装箱</a:t>
            </a:r>
            <a:r>
              <a:rPr lang="zh-CN" altLang="en-US" dirty="0" smtClean="0">
                <a:solidFill>
                  <a:srgbClr val="990000"/>
                </a:solidFill>
              </a:rPr>
              <a:t>的什么？</a:t>
            </a:r>
            <a:endParaRPr lang="zh-CN" altLang="en-US" dirty="0">
              <a:solidFill>
                <a:srgbClr val="990000"/>
              </a:solidFill>
            </a:endParaRPr>
          </a:p>
        </p:txBody>
      </p:sp>
      <p:pic>
        <p:nvPicPr>
          <p:cNvPr id="25" name="图片 24" descr="60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431852">
            <a:off x="422275" y="2581275"/>
            <a:ext cx="14224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900113" y="4508500"/>
            <a:ext cx="22320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这个包装箱的表面积是：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428875" y="5857875"/>
            <a:ext cx="4589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00"/>
                </a:solidFill>
              </a:rPr>
              <a:t>答：至少要用</a:t>
            </a:r>
            <a:r>
              <a:rPr lang="en-US" altLang="zh-CN">
                <a:solidFill>
                  <a:srgbClr val="FF0000"/>
                </a:solidFill>
              </a:rPr>
              <a:t>1.66 </a:t>
            </a:r>
            <a:r>
              <a:rPr lang="en-US" altLang="zh-CN">
                <a:solidFill>
                  <a:srgbClr val="000000"/>
                </a:solidFill>
              </a:rPr>
              <a:t>m</a:t>
            </a:r>
            <a:r>
              <a:rPr lang="en-US" altLang="zh-CN" baseline="30000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硬纸板。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3500438" y="4500563"/>
            <a:ext cx="4143375" cy="488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0.35×2 + 0.28×2 + 0.2×2 </a:t>
            </a:r>
            <a:endParaRPr lang="en-US" altLang="zh-CN" baseline="30000">
              <a:solidFill>
                <a:srgbClr val="000000"/>
              </a:solidFill>
            </a:endParaRP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3492500" y="4941888"/>
            <a:ext cx="4151313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=0.7 + 0.56 + 0. 4 </a:t>
            </a:r>
            <a:endParaRPr lang="en-US" altLang="zh-CN" baseline="30000">
              <a:solidFill>
                <a:srgbClr val="000000"/>
              </a:solidFill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3500438" y="5316538"/>
            <a:ext cx="4143375" cy="492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00"/>
                </a:solidFill>
              </a:rPr>
              <a:t>=1.66</a:t>
            </a:r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>
                <a:solidFill>
                  <a:srgbClr val="000000"/>
                </a:solidFill>
              </a:rPr>
              <a:t>m</a:t>
            </a:r>
            <a:r>
              <a:rPr lang="en-US" altLang="zh-CN" baseline="30000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）</a:t>
            </a:r>
            <a:r>
              <a:rPr lang="en-US" altLang="zh-CN">
                <a:solidFill>
                  <a:srgbClr val="000000"/>
                </a:solidFill>
              </a:rPr>
              <a:t>  </a:t>
            </a:r>
            <a:endParaRPr lang="en-US" altLang="zh-CN" baseline="30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6" grpId="0"/>
      <p:bldP spid="54287" grpId="0"/>
      <p:bldP spid="54288" grpId="0"/>
      <p:bldP spid="54289" grpId="0"/>
      <p:bldP spid="54290" grpId="0"/>
      <p:bldP spid="54291" grpId="0"/>
      <p:bldP spid="54292" grpId="0"/>
      <p:bldP spid="54293" grpId="0"/>
      <p:bldP spid="54294" grpId="0"/>
      <p:bldP spid="24" grpId="0" animBg="1"/>
      <p:bldP spid="24" grpId="1" animBg="1"/>
      <p:bldP spid="27" grpId="0"/>
      <p:bldP spid="28" grpId="0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848</Words>
  <PresentationFormat>全屏显示(4:3)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空间想象</vt:lpstr>
      <vt:lpstr>小组活动</vt:lpstr>
      <vt:lpstr>幻灯片 4</vt:lpstr>
      <vt:lpstr>怎样求长方体的表面积</vt:lpstr>
      <vt:lpstr>幻灯片 6</vt:lpstr>
      <vt:lpstr>长方体6个面的总面积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DADI</cp:lastModifiedBy>
  <cp:revision>24</cp:revision>
  <dcterms:created xsi:type="dcterms:W3CDTF">2017-03-05T13:12:51Z</dcterms:created>
  <dcterms:modified xsi:type="dcterms:W3CDTF">2017-03-05T16:35:42Z</dcterms:modified>
</cp:coreProperties>
</file>