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3"/>
    <p:sldId id="324" r:id="rId4"/>
    <p:sldId id="256" r:id="rId5"/>
    <p:sldId id="258" r:id="rId6"/>
    <p:sldId id="262" r:id="rId7"/>
    <p:sldId id="263" r:id="rId8"/>
    <p:sldId id="266" r:id="rId9"/>
    <p:sldId id="257" r:id="rId10"/>
    <p:sldId id="288" r:id="rId11"/>
    <p:sldId id="298" r:id="rId12"/>
    <p:sldId id="303" r:id="rId13"/>
    <p:sldId id="304" r:id="rId14"/>
    <p:sldId id="299" r:id="rId15"/>
    <p:sldId id="306" r:id="rId16"/>
    <p:sldId id="305" r:id="rId17"/>
    <p:sldId id="307" r:id="rId18"/>
    <p:sldId id="308" r:id="rId19"/>
    <p:sldId id="284" r:id="rId20"/>
    <p:sldId id="291" r:id="rId21"/>
    <p:sldId id="283" r:id="rId22"/>
    <p:sldId id="270" r:id="rId23"/>
    <p:sldId id="272" r:id="rId24"/>
    <p:sldId id="273" r:id="rId25"/>
    <p:sldId id="296" r:id="rId26"/>
    <p:sldId id="309" r:id="rId27"/>
    <p:sldId id="310" r:id="rId28"/>
    <p:sldId id="311" r:id="rId29"/>
    <p:sldId id="312" r:id="rId30"/>
    <p:sldId id="313" r:id="rId31"/>
    <p:sldId id="314" r:id="rId32"/>
    <p:sldId id="278" r:id="rId3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FF00"/>
    <a:srgbClr val="00FF00"/>
    <a:srgbClr val="0066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/>
    <p:restoredTop sz="94581"/>
  </p:normalViewPr>
  <p:slideViewPr>
    <p:cSldViewPr showGuides="1"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F7B9674-0DCE-41A2-AFB0-BD803016F308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eaLnBrk="1" hangingPunct="1"/>
            <a:fld id="{9A0DB2DC-4C9A-4742-B13C-FB6460FD3503}" type="slidenum">
              <a:rPr lang="en-US" altLang="zh-CN" sz="1200" dirty="0">
                <a:solidFill>
                  <a:srgbClr val="898989"/>
                </a:solidFill>
              </a:rPr>
            </a:fld>
            <a:endParaRPr lang="en-US" altLang="zh-CN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F7B9674-0DCE-41A2-AFB0-BD803016F308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3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9370" y="1447800"/>
            <a:ext cx="9107805" cy="258000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5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八年级（下）英语课件</a:t>
            </a:r>
            <a:br>
              <a:rPr kumimoji="0" lang="zh-CN" altLang="zh-CN" sz="5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5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潮安区登塘中学    郭丽虹</a:t>
            </a:r>
            <a:endParaRPr kumimoji="0" lang="zh-CN" altLang="en-US" sz="5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05200"/>
            <a:ext cx="8207375" cy="25923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endParaRPr kumimoji="0" lang="en-US" altLang="zh-CN" sz="44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40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4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pic>
        <p:nvPicPr>
          <p:cNvPr id="11267" name="Picture 3" descr="pa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0" y="1524000"/>
            <a:ext cx="2376488" cy="1884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Text Box 4"/>
          <p:cNvSpPr txBox="1"/>
          <p:nvPr/>
        </p:nvSpPr>
        <p:spPr>
          <a:xfrm>
            <a:off x="0" y="3397250"/>
            <a:ext cx="30241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sports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4800" y="43434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have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not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play sports?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4"/>
          <p:cNvSpPr>
            <a:spLocks noGrp="1"/>
          </p:cNvSpPr>
          <p:nvPr>
            <p:ph idx="1"/>
          </p:nvPr>
        </p:nvSpPr>
        <p:spPr>
          <a:xfrm>
            <a:off x="0" y="6858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4800" y="43434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are under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you should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hang out with friends.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2" name="Picture 5" descr="tumblr_lh8p8fpv661qf219ko1_2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447800"/>
            <a:ext cx="2305050" cy="1827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Text Box 6"/>
          <p:cNvSpPr txBox="1"/>
          <p:nvPr/>
        </p:nvSpPr>
        <p:spPr>
          <a:xfrm>
            <a:off x="-228600" y="3429000"/>
            <a:ext cx="5111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hang out with friends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4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4800" y="43434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are under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don’t you </a:t>
            </a:r>
            <a:r>
              <a:rPr lang="en-US" altLang="zh-CN" sz="40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play computer games?</a:t>
            </a:r>
            <a:endParaRPr lang="zh-CN" altLang="en-US" sz="4000" b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3316" name="Picture 2" descr="u=3299334578,2041548866&amp;fm=90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447800"/>
            <a:ext cx="1876425" cy="1773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Text Box 7"/>
          <p:cNvSpPr txBox="1"/>
          <p:nvPr/>
        </p:nvSpPr>
        <p:spPr>
          <a:xfrm>
            <a:off x="0" y="3429000"/>
            <a:ext cx="48244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computer games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8" descr="u=3616789963,2292338438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53000" y="4038600"/>
            <a:ext cx="3167063" cy="1809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Text Box 9"/>
          <p:cNvSpPr txBox="1"/>
          <p:nvPr/>
        </p:nvSpPr>
        <p:spPr>
          <a:xfrm>
            <a:off x="5334000" y="5867400"/>
            <a:ext cx="28797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 movies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0" y="838200"/>
            <a:ext cx="8839200" cy="1323975"/>
          </a:xfrm>
          <a:prstGeom prst="rect">
            <a:avLst/>
          </a:prstGeom>
          <a:noFill/>
          <a:ln w="9525" cap="flat" cmpd="sng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What do 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to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lower pressure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2D2D8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2D2D8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4"/>
          <p:cNvSpPr txBox="1"/>
          <p:nvPr/>
        </p:nvSpPr>
        <p:spPr>
          <a:xfrm>
            <a:off x="0" y="27432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are under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not </a:t>
            </a:r>
            <a:r>
              <a:rPr lang="en-US" altLang="zh-CN" sz="40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watch movies?</a:t>
            </a:r>
            <a:endParaRPr lang="zh-CN" altLang="en-US" sz="4000" b="1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Box 4"/>
          <p:cNvSpPr>
            <a:spLocks noGrp="1"/>
          </p:cNvSpPr>
          <p:nvPr>
            <p:ph idx="1"/>
          </p:nvPr>
        </p:nvSpPr>
        <p:spPr>
          <a:xfrm>
            <a:off x="0" y="4572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4800" y="43434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have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you should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read books.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5364" name="Picture 2" descr="u=2774626546,3287566622&amp;fm=90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1295400"/>
            <a:ext cx="2330450" cy="25209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3"/>
          <p:cNvSpPr txBox="1"/>
          <p:nvPr/>
        </p:nvSpPr>
        <p:spPr>
          <a:xfrm>
            <a:off x="228600" y="3810000"/>
            <a:ext cx="2663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 books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Box 4"/>
          <p:cNvSpPr>
            <a:spLocks noGrp="1"/>
          </p:cNvSpPr>
          <p:nvPr>
            <p:ph idx="1"/>
          </p:nvPr>
        </p:nvSpPr>
        <p:spPr>
          <a:xfrm>
            <a:off x="0" y="9144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0" y="4343400"/>
            <a:ext cx="91440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have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don’t you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go shopping?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6388" name="Picture 4" descr="u=1426301747,3348872077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24413" y="1371600"/>
            <a:ext cx="4319587" cy="24717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Text Box 5"/>
          <p:cNvSpPr txBox="1"/>
          <p:nvPr/>
        </p:nvSpPr>
        <p:spPr>
          <a:xfrm>
            <a:off x="5761038" y="3748088"/>
            <a:ext cx="2663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shopping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TextBox 4"/>
          <p:cNvSpPr>
            <a:spLocks noGrp="1"/>
          </p:cNvSpPr>
          <p:nvPr>
            <p:ph idx="1"/>
          </p:nvPr>
        </p:nvSpPr>
        <p:spPr>
          <a:xfrm>
            <a:off x="0" y="6096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28600" y="19812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have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not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talk to family members.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7412" name="Picture 8" descr="u=1560072857,235280128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7175" y="3897313"/>
            <a:ext cx="3817938" cy="2052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Text Box 9"/>
          <p:cNvSpPr txBox="1"/>
          <p:nvPr/>
        </p:nvSpPr>
        <p:spPr>
          <a:xfrm>
            <a:off x="4140200" y="5949950"/>
            <a:ext cx="4392613" cy="927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lnSpc>
                <a:spcPct val="75000"/>
              </a:lnSpc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talk to family members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Box 4"/>
          <p:cNvSpPr>
            <a:spLocks noGrp="1"/>
          </p:cNvSpPr>
          <p:nvPr>
            <p:ph idx="1"/>
          </p:nvPr>
        </p:nvSpPr>
        <p:spPr>
          <a:xfrm>
            <a:off x="0" y="533400"/>
            <a:ext cx="8839200" cy="1323975"/>
          </a:xfrm>
          <a:ln/>
        </p:spPr>
        <p:txBody>
          <a:bodyPr vert="horz" wrap="square" lIns="91440" tIns="45720" rIns="91440" bIns="45720" anchor="t">
            <a:spAutoFit/>
          </a:bodyPr>
          <a:p>
            <a:pPr algn="just"/>
            <a:r>
              <a:rPr lang="en-US" altLang="zh-CN" sz="4000" b="1" dirty="0">
                <a:solidFill>
                  <a:srgbClr val="2D2D8A"/>
                </a:solidFill>
              </a:rPr>
              <a:t>A: What do </a:t>
            </a:r>
            <a:r>
              <a:rPr lang="zh-CN" altLang="en-US" sz="4000" b="1" dirty="0">
                <a:solidFill>
                  <a:srgbClr val="2D2D8A"/>
                </a:solidFill>
              </a:rPr>
              <a:t>we</a:t>
            </a:r>
            <a:r>
              <a:rPr lang="en-US" altLang="zh-CN" sz="4000" b="1" dirty="0">
                <a:solidFill>
                  <a:srgbClr val="2D2D8A"/>
                </a:solidFill>
              </a:rPr>
              <a:t> do to </a:t>
            </a:r>
            <a:r>
              <a:rPr lang="en-US" altLang="zh-CN" sz="3600" b="1" dirty="0">
                <a:solidFill>
                  <a:srgbClr val="FF0000"/>
                </a:solidFill>
              </a:rPr>
              <a:t>lower pressure</a:t>
            </a:r>
            <a:r>
              <a:rPr lang="en-US" altLang="zh-CN" sz="4000" b="1" dirty="0">
                <a:solidFill>
                  <a:srgbClr val="2D2D8A"/>
                </a:solidFill>
              </a:rPr>
              <a:t>?</a:t>
            </a:r>
            <a:endParaRPr lang="zh-CN" altLang="en-US" sz="4000" b="1" dirty="0">
              <a:solidFill>
                <a:srgbClr val="2D2D8A"/>
              </a:solidFill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4800" y="4343400"/>
            <a:ext cx="8497888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If you have pressure,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why not </a:t>
            </a:r>
            <a:r>
              <a:rPr lang="en-US" altLang="zh-CN" sz="4000" b="1" dirty="0">
                <a:solidFill>
                  <a:srgbClr val="2D2D8A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sleep?</a:t>
            </a:r>
            <a:endParaRPr lang="zh-CN" altLang="en-US" sz="4000" b="1" dirty="0">
              <a:solidFill>
                <a:srgbClr val="2D2D8A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8436" name="Picture 6" descr="u=476058654,2805796757&amp;fm=90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447800"/>
            <a:ext cx="2952750" cy="1965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Text Box 7"/>
          <p:cNvSpPr txBox="1"/>
          <p:nvPr/>
        </p:nvSpPr>
        <p:spPr>
          <a:xfrm>
            <a:off x="304800" y="3505200"/>
            <a:ext cx="2663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sleep</a:t>
            </a:r>
            <a:endParaRPr lang="zh-CN" altLang="zh-CN" sz="3600" b="1" dirty="0">
              <a:solidFill>
                <a:srgbClr val="3333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3"/>
          <p:cNvSpPr txBox="1"/>
          <p:nvPr/>
        </p:nvSpPr>
        <p:spPr>
          <a:xfrm>
            <a:off x="909638" y="990600"/>
            <a:ext cx="8081962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activities 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can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you do to lower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your stress?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你可以做什么活动来减压？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9" name="Oval 2"/>
          <p:cNvSpPr/>
          <p:nvPr/>
        </p:nvSpPr>
        <p:spPr>
          <a:xfrm>
            <a:off x="0" y="1143000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1a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60" name="Text Box 5"/>
          <p:cNvSpPr txBox="1"/>
          <p:nvPr/>
        </p:nvSpPr>
        <p:spPr>
          <a:xfrm>
            <a:off x="228600" y="228600"/>
            <a:ext cx="4724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Group-work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7" name="Rectangle 7"/>
          <p:cNvSpPr/>
          <p:nvPr/>
        </p:nvSpPr>
        <p:spPr>
          <a:xfrm>
            <a:off x="609600" y="2922588"/>
            <a:ext cx="7924800" cy="3935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read books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talk to parents or other family members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 </a:t>
            </a:r>
            <a:r>
              <a:rPr lang="en-US" altLang="zh-CN" sz="2800" b="1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</a:t>
            </a:r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800" b="1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462" name="标题 1"/>
          <p:cNvSpPr txBox="1"/>
          <p:nvPr/>
        </p:nvSpPr>
        <p:spPr>
          <a:xfrm>
            <a:off x="7124700" y="38100"/>
            <a:ext cx="20193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3"/>
          <p:cNvSpPr txBox="1"/>
          <p:nvPr/>
        </p:nvSpPr>
        <p:spPr>
          <a:xfrm>
            <a:off x="107950" y="139700"/>
            <a:ext cx="907256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activities do you like to do to help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lower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your stress?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你喜欢做什么活动来减压？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3" name="Oval 2"/>
          <p:cNvSpPr/>
          <p:nvPr/>
        </p:nvSpPr>
        <p:spPr>
          <a:xfrm>
            <a:off x="0" y="914400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1a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4" name="Rectangle 5"/>
          <p:cNvSpPr/>
          <p:nvPr/>
        </p:nvSpPr>
        <p:spPr>
          <a:xfrm>
            <a:off x="609600" y="1295400"/>
            <a:ext cx="8534400" cy="350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read books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talk to parents or other family members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hang out with friends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spend time alone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computer games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sports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watch movies</a:t>
            </a:r>
            <a:endParaRPr lang="en-US" altLang="zh-CN" sz="2800" b="1" u="sng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 </a:t>
            </a:r>
            <a:r>
              <a:rPr lang="en-US" altLang="zh-CN" sz="2800" b="1" u="sng" dirty="0">
                <a:solidFill>
                  <a:srgbClr val="D60093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listen to music</a:t>
            </a:r>
            <a:endParaRPr lang="en-US" altLang="zh-CN" sz="2800" b="1" u="sng" dirty="0">
              <a:solidFill>
                <a:srgbClr val="D60093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8" name="Rectangle 6"/>
          <p:cNvSpPr/>
          <p:nvPr/>
        </p:nvSpPr>
        <p:spPr>
          <a:xfrm>
            <a:off x="1143000" y="34290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39" name="Rectangle 7"/>
          <p:cNvSpPr/>
          <p:nvPr/>
        </p:nvSpPr>
        <p:spPr>
          <a:xfrm>
            <a:off x="1143000" y="43434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0" name="Rectangle 8"/>
          <p:cNvSpPr/>
          <p:nvPr/>
        </p:nvSpPr>
        <p:spPr>
          <a:xfrm>
            <a:off x="1143000" y="38862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1" name="Rectangle 9"/>
          <p:cNvSpPr/>
          <p:nvPr/>
        </p:nvSpPr>
        <p:spPr>
          <a:xfrm>
            <a:off x="1143000" y="30480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2" name="Rectangle 10"/>
          <p:cNvSpPr/>
          <p:nvPr/>
        </p:nvSpPr>
        <p:spPr>
          <a:xfrm>
            <a:off x="1143000" y="1343025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3" name="Rectangle 11"/>
          <p:cNvSpPr/>
          <p:nvPr/>
        </p:nvSpPr>
        <p:spPr>
          <a:xfrm>
            <a:off x="1143000" y="25908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4" name="Rectangle 12"/>
          <p:cNvSpPr/>
          <p:nvPr/>
        </p:nvSpPr>
        <p:spPr>
          <a:xfrm>
            <a:off x="1143000" y="17526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5" name="Rectangle 13"/>
          <p:cNvSpPr/>
          <p:nvPr/>
        </p:nvSpPr>
        <p:spPr>
          <a:xfrm>
            <a:off x="1143000" y="2209800"/>
            <a:ext cx="361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4046" name="Rectangle 14"/>
          <p:cNvSpPr/>
          <p:nvPr/>
        </p:nvSpPr>
        <p:spPr>
          <a:xfrm>
            <a:off x="1066800" y="4905375"/>
            <a:ext cx="4230688" cy="10668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marL="342900" lvl="0" indent="-342900" eaLnBrk="1" hangingPunct="1">
              <a:buAutoNum type="arabicPlain"/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most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favorite activity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lvl="0" indent="-342900" eaLnBrk="1" hangingPunct="1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8  the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least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favorite activity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39" grpId="0"/>
      <p:bldP spid="44040" grpId="0"/>
      <p:bldP spid="44041" grpId="0"/>
      <p:bldP spid="44042" grpId="0"/>
      <p:bldP spid="44043" grpId="0"/>
      <p:bldP spid="44044" grpId="0"/>
      <p:bldP spid="44045" grpId="0"/>
      <p:bldP spid="440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3" y="1447800"/>
            <a:ext cx="9107488" cy="117475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Unit 4 Why don't you talk to your parents?</a:t>
            </a:r>
            <a:endParaRPr kumimoji="0" lang="en-US" altLang="zh-CN" sz="56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05200"/>
            <a:ext cx="8207375" cy="259238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Section B (1a-1e)</a:t>
            </a:r>
            <a:endParaRPr kumimoji="0" lang="en-US" altLang="zh-CN" sz="4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  <a:endParaRPr kumimoji="0" lang="en-US" altLang="zh-CN" sz="44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40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Oval 2"/>
          <p:cNvSpPr/>
          <p:nvPr/>
        </p:nvSpPr>
        <p:spPr>
          <a:xfrm>
            <a:off x="0" y="914400"/>
            <a:ext cx="882650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1b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7" name="Text Box 5"/>
          <p:cNvSpPr txBox="1"/>
          <p:nvPr/>
        </p:nvSpPr>
        <p:spPr>
          <a:xfrm>
            <a:off x="863600" y="263525"/>
            <a:ext cx="2641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Pair-work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8" name="Text Box 6"/>
          <p:cNvSpPr txBox="1"/>
          <p:nvPr/>
        </p:nvSpPr>
        <p:spPr>
          <a:xfrm>
            <a:off x="228600" y="1828800"/>
            <a:ext cx="8639175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A: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I always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_________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 to lower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stress.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Because</a:t>
            </a:r>
            <a:r>
              <a:rPr lang="en-US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_______________________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What about you ?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B: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’d like to</a:t>
            </a:r>
            <a:r>
              <a:rPr lang="zh-CN" altLang="en-US" sz="28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. Because</a:t>
            </a:r>
            <a:r>
              <a:rPr lang="en-US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9" name="Text Box 7"/>
          <p:cNvSpPr txBox="1"/>
          <p:nvPr/>
        </p:nvSpPr>
        <p:spPr>
          <a:xfrm>
            <a:off x="609600" y="2057400"/>
            <a:ext cx="73469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0" name="Rectangle 10"/>
          <p:cNvSpPr/>
          <p:nvPr/>
        </p:nvSpPr>
        <p:spPr>
          <a:xfrm>
            <a:off x="762000" y="838200"/>
            <a:ext cx="81534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Talk about the 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activities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 you like best and tell the reasons.</a:t>
            </a: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两人一组谈论你最喜欢的活动，并给出理由。</a:t>
            </a:r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8" name="Rectangle 12"/>
          <p:cNvSpPr/>
          <p:nvPr/>
        </p:nvSpPr>
        <p:spPr>
          <a:xfrm>
            <a:off x="304800" y="5638800"/>
            <a:ext cx="18097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play sports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Text Box 13"/>
          <p:cNvSpPr txBox="1"/>
          <p:nvPr/>
        </p:nvSpPr>
        <p:spPr>
          <a:xfrm>
            <a:off x="304800" y="4038600"/>
            <a:ext cx="3962400" cy="319563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read books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hang out with friends 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spend time alone 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play computer games 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3" name="Text Box 14"/>
          <p:cNvSpPr txBox="1"/>
          <p:nvPr/>
        </p:nvSpPr>
        <p:spPr>
          <a:xfrm>
            <a:off x="4114800" y="4038600"/>
            <a:ext cx="4800600" cy="2465388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24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 think it’s the most</a:t>
            </a:r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interesting activity.</a:t>
            </a:r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24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spcBef>
                <a:spcPct val="50000"/>
              </a:spcBef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31" name="Rectangle 15"/>
          <p:cNvSpPr/>
          <p:nvPr/>
        </p:nvSpPr>
        <p:spPr>
          <a:xfrm>
            <a:off x="4114800" y="4879975"/>
            <a:ext cx="45862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4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 think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D60093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it can make me relaxed.</a:t>
            </a:r>
            <a:endParaRPr lang="en-US" altLang="zh-CN" sz="2400" b="1" dirty="0">
              <a:solidFill>
                <a:srgbClr val="D60093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52601E-6 L 0.20938 -0.54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0" y="-2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74 0.0331 L -0.20086 -0.07894 C -0.19548 -0.10209 -0.19444 -0.13704 -0.1967 -0.17269 C -0.19913 -0.2132 -0.20416 -0.2456 -0.21215 -0.2676 L -0.24704 -0.37385 " pathEditMode="relative" rAng="-1625339328" ptsTypes="FffFF">
                                      <p:cBhvr>
                                        <p:cTn id="10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0" y="-2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l"/>
            <a:r>
              <a:rPr lang="en-US" altLang="zh-CN" sz="4500" b="1" dirty="0">
                <a:solidFill>
                  <a:srgbClr val="0000FF"/>
                </a:solidFill>
              </a:rPr>
              <a:t>Before listening</a:t>
            </a:r>
            <a:r>
              <a:rPr lang="en-US" altLang="zh-CN" b="1" dirty="0"/>
              <a:t>(</a:t>
            </a:r>
            <a:r>
              <a:rPr lang="zh-CN" altLang="en-US" dirty="0"/>
              <a:t>听力前的准备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381000" y="1447800"/>
            <a:ext cx="9107488" cy="5832475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lang="zh-CN" altLang="en-US" sz="2800" dirty="0">
                <a:solidFill>
                  <a:srgbClr val="0000FF"/>
                </a:solidFill>
              </a:rPr>
              <a:t>朗读并翻译</a:t>
            </a:r>
            <a:r>
              <a:rPr lang="en-US" altLang="zh-CN" sz="2800" dirty="0">
                <a:solidFill>
                  <a:srgbClr val="0000FF"/>
                </a:solidFill>
              </a:rPr>
              <a:t>1c</a:t>
            </a:r>
            <a:r>
              <a:rPr lang="zh-CN" altLang="en-US" sz="2800" dirty="0">
                <a:solidFill>
                  <a:srgbClr val="0000FF"/>
                </a:solidFill>
              </a:rPr>
              <a:t>的句子。</a:t>
            </a:r>
            <a:endParaRPr lang="zh-CN" altLang="en-US" sz="28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zh-CN" altLang="en-US" sz="2800" dirty="0"/>
              <a:t> </a:t>
            </a:r>
            <a:r>
              <a:rPr lang="en-US" altLang="zh-CN" sz="2800" dirty="0"/>
              <a:t>1.My parents give me a lot of pressure about school.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 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2.I don’t get enough sleep.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3.I don’t have enough free time.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   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4.I had a fight with my parents.</a:t>
            </a: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5.I have to compete with my classmates at school.</a:t>
            </a:r>
            <a:endParaRPr lang="en-US" altLang="zh-CN" sz="2800" dirty="0"/>
          </a:p>
          <a:p>
            <a:pPr>
              <a:buNone/>
            </a:pPr>
            <a:endParaRPr lang="en-US" altLang="zh-CN" sz="2800" dirty="0"/>
          </a:p>
          <a:p>
            <a:pPr>
              <a:buNone/>
            </a:pPr>
            <a:r>
              <a:rPr lang="en-US" altLang="zh-CN" sz="2800" dirty="0"/>
              <a:t> </a:t>
            </a:r>
            <a:endParaRPr lang="zh-CN" altLang="en-US" sz="4000" dirty="0"/>
          </a:p>
        </p:txBody>
      </p:sp>
      <p:sp>
        <p:nvSpPr>
          <p:cNvPr id="21508" name="Text Box 4"/>
          <p:cNvSpPr txBox="1"/>
          <p:nvPr/>
        </p:nvSpPr>
        <p:spPr>
          <a:xfrm>
            <a:off x="4953000" y="2971800"/>
            <a:ext cx="3581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我没有足够的睡眠。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09" name="Text Box 5"/>
          <p:cNvSpPr txBox="1"/>
          <p:nvPr/>
        </p:nvSpPr>
        <p:spPr>
          <a:xfrm>
            <a:off x="5638800" y="4495800"/>
            <a:ext cx="3276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我和父母吵架了。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2" name="Text Box 8"/>
          <p:cNvSpPr txBox="1"/>
          <p:nvPr/>
        </p:nvSpPr>
        <p:spPr>
          <a:xfrm>
            <a:off x="685800" y="5638800"/>
            <a:ext cx="5486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我在学校必须和同学们竞争。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3" name="Text Box 9"/>
          <p:cNvSpPr txBox="1"/>
          <p:nvPr/>
        </p:nvSpPr>
        <p:spPr>
          <a:xfrm>
            <a:off x="762000" y="4038600"/>
            <a:ext cx="4876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我没有足够的自由时间。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14" name="Text Box 10"/>
          <p:cNvSpPr txBox="1"/>
          <p:nvPr/>
        </p:nvSpPr>
        <p:spPr>
          <a:xfrm>
            <a:off x="762000" y="2514600"/>
            <a:ext cx="495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父母给了我很多学习压力。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7" name="标题 1"/>
          <p:cNvSpPr txBox="1"/>
          <p:nvPr/>
        </p:nvSpPr>
        <p:spPr>
          <a:xfrm>
            <a:off x="7124700" y="38100"/>
            <a:ext cx="17907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议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66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charRg st="66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charRg st="66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13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charRg st="13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charRg st="132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ldLvl="0"/>
      <p:bldP spid="21509" grpId="0" bldLvl="0"/>
      <p:bldP spid="21512" grpId="0" bldLvl="0"/>
      <p:bldP spid="21513" grpId="0" bldLvl="0"/>
      <p:bldP spid="21514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WordArt 5"/>
          <p:cNvSpPr>
            <a:spLocks noTextEdit="1"/>
          </p:cNvSpPr>
          <p:nvPr/>
        </p:nvSpPr>
        <p:spPr>
          <a:xfrm>
            <a:off x="3203575" y="169863"/>
            <a:ext cx="3168650" cy="11525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250"/>
                <a:gd name="adj2" fmla="val 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99CC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Listening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99CC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Text Box 5"/>
          <p:cNvSpPr txBox="1"/>
          <p:nvPr/>
        </p:nvSpPr>
        <p:spPr>
          <a:xfrm>
            <a:off x="792163" y="1196975"/>
            <a:ext cx="7921625" cy="1163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 and check the problems Wei Ming talks about.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Oval 2"/>
          <p:cNvSpPr/>
          <p:nvPr/>
        </p:nvSpPr>
        <p:spPr>
          <a:xfrm>
            <a:off x="1800225" y="331788"/>
            <a:ext cx="898525" cy="9906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1c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7" name="Text Box 4"/>
          <p:cNvSpPr txBox="1"/>
          <p:nvPr/>
        </p:nvSpPr>
        <p:spPr>
          <a:xfrm>
            <a:off x="36513" y="2568575"/>
            <a:ext cx="9145587" cy="3524250"/>
          </a:xfrm>
          <a:prstGeom prst="rect">
            <a:avLst/>
          </a:prstGeom>
          <a:noFill/>
          <a:ln w="19050" cap="flat" cmpd="sng">
            <a:solidFill>
              <a:srgbClr val="C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 1.My parents give me a lot of pressure  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about school.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 2.I don’t get enough sleep.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 3.I don’t have enough free time.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 4.I had a fight with my parents.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___ 5.I have to compete with my classmates  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at school.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558" name="Picture 17" descr="http://t12.baidu.com/it/u=1529273385,817733858&amp;fm=23&amp;gp=0.jpg"/>
          <p:cNvPicPr>
            <a:picLocks noChangeAspect="1"/>
          </p:cNvPicPr>
          <p:nvPr/>
        </p:nvPicPr>
        <p:blipFill>
          <a:blip r:embed="rId1">
            <a:lum contrast="100000"/>
          </a:blip>
          <a:stretch>
            <a:fillRect/>
          </a:stretch>
        </p:blipFill>
        <p:spPr>
          <a:xfrm>
            <a:off x="228600" y="2590800"/>
            <a:ext cx="457200" cy="476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59" name="Picture 17" descr="http://t12.baidu.com/it/u=1529273385,817733858&amp;fm=23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114800"/>
            <a:ext cx="466725" cy="411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560" name="Picture 17" descr="http://t12.baidu.com/it/u=1529273385,817733858&amp;fm=23&amp;gp=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05400"/>
            <a:ext cx="434975" cy="447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l"/>
            <a:r>
              <a:rPr lang="zh-CN" altLang="en-US" sz="2800" b="1" dirty="0">
                <a:solidFill>
                  <a:srgbClr val="FF0000"/>
                </a:solidFill>
              </a:rPr>
              <a:t>Listen again. What advice does Alice give to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</a:rPr>
              <a:t>Wei Ming?</a:t>
            </a: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  <a:r>
              <a:rPr lang="en-US" altLang="zh-CN" sz="2800" b="1" dirty="0"/>
              <a:t>Choose the right numbers and fill in the blanks.</a:t>
            </a:r>
            <a:endParaRPr lang="zh-CN" altLang="en-US" sz="2800" b="1" dirty="0"/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228600" y="2819400"/>
            <a:ext cx="8229600" cy="4525963"/>
          </a:xfrm>
          <a:ln/>
        </p:spPr>
        <p:txBody>
          <a:bodyPr vert="horz" wrap="square" lIns="91440" tIns="45720" rIns="91440" bIns="45720" anchor="t"/>
          <a:p>
            <a:r>
              <a:rPr lang="en-US" altLang="zh-CN" sz="2400" dirty="0"/>
              <a:t>1. Although you may be ________ with your parents, you should talk to them. Ask them why they give you so much _______.</a:t>
            </a:r>
            <a:endParaRPr lang="en-US" altLang="zh-CN" sz="2400" dirty="0"/>
          </a:p>
          <a:p>
            <a:r>
              <a:rPr lang="en-US" altLang="zh-CN" sz="2400" dirty="0"/>
              <a:t>2. Life shouldn’t just be about ______. Free time activities like _____ and hanging out with friends are important, too. </a:t>
            </a:r>
            <a:endParaRPr lang="en-US" altLang="zh-CN" sz="2400" dirty="0"/>
          </a:p>
          <a:p>
            <a:r>
              <a:rPr lang="en-US" altLang="zh-CN" sz="2400" dirty="0"/>
              <a:t>3. You shouldn’t _______   with your classmates to get better grades. You should all be _______ each other to improve.</a:t>
            </a:r>
            <a:endParaRPr lang="en-US" altLang="zh-CN" sz="2400" dirty="0"/>
          </a:p>
        </p:txBody>
      </p:sp>
      <p:sp>
        <p:nvSpPr>
          <p:cNvPr id="24580" name="Oval 2"/>
          <p:cNvSpPr/>
          <p:nvPr/>
        </p:nvSpPr>
        <p:spPr>
          <a:xfrm>
            <a:off x="0" y="914400"/>
            <a:ext cx="784225" cy="917575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1d</a:t>
            </a:r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81" name="Text Box 6"/>
          <p:cNvSpPr txBox="1"/>
          <p:nvPr/>
        </p:nvSpPr>
        <p:spPr>
          <a:xfrm>
            <a:off x="3886200" y="2743200"/>
            <a:ext cx="1944688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unhappy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2" name="Text Box 5"/>
          <p:cNvSpPr txBox="1"/>
          <p:nvPr/>
        </p:nvSpPr>
        <p:spPr>
          <a:xfrm>
            <a:off x="457200" y="3505200"/>
            <a:ext cx="1800225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pressure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3" name="Text Box 8"/>
          <p:cNvSpPr txBox="1"/>
          <p:nvPr/>
        </p:nvSpPr>
        <p:spPr>
          <a:xfrm>
            <a:off x="4267200" y="3962400"/>
            <a:ext cx="1517650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grades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4" name="Text Box 10"/>
          <p:cNvSpPr txBox="1"/>
          <p:nvPr/>
        </p:nvSpPr>
        <p:spPr>
          <a:xfrm>
            <a:off x="457200" y="4267200"/>
            <a:ext cx="1295400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sports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5" name="Text Box 8"/>
          <p:cNvSpPr txBox="1"/>
          <p:nvPr/>
        </p:nvSpPr>
        <p:spPr>
          <a:xfrm>
            <a:off x="2590800" y="4724400"/>
            <a:ext cx="1654175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compete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6" name="Text Box 10"/>
          <p:cNvSpPr txBox="1"/>
          <p:nvPr/>
        </p:nvSpPr>
        <p:spPr>
          <a:xfrm>
            <a:off x="3733800" y="5105400"/>
            <a:ext cx="1508125" cy="53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helping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4587" name="Text Box 12"/>
          <p:cNvSpPr txBox="1"/>
          <p:nvPr/>
        </p:nvSpPr>
        <p:spPr>
          <a:xfrm>
            <a:off x="1295400" y="1676400"/>
            <a:ext cx="5867400" cy="990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lvl="1" algn="just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1.helping  2.sports   3.unhappy  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algn="just" eaLnBrk="1" hangingPunct="1"/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4.grades  5.pressure  6.compete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/>
      <p:bldP spid="24584" grpId="0"/>
      <p:bldP spid="24585" grpId="0"/>
      <p:bldP spid="245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Talk about your problems and give your advice.</a:t>
            </a: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zh-C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谈论你的烦恼并给出建议</a:t>
            </a:r>
            <a: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en-US" altLang="zh-CN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28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300" name="Group 100"/>
          <p:cNvGraphicFramePr>
            <a:graphicFrameLocks noGrp="1"/>
          </p:cNvGraphicFramePr>
          <p:nvPr>
            <p:ph type="tbl" idx="1"/>
          </p:nvPr>
        </p:nvGraphicFramePr>
        <p:xfrm>
          <a:off x="304800" y="3276600"/>
          <a:ext cx="8610600" cy="3524250"/>
        </p:xfrm>
        <a:graphic>
          <a:graphicData uri="http://schemas.openxmlformats.org/drawingml/2006/table">
            <a:tbl>
              <a:tblPr/>
              <a:tblGrid>
                <a:gridCol w="2870200"/>
                <a:gridCol w="4064000"/>
                <a:gridCol w="1676400"/>
              </a:tblGrid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1.My parents give me a lot of pressure about school.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1.You could talk to your parents about it.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spend time alone 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watch movies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listen to music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play computer games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2.I don’t get enough sleep.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2.You should go to bed early.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3.I’m afraid of speaking in front of people.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3.You should be more confident.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4.I had a fight with my best friend.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4.Why don’t you call him/her up to say sorry.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25625" name="Text Box 4"/>
          <p:cNvSpPr txBox="1"/>
          <p:nvPr/>
        </p:nvSpPr>
        <p:spPr>
          <a:xfrm>
            <a:off x="777875" y="1346200"/>
            <a:ext cx="7899400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26" name="Text Box 5"/>
          <p:cNvSpPr txBox="1"/>
          <p:nvPr/>
        </p:nvSpPr>
        <p:spPr>
          <a:xfrm>
            <a:off x="304800" y="1295400"/>
            <a:ext cx="8639175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A: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What's wrong with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you?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B: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should I do?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0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:________________________________________</a:t>
            </a:r>
            <a:endParaRPr lang="zh-CN" altLang="en-US" sz="2000" b="1" dirty="0">
              <a:solidFill>
                <a:srgbClr val="0066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B:Thanks.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do you usually do to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lower stress?</a:t>
            </a:r>
            <a:endParaRPr lang="zh-CN" altLang="en-US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A:</a:t>
            </a:r>
            <a:r>
              <a:rPr lang="zh-CN" altLang="en-US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 usually</a:t>
            </a:r>
            <a:r>
              <a:rPr lang="zh-CN" altLang="en-US" sz="2000" b="1" dirty="0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 .</a:t>
            </a: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What about you?</a:t>
            </a:r>
            <a:endParaRPr lang="en-US" altLang="zh-CN" sz="20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>
              <a:buFont typeface="Arial" panose="020B0604020202020204" pitchFamily="34" charset="0"/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B: I’d like to</a:t>
            </a:r>
            <a:r>
              <a:rPr lang="en-US" altLang="zh-CN" sz="2000" b="1" dirty="0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____________</a:t>
            </a:r>
            <a:r>
              <a:rPr lang="en-US" altLang="zh-CN" sz="2000" b="1" dirty="0">
                <a:solidFill>
                  <a:srgbClr val="00FF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000" b="1" dirty="0">
              <a:solidFill>
                <a:srgbClr val="00FF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27" name="Rectangle 6"/>
          <p:cNvSpPr/>
          <p:nvPr/>
        </p:nvSpPr>
        <p:spPr>
          <a:xfrm>
            <a:off x="3505200" y="0"/>
            <a:ext cx="168910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Pair-work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28" name="Rectangle 7"/>
          <p:cNvSpPr/>
          <p:nvPr/>
        </p:nvSpPr>
        <p:spPr>
          <a:xfrm>
            <a:off x="5867400" y="685800"/>
            <a:ext cx="2209800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29" name="Rectangle 8"/>
          <p:cNvSpPr/>
          <p:nvPr/>
        </p:nvSpPr>
        <p:spPr>
          <a:xfrm>
            <a:off x="381000" y="228600"/>
            <a:ext cx="2286000" cy="915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endParaRPr lang="en-US" altLang="zh-CN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dirty="0">
              <a:solidFill>
                <a:srgbClr val="00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85" name="Rectangle 85"/>
          <p:cNvSpPr/>
          <p:nvPr/>
        </p:nvSpPr>
        <p:spPr>
          <a:xfrm>
            <a:off x="228600" y="6096000"/>
            <a:ext cx="31940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 have too much homework.</a:t>
            </a:r>
            <a:endParaRPr lang="en-US" altLang="zh-CN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92" name="Rectangle 92"/>
          <p:cNvSpPr/>
          <p:nvPr/>
        </p:nvSpPr>
        <p:spPr>
          <a:xfrm>
            <a:off x="3276600" y="6096000"/>
            <a:ext cx="3930650" cy="33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sz="1600" dirty="0">
                <a:solidFill>
                  <a:srgbClr val="00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 think you could talk to your teacher about it.</a:t>
            </a:r>
            <a:endParaRPr lang="en-US" altLang="zh-CN" sz="1600" dirty="0">
              <a:solidFill>
                <a:srgbClr val="0066FF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94" name="Rectangle 94"/>
          <p:cNvSpPr/>
          <p:nvPr/>
        </p:nvSpPr>
        <p:spPr>
          <a:xfrm>
            <a:off x="7315200" y="5638800"/>
            <a:ext cx="13144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>
              <a:spcBef>
                <a:spcPct val="20000"/>
              </a:spcBef>
            </a:pPr>
            <a:r>
              <a:rPr lang="en-US" altLang="zh-CN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read books</a:t>
            </a:r>
            <a:endParaRPr lang="en-US" altLang="zh-CN" dirty="0">
              <a:solidFill>
                <a:srgbClr val="00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95" name="Rectangle 95"/>
          <p:cNvSpPr/>
          <p:nvPr/>
        </p:nvSpPr>
        <p:spPr>
          <a:xfrm>
            <a:off x="7315200" y="3810000"/>
            <a:ext cx="12890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dirty="0">
                <a:solidFill>
                  <a:srgbClr val="00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play sports</a:t>
            </a:r>
            <a:endParaRPr lang="en-US" altLang="zh-CN" dirty="0">
              <a:solidFill>
                <a:srgbClr val="000066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34" name="标题 1"/>
          <p:cNvSpPr txBox="1"/>
          <p:nvPr/>
        </p:nvSpPr>
        <p:spPr>
          <a:xfrm>
            <a:off x="6781800" y="0"/>
            <a:ext cx="23622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展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8.67052E-7 L 0.03368 -0.648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-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78035E-8 L -0.28159 -0.6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0" y="-3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6589 L -0.62188 -0.448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00" y="-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16 -0.03768 L -0.60382 -0.137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0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5" grpId="0"/>
      <p:bldP spid="51292" grpId="0"/>
      <p:bldP spid="51294" grpId="0"/>
      <p:bldP spid="5129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1"/>
          <p:cNvSpPr>
            <a:spLocks noGrp="1"/>
          </p:cNvSpPr>
          <p:nvPr>
            <p:ph type="title"/>
          </p:nvPr>
        </p:nvSpPr>
        <p:spPr>
          <a:xfrm>
            <a:off x="1143000" y="0"/>
            <a:ext cx="5105400" cy="868363"/>
          </a:xfrm>
          <a:ln/>
        </p:spPr>
        <p:txBody>
          <a:bodyPr vert="horz" wrap="square" lIns="91440" tIns="45720" rIns="91440" bIns="45720" anchor="ctr"/>
          <a:p>
            <a:pPr algn="just"/>
            <a:r>
              <a:rPr lang="en-US" altLang="zh-CN" dirty="0"/>
              <a:t>1</a:t>
            </a:r>
            <a:r>
              <a:rPr lang="en-US" altLang="zh-CN" sz="3600" dirty="0"/>
              <a:t>. </a:t>
            </a:r>
            <a:r>
              <a:rPr lang="en-US" altLang="zh-CN" sz="3600" dirty="0">
                <a:solidFill>
                  <a:srgbClr val="FF0000"/>
                </a:solidFill>
              </a:rPr>
              <a:t>spend</a:t>
            </a:r>
            <a:r>
              <a:rPr lang="en-US" altLang="zh-CN" sz="3600" dirty="0"/>
              <a:t> time alone</a:t>
            </a:r>
            <a:endParaRPr lang="zh-CN" altLang="en-US" sz="3600" dirty="0"/>
          </a:p>
        </p:txBody>
      </p:sp>
      <p:sp>
        <p:nvSpPr>
          <p:cNvPr id="26627" name="标题 1"/>
          <p:cNvSpPr txBox="1"/>
          <p:nvPr/>
        </p:nvSpPr>
        <p:spPr>
          <a:xfrm>
            <a:off x="6781800" y="0"/>
            <a:ext cx="23622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评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8" name="TextBox 5"/>
          <p:cNvSpPr txBox="1"/>
          <p:nvPr/>
        </p:nvSpPr>
        <p:spPr>
          <a:xfrm>
            <a:off x="0" y="685800"/>
            <a:ext cx="9144000" cy="6402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“花费”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㈠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spend some time or money on sth./(in) doing sth.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㈡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it takes sb. some time to do sth.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㈢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sb. pay some money for sth.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㈣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sth. cost sb. some time/money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1.I have to ______them 20 pounds for this room each month.  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A. pay  B. paid C. cost  D. took 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2. They spend too much time ______the report 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A. writing       B. to write      C. on writing      D. write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 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2819400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4267200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矩形 3"/>
          <p:cNvSpPr/>
          <p:nvPr/>
        </p:nvSpPr>
        <p:spPr>
          <a:xfrm>
            <a:off x="0" y="1524000"/>
            <a:ext cx="9144000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3.  What beautiful shoes you’re wearing! They must be expensive . 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--No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they only——l0 yuan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 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A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spent    B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took    C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paid    D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cost 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4. It will _____ me too much time to read this book.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 A. take    B. cost     C. spend     D.pay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2362200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3429000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标题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229600" cy="1143000"/>
          </a:xfrm>
          <a:ln/>
        </p:spPr>
        <p:txBody>
          <a:bodyPr vert="horz" wrap="square" lIns="91440" tIns="45720" rIns="91440" bIns="45720" anchor="ctr"/>
          <a:p>
            <a:pPr algn="just"/>
            <a:r>
              <a:rPr lang="en-US" altLang="zh-CN" sz="3200" b="1" dirty="0"/>
              <a:t>2. I have to </a:t>
            </a:r>
            <a:r>
              <a:rPr lang="en-US" altLang="zh-CN" sz="3200" b="1" dirty="0">
                <a:solidFill>
                  <a:srgbClr val="FF0000"/>
                </a:solidFill>
              </a:rPr>
              <a:t>compete with </a:t>
            </a:r>
            <a:r>
              <a:rPr lang="en-US" altLang="zh-CN" sz="3200" b="1" dirty="0"/>
              <a:t>my classmates at school.</a:t>
            </a:r>
            <a:endParaRPr lang="zh-CN" altLang="en-US" sz="3200" b="1" dirty="0"/>
          </a:p>
        </p:txBody>
      </p:sp>
      <p:sp>
        <p:nvSpPr>
          <p:cNvPr id="28675" name="TextBox 3"/>
          <p:cNvSpPr txBox="1"/>
          <p:nvPr/>
        </p:nvSpPr>
        <p:spPr>
          <a:xfrm>
            <a:off x="0" y="2468563"/>
            <a:ext cx="8534400" cy="3046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compete v.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竞争，对抗；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n. competition,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竞争，比赛，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n. competitor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竞争者；对手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compete with sb.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与某人竞争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翻译：你必须和其他所有人竞争。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You have to _______ ________ everybody else.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373563"/>
            <a:ext cx="3657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compete  with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Text Box 2"/>
          <p:cNvSpPr txBox="1"/>
          <p:nvPr/>
        </p:nvSpPr>
        <p:spPr>
          <a:xfrm>
            <a:off x="19050" y="1600200"/>
            <a:ext cx="9124950" cy="5016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Ⅰ.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用所给词的适当形式填空</a:t>
            </a: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1.  My parents give me a lot of_______ (press).  </a:t>
            </a:r>
            <a:endParaRPr lang="en-US" altLang="zh-CN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2.  There are many after-school_________ (activity) now.  </a:t>
            </a:r>
            <a:endParaRPr lang="en-US" altLang="zh-CN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3.  We should study hard_______ (get) better grades.  </a:t>
            </a:r>
            <a:endParaRPr lang="en-US" altLang="zh-CN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4. _______(hang) out with your friends is a good way to reduce your sadness.  </a:t>
            </a:r>
            <a:endParaRPr lang="en-US" altLang="zh-CN" sz="3200" b="1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1" dirty="0">
                <a:latin typeface="Arial" panose="020B0604020202020204" pitchFamily="34" charset="0"/>
                <a:ea typeface="黑体" panose="02010609060101010101" pitchFamily="2" charset="-122"/>
              </a:rPr>
              <a:t>5. Don’t be _______(worry) about that.  I can do it by myself</a:t>
            </a:r>
            <a:r>
              <a:rPr lang="en-US" altLang="zh-CN" dirty="0">
                <a:latin typeface="Arial" panose="020B0604020202020204" pitchFamily="34" charset="0"/>
                <a:ea typeface="黑体" panose="02010609060101010101" pitchFamily="2" charset="-122"/>
              </a:rPr>
              <a:t>. </a:t>
            </a:r>
            <a:endParaRPr lang="en-US" altLang="zh-CN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9699" name="椭圆 5"/>
          <p:cNvSpPr/>
          <p:nvPr/>
        </p:nvSpPr>
        <p:spPr>
          <a:xfrm>
            <a:off x="19050" y="1066800"/>
            <a:ext cx="2808288" cy="606425"/>
          </a:xfrm>
          <a:prstGeom prst="ellipse">
            <a:avLst/>
          </a:prstGeom>
          <a:solidFill>
            <a:srgbClr val="A1D419"/>
          </a:solidFill>
          <a:ln w="9525">
            <a:noFill/>
          </a:ln>
        </p:spPr>
        <p:txBody>
          <a:bodyPr wrap="none" anchor="ctr"/>
          <a:p>
            <a:pPr lvl="0" algn="ctr" eaLnBrk="1" hangingPunct="1"/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检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86450" y="2057400"/>
            <a:ext cx="2133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pressure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38850" y="2590800"/>
            <a:ext cx="2362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activities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95850" y="3581400"/>
            <a:ext cx="1871663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 get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2450" y="4495800"/>
            <a:ext cx="1873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Hanging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52650" y="5486400"/>
            <a:ext cx="18732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worried</a:t>
            </a:r>
            <a:endParaRPr lang="en-US" altLang="zh-CN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11188" y="1052513"/>
            <a:ext cx="7697788" cy="45227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Ⅱ.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单项选择</a:t>
            </a:r>
            <a:endParaRPr kumimoji="0" lang="zh-CN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1.  Giving</a:t>
            </a:r>
            <a:r>
              <a:rPr kumimoji="0" lang="zh-CN" alt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　　　　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stress is not good for children.  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so much         	B.  so many       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C.  too many       	D.  many so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2.  I don’t want to compete</a:t>
            </a:r>
            <a:r>
              <a:rPr kumimoji="0" lang="zh-CN" alt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　　　　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anyone.   I only want to do my work well.  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to                  		B.  in                 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C.  on                    	D.  with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46819" name="Picture 3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1188" y="2636838"/>
            <a:ext cx="457200" cy="39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46820" name="Picture 4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32275" y="5013325"/>
            <a:ext cx="457200" cy="39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endParaRPr lang="zh-CN" altLang="zh-CN" dirty="0"/>
          </a:p>
        </p:txBody>
      </p:sp>
      <p:pic>
        <p:nvPicPr>
          <p:cNvPr id="4099" name="Picture 12" descr="6354544180661324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95800" y="0"/>
            <a:ext cx="4648200" cy="541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AutoShape 16" descr="u=2031445489,2353083992&amp;fm=21&amp;gp=0"/>
          <p:cNvSpPr>
            <a:spLocks noChangeAspect="1"/>
          </p:cNvSpPr>
          <p:nvPr/>
        </p:nvSpPr>
        <p:spPr>
          <a:xfrm>
            <a:off x="2762250" y="1047750"/>
            <a:ext cx="3619500" cy="47625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1" name="AutoShape 18" descr="u=2031445489,2353083992&amp;fm=21&amp;gp=0"/>
          <p:cNvSpPr>
            <a:spLocks noChangeAspect="1"/>
          </p:cNvSpPr>
          <p:nvPr/>
        </p:nvSpPr>
        <p:spPr>
          <a:xfrm>
            <a:off x="2762250" y="1047750"/>
            <a:ext cx="3619500" cy="47625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410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541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18" name="Text Box 22"/>
          <p:cNvSpPr txBox="1"/>
          <p:nvPr/>
        </p:nvSpPr>
        <p:spPr>
          <a:xfrm>
            <a:off x="1981200" y="5707063"/>
            <a:ext cx="4876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too much work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标题 1"/>
          <p:cNvSpPr txBox="1"/>
          <p:nvPr/>
        </p:nvSpPr>
        <p:spPr>
          <a:xfrm>
            <a:off x="7124700" y="38100"/>
            <a:ext cx="1714500" cy="114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ctr" eaLnBrk="1" hangingPunct="1"/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【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导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】</a:t>
            </a:r>
            <a:endParaRPr lang="zh-CN" altLang="en-US" sz="4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2"/>
          <p:cNvSpPr txBox="1"/>
          <p:nvPr/>
        </p:nvSpPr>
        <p:spPr>
          <a:xfrm>
            <a:off x="304800" y="1066800"/>
            <a:ext cx="8424863" cy="30464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3.  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　　　　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you are angry, 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　　　　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you shouldn’t have a fight with him.  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A.  Although; but               B.  But; although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C.  Although; /	            D.  But; /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503811" name="Picture 3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3505200"/>
            <a:ext cx="457200" cy="39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r>
              <a:rPr lang="en-US" altLang="zh-CN" sz="4800" b="1" dirty="0"/>
              <a:t>Homework</a:t>
            </a:r>
            <a:endParaRPr lang="en-US" altLang="zh-CN" sz="4800" b="1" dirty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525963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lang="en-US" altLang="zh-CN" sz="4400" b="1" dirty="0"/>
              <a:t>  Read the passage in your learning paper and find out more ways to lower your stress.</a:t>
            </a:r>
            <a:endParaRPr lang="en-US" altLang="zh-CN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6" descr="Thua10A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9275" y="914400"/>
            <a:ext cx="4022725" cy="502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8" descr="p35_b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9600" y="727075"/>
            <a:ext cx="4114800" cy="4911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Text Box 9"/>
          <p:cNvSpPr txBox="1"/>
          <p:nvPr/>
        </p:nvSpPr>
        <p:spPr>
          <a:xfrm>
            <a:off x="1981200" y="5707063"/>
            <a:ext cx="4876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health problems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8" name="Picture 4" descr="yayayyayyy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62000" y="0"/>
            <a:ext cx="7848600" cy="5886450"/>
          </a:xfrm>
          <a:ln/>
        </p:spPr>
      </p:pic>
      <p:sp>
        <p:nvSpPr>
          <p:cNvPr id="11269" name="Text Box 5"/>
          <p:cNvSpPr txBox="1"/>
          <p:nvPr/>
        </p:nvSpPr>
        <p:spPr>
          <a:xfrm>
            <a:off x="2438400" y="5791200"/>
            <a:ext cx="5562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little  money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9" descr="timg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518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307" name="Text Box 19"/>
          <p:cNvSpPr txBox="1"/>
          <p:nvPr/>
        </p:nvSpPr>
        <p:spPr>
          <a:xfrm>
            <a:off x="2362200" y="5029200"/>
            <a:ext cx="5638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compete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with</a:t>
            </a:r>
            <a:r>
              <a:rPr lang="en-US" altLang="zh-CN" sz="4400" dirty="0">
                <a:latin typeface="Arial" panose="020B0604020202020204" pitchFamily="34" charset="0"/>
                <a:ea typeface="宋体" panose="02010600030101010101" pitchFamily="2" charset="-122"/>
              </a:rPr>
              <a:t> others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8" name="Text Box 20"/>
          <p:cNvSpPr txBox="1"/>
          <p:nvPr/>
        </p:nvSpPr>
        <p:spPr>
          <a:xfrm>
            <a:off x="2971800" y="5867400"/>
            <a:ext cx="1524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竞争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9" name="Text Box 21"/>
          <p:cNvSpPr txBox="1"/>
          <p:nvPr/>
        </p:nvSpPr>
        <p:spPr>
          <a:xfrm>
            <a:off x="1219200" y="5867400"/>
            <a:ext cx="2514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与某人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/>
      <p:bldP spid="12308" grpId="0"/>
      <p:bldP spid="123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5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6" name="Picture 6" descr="p35_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429000"/>
            <a:ext cx="45720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7" name="Picture 7" descr="yayayyayy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52800"/>
            <a:ext cx="4572000" cy="350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8" name="Picture 8" descr="2013830223351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58763"/>
            <a:ext cx="4572000" cy="2835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9" name="Text Box 9"/>
          <p:cNvSpPr txBox="1"/>
          <p:nvPr/>
        </p:nvSpPr>
        <p:spPr>
          <a:xfrm>
            <a:off x="2895600" y="3810000"/>
            <a:ext cx="4495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6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pressure n.</a:t>
            </a:r>
            <a:endParaRPr lang="en-US" altLang="zh-CN" sz="6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1536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6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/>
          <a:p>
            <a:endParaRPr lang="zh-CN" altLang="zh-CN" dirty="0"/>
          </a:p>
        </p:txBody>
      </p:sp>
      <p:pic>
        <p:nvPicPr>
          <p:cNvPr id="9219" name="Picture 12" descr="6899474802260d61e72cf6adc382869b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572000" y="0"/>
            <a:ext cx="4572000" cy="3486150"/>
          </a:xfrm>
          <a:ln/>
        </p:spPr>
      </p:pic>
      <p:sp>
        <p:nvSpPr>
          <p:cNvPr id="9220" name="AutoShape 5" descr="u=2602253521,1248552987&amp;fm=21&amp;gp=0"/>
          <p:cNvSpPr>
            <a:spLocks noChangeAspect="1"/>
          </p:cNvSpPr>
          <p:nvPr/>
        </p:nvSpPr>
        <p:spPr>
          <a:xfrm>
            <a:off x="155575" y="-26987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1" name="AutoShape 7" descr="u=2602253521,1248552987&amp;fm=21&amp;gp=0"/>
          <p:cNvSpPr>
            <a:spLocks noChangeAspect="1"/>
          </p:cNvSpPr>
          <p:nvPr/>
        </p:nvSpPr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22" name="AutoShape 9" descr="u=2602253521,1248552987&amp;fm=21&amp;gp=0"/>
          <p:cNvSpPr>
            <a:spLocks noChangeAspect="1"/>
          </p:cNvSpPr>
          <p:nvPr/>
        </p:nvSpPr>
        <p:spPr>
          <a:xfrm>
            <a:off x="155575" y="-26987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23" name="Picture 11" descr="F2011050610445080266000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616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4" name="Picture 13" descr="6815a30fg87cd292dcd23&amp;69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581400"/>
            <a:ext cx="3886200" cy="2976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5" name="Text Box 14"/>
          <p:cNvSpPr txBox="1"/>
          <p:nvPr/>
        </p:nvSpPr>
        <p:spPr>
          <a:xfrm>
            <a:off x="2743200" y="3810000"/>
            <a:ext cx="3505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pressure</a:t>
            </a:r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n.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59" name="Text Box 15"/>
          <p:cNvSpPr txBox="1"/>
          <p:nvPr/>
        </p:nvSpPr>
        <p:spPr>
          <a:xfrm>
            <a:off x="3352800" y="4267200"/>
            <a:ext cx="1524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压力</a:t>
            </a:r>
            <a:endParaRPr lang="zh-CN" altLang="en-US" sz="4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1" name="Text Box 17"/>
          <p:cNvSpPr txBox="1"/>
          <p:nvPr/>
        </p:nvSpPr>
        <p:spPr>
          <a:xfrm>
            <a:off x="5638800" y="3810000"/>
            <a:ext cx="35052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=stress</a:t>
            </a:r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n.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3" name="Rectangle 19"/>
          <p:cNvSpPr/>
          <p:nvPr/>
        </p:nvSpPr>
        <p:spPr>
          <a:xfrm>
            <a:off x="4191000" y="4953000"/>
            <a:ext cx="3638550" cy="11906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lvl="0" eaLnBrk="1" hangingPunct="1"/>
            <a:r>
              <a:rPr lang="en-US" altLang="zh-CN" sz="36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under pressure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在压力下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1" grpId="0"/>
      <p:bldP spid="61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08963" cy="12223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Are you often </a:t>
            </a:r>
            <a:r>
              <a:rPr kumimoji="0" lang="en-US" altLang="zh-CN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under pressure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在压力下</a:t>
            </a: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)?</a:t>
            </a:r>
            <a:endParaRPr kumimoji="0" lang="zh-CN" altLang="zh-CN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65" name="Picture 5" descr="u=3361148973,3184517588&amp;fm=23&amp;gp=0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7200" y="1676400"/>
            <a:ext cx="4419600" cy="3313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966" name="Picture 6" descr="u=4026879720,387070020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3949700" cy="3336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8" name="Rectangle 8"/>
          <p:cNvSpPr/>
          <p:nvPr/>
        </p:nvSpPr>
        <p:spPr>
          <a:xfrm>
            <a:off x="457200" y="5105400"/>
            <a:ext cx="8208963" cy="12223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eaLnBrk="1" hangingPunct="1"/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activities can you do to </a:t>
            </a:r>
            <a:r>
              <a:rPr lang="en-US" altLang="zh-CN" sz="44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lower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(</a:t>
            </a:r>
            <a:r>
              <a:rPr lang="en-US" altLang="zh-CN" sz="44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 </a:t>
            </a:r>
            <a:r>
              <a:rPr lang="zh-CN" altLang="en-US" sz="4400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降低 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)your stress?</a:t>
            </a:r>
            <a:endParaRPr lang="zh-CN" altLang="zh-CN" sz="44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6089</Words>
  <Application>WPS 演示</Application>
  <PresentationFormat>全屏显示(4:3)</PresentationFormat>
  <Paragraphs>394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9" baseType="lpstr">
      <vt:lpstr>Arial</vt:lpstr>
      <vt:lpstr>宋体</vt:lpstr>
      <vt:lpstr>Wingdings</vt:lpstr>
      <vt:lpstr>Calibri</vt:lpstr>
      <vt:lpstr>Times New Roman</vt:lpstr>
      <vt:lpstr>黑体</vt:lpstr>
      <vt:lpstr>微软雅黑</vt:lpstr>
      <vt:lpstr>自定义设计方案</vt:lpstr>
      <vt:lpstr>PowerPoint 演示文稿</vt:lpstr>
      <vt:lpstr>Unit 4 Why don't you talk to your parents?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DTZX9</cp:lastModifiedBy>
  <cp:revision>47</cp:revision>
  <dcterms:created xsi:type="dcterms:W3CDTF">2017-03-13T08:43:51Z</dcterms:created>
  <dcterms:modified xsi:type="dcterms:W3CDTF">2017-03-13T08:46:00Z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2052-10.1.0.6260</vt:lpwstr>
  </property>
</Properties>
</file>