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79" r:id="rId3"/>
    <p:sldId id="263" r:id="rId4"/>
    <p:sldId id="280" r:id="rId5"/>
    <p:sldId id="285" r:id="rId6"/>
    <p:sldId id="286" r:id="rId7"/>
    <p:sldId id="281" r:id="rId8"/>
    <p:sldId id="267" r:id="rId9"/>
    <p:sldId id="268" r:id="rId10"/>
    <p:sldId id="269" r:id="rId11"/>
    <p:sldId id="282" r:id="rId12"/>
    <p:sldId id="283" r:id="rId13"/>
    <p:sldId id="276" r:id="rId14"/>
    <p:sldId id="277" r:id="rId15"/>
    <p:sldId id="258" r:id="rId16"/>
    <p:sldId id="287" r:id="rId17"/>
    <p:sldId id="284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FFFF66"/>
    <a:srgbClr val="FF6600"/>
    <a:srgbClr val="FFFF00"/>
    <a:srgbClr val="00FF00"/>
    <a:srgbClr val="FF99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31FE354-5BDF-4D04-B421-02F62CF8CDF5}" type="datetimeFigureOut">
              <a:rPr lang="zh-CN" altLang="en-US"/>
              <a:pPr>
                <a:defRPr/>
              </a:pPr>
              <a:t>2017-3-14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B15C7F7-758B-4134-BD99-FE5CABF012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CEC6A-97E6-4662-BAA2-EB0F4A42C4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00B5-663D-4174-B69C-8A39D6E4C1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D32C3-53D3-449B-A79C-9BAB3F9F3C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658B-12D6-40D3-A983-D9198A5DBF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13434-C94C-4665-8BCD-838935CC81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57A06-3369-4C28-AEB1-66C26DB230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24C4C-910B-4EC6-9ABC-66C9E001C5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27B08-0BF5-43FD-8C5E-0B84A63E28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E7F4-3EB5-46A6-908A-8CBBDC1F9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965A6-26E3-4CD2-9CA3-8FB71A90B8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C72B-44C7-49C3-8066-9F64A4B64E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80918-FCED-4FFB-B50D-0B119A405B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E81B4FB-C764-4430-8DDE-4ACEBEFB25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frica.y365.com/images/lindo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28"/>
          <p:cNvSpPr txBox="1">
            <a:spLocks noChangeArrowheads="1"/>
          </p:cNvSpPr>
          <p:nvPr/>
        </p:nvSpPr>
        <p:spPr bwMode="auto">
          <a:xfrm>
            <a:off x="1042988" y="549275"/>
            <a:ext cx="7272337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8000" b="1">
                <a:solidFill>
                  <a:srgbClr val="FFFF00"/>
                </a:solidFill>
                <a:ea typeface="楷体_GB2312" pitchFamily="49" charset="-122"/>
              </a:rPr>
              <a:t>28 </a:t>
            </a:r>
            <a:r>
              <a:rPr lang="zh-CN" altLang="en-US" sz="8000" b="1">
                <a:solidFill>
                  <a:srgbClr val="FFFF00"/>
                </a:solidFill>
                <a:ea typeface="楷体_GB2312" pitchFamily="49" charset="-122"/>
              </a:rPr>
              <a:t>彩色的非洲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71550" y="2492375"/>
            <a:ext cx="66246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800"/>
              <a:t> 潮州枫溪瓷都实验小学</a:t>
            </a:r>
          </a:p>
          <a:p>
            <a:r>
              <a:rPr lang="zh-CN" altLang="en-US" sz="4800"/>
              <a:t>     执教者： 蔡少燕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570793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671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7" descr="200350701-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0"/>
            <a:ext cx="507682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 descr=" 非洲动物，或凶猛或温顺。一切那么原始且真实。 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3463"/>
            <a:ext cx="40671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 非洲动物，或凶猛或温顺。一切那么原始且真实。 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573463"/>
            <a:ext cx="5076825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矩形 5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-1082675"/>
            <a:ext cx="9245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32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altLang="zh-CN" sz="32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zh-CN" sz="3200" b="1">
                <a:solidFill>
                  <a:srgbClr val="0000FF"/>
                </a:solidFill>
                <a:latin typeface="Times New Roman" pitchFamily="18" charset="0"/>
              </a:rPr>
              <a:t>其颜色不仅有赤橙黄绿青蓝紫，而且在不断地</a:t>
            </a:r>
            <a:endParaRPr lang="en-US" altLang="zh-CN" sz="3200" b="1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zh-CN" sz="3200" b="1">
                <a:solidFill>
                  <a:srgbClr val="0000FF"/>
                </a:solidFill>
                <a:latin typeface="Times New Roman" pitchFamily="18" charset="0"/>
              </a:rPr>
              <a:t>变幻着，交织着，渗透着，辉映着，令你目不暇</a:t>
            </a:r>
            <a:endParaRPr lang="en-US" altLang="zh-CN" sz="3200" b="1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zh-CN" sz="3200" b="1">
                <a:solidFill>
                  <a:srgbClr val="0000FF"/>
                </a:solidFill>
                <a:latin typeface="Times New Roman" pitchFamily="18" charset="0"/>
              </a:rPr>
              <a:t>接，不住地发出赞叹。</a:t>
            </a:r>
            <a:endParaRPr lang="zh-CN" sz="3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41052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765175"/>
            <a:ext cx="394493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35938" y="6524625"/>
            <a:ext cx="1008062" cy="333375"/>
          </a:xfrm>
          <a:prstGeom prst="actionButtonBlank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/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2006122350167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4716463" y="580548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3300"/>
                </a:solidFill>
                <a:ea typeface="楷体_GB2312" pitchFamily="49" charset="-122"/>
              </a:rPr>
              <a:t>芒果树下的热情曼妙之舞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295,10568,62548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36613"/>
            <a:ext cx="42862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20070927_6db99c85d00082fb4ee2fXtxGFzrYhAG"/>
          <p:cNvPicPr>
            <a:picLocks noChangeAspect="1" noChangeArrowheads="1"/>
          </p:cNvPicPr>
          <p:nvPr/>
        </p:nvPicPr>
        <p:blipFill>
          <a:blip r:embed="rId4"/>
          <a:srcRect l="3996" t="2638" r="26909" b="5333"/>
          <a:stretch>
            <a:fillRect/>
          </a:stretch>
        </p:blipFill>
        <p:spPr bwMode="auto">
          <a:xfrm>
            <a:off x="4643438" y="836613"/>
            <a:ext cx="40433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AutoShape 8"/>
          <p:cNvSpPr>
            <a:spLocks noChangeArrowheads="1"/>
          </p:cNvSpPr>
          <p:nvPr/>
        </p:nvSpPr>
        <p:spPr bwMode="auto">
          <a:xfrm>
            <a:off x="5508625" y="5229225"/>
            <a:ext cx="3168650" cy="1223963"/>
          </a:xfrm>
          <a:prstGeom prst="wedgeEllipseCallout">
            <a:avLst>
              <a:gd name="adj1" fmla="val 54912"/>
              <a:gd name="adj2" fmla="val 65176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3200" b="1">
                <a:solidFill>
                  <a:srgbClr val="FF3300"/>
                </a:solidFill>
              </a:rPr>
              <a:t>一起跳吧！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7" descr="music-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20" name="Group 24"/>
          <p:cNvGraphicFramePr>
            <a:graphicFrameLocks noGrp="1"/>
          </p:cNvGraphicFramePr>
          <p:nvPr/>
        </p:nvGraphicFramePr>
        <p:xfrm>
          <a:off x="0" y="1125538"/>
          <a:ext cx="8867775" cy="4479925"/>
        </p:xfrm>
        <a:graphic>
          <a:graphicData uri="http://schemas.openxmlformats.org/drawingml/2006/table">
            <a:tbl>
              <a:tblPr/>
              <a:tblGrid>
                <a:gridCol w="4002088"/>
                <a:gridCol w="4865687"/>
              </a:tblGrid>
              <a:tr h="257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　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　舞曲，流行音乐，爵士乐，摇滚，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RAP,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蓝调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——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我们所熟悉的现代音乐流派大都含有非洲的基因 。从中可以轻易地辨别出来自那片被称为‘人类摇篮’的大陆的影响。正如一个黑人演员曾经说过的“你们演奏音乐，而我们就是音乐。”　　　　　　　　　　　</a:t>
                      </a:r>
                      <a:b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</a:b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　　这里展示的是来自非洲的原声碟：最流行的乐队，最走红的歌手，最现代的和最传统的。请和我们一起，屏息倾听神秘狂野之声。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116013" y="1916113"/>
            <a:ext cx="6985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/>
            <a:r>
              <a:rPr lang="en-US" altLang="zh-CN" sz="2800" b="1">
                <a:latin typeface="Times New Roman" pitchFamily="18" charset="0"/>
              </a:rPr>
              <a:t>    </a:t>
            </a:r>
            <a:r>
              <a:rPr lang="zh-CN" sz="2800" b="1">
                <a:latin typeface="Times New Roman" pitchFamily="18" charset="0"/>
              </a:rPr>
              <a:t>非洲是一方热土，他古朴、自然、美丽；他吸引了世界人的目光，他更呼唤人们对和平的心态对待这片淳朴的土地；非洲人正渴望你伸出友谊之手，共同保护这片奇异的土地。</a:t>
            </a:r>
            <a:endParaRPr lang="zh-CN" sz="1200" b="1"/>
          </a:p>
          <a:p>
            <a:pPr indent="304800" eaLnBrk="0" hangingPunct="0"/>
            <a:r>
              <a:rPr lang="zh-CN" altLang="en-US" sz="2800" b="1">
                <a:latin typeface="Times New Roman" pitchFamily="18" charset="0"/>
              </a:rPr>
              <a:t>     推荐书籍：</a:t>
            </a:r>
            <a:r>
              <a:rPr lang="zh-CN" altLang="zh-CN" sz="2800" b="1">
                <a:latin typeface="Times New Roman" pitchFamily="18" charset="0"/>
              </a:rPr>
              <a:t>《</a:t>
            </a:r>
            <a:r>
              <a:rPr lang="zh-CN" sz="2800" b="1">
                <a:latin typeface="Times New Roman" pitchFamily="18" charset="0"/>
              </a:rPr>
              <a:t>非洲地理杂志</a:t>
            </a:r>
            <a:r>
              <a:rPr lang="zh-CN" altLang="zh-CN" sz="2800" b="1">
                <a:latin typeface="Times New Roman" pitchFamily="18" charset="0"/>
              </a:rPr>
              <a:t>》</a:t>
            </a:r>
            <a:r>
              <a:rPr lang="zh-CN" sz="2800" b="1">
                <a:latin typeface="Times New Roman" pitchFamily="18" charset="0"/>
              </a:rPr>
              <a:t>、</a:t>
            </a:r>
            <a:r>
              <a:rPr lang="zh-CN" altLang="zh-CN" sz="2800" b="1">
                <a:latin typeface="Times New Roman" pitchFamily="18" charset="0"/>
              </a:rPr>
              <a:t>《</a:t>
            </a:r>
            <a:r>
              <a:rPr lang="zh-CN" sz="2800" b="1">
                <a:latin typeface="Times New Roman" pitchFamily="18" charset="0"/>
              </a:rPr>
              <a:t>非洲之旅</a:t>
            </a:r>
            <a:r>
              <a:rPr lang="zh-CN" altLang="zh-CN" sz="2800" b="1">
                <a:latin typeface="Times New Roman" pitchFamily="18" charset="0"/>
              </a:rPr>
              <a:t>》</a:t>
            </a:r>
            <a:endParaRPr lang="zh-CN" altLang="zh-CN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-98425"/>
            <a:ext cx="800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32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altLang="zh-CN" sz="32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endParaRPr lang="zh-CN" altLang="zh-CN" sz="3200" b="1">
              <a:solidFill>
                <a:srgbClr val="0000FF"/>
              </a:solidFill>
            </a:endParaRPr>
          </a:p>
        </p:txBody>
      </p:sp>
      <p:sp>
        <p:nvSpPr>
          <p:cNvPr id="31747" name="矩形 4"/>
          <p:cNvSpPr>
            <a:spLocks noChangeArrowheads="1"/>
          </p:cNvSpPr>
          <p:nvPr/>
        </p:nvSpPr>
        <p:spPr bwMode="auto">
          <a:xfrm>
            <a:off x="827088" y="908050"/>
            <a:ext cx="81375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zh-CN" altLang="en-US" sz="5400" b="1">
                <a:solidFill>
                  <a:srgbClr val="C00000"/>
                </a:solidFill>
              </a:rPr>
              <a:t>作     业：</a:t>
            </a:r>
            <a:endParaRPr lang="en-US" altLang="zh-CN" sz="5400" b="1">
              <a:solidFill>
                <a:srgbClr val="C00000"/>
              </a:solidFill>
            </a:endParaRPr>
          </a:p>
          <a:p>
            <a:pPr algn="ctr" latinLnBrk="1"/>
            <a:endParaRPr lang="en-US" altLang="zh-CN" sz="5400" b="1">
              <a:solidFill>
                <a:srgbClr val="C00000"/>
              </a:solidFill>
            </a:endParaRPr>
          </a:p>
          <a:p>
            <a:pPr latinLnBrk="1">
              <a:lnSpc>
                <a:spcPts val="4000"/>
              </a:lnSpc>
            </a:pPr>
            <a:r>
              <a:rPr lang="en-US" altLang="zh-CN" sz="2800" b="1">
                <a:solidFill>
                  <a:srgbClr val="00B050"/>
                </a:solidFill>
              </a:rPr>
              <a:t>1.</a:t>
            </a:r>
            <a:r>
              <a:rPr lang="zh-CN" altLang="en-US" sz="2800" b="1">
                <a:solidFill>
                  <a:srgbClr val="00B050"/>
                </a:solidFill>
              </a:rPr>
              <a:t>小练笔：</a:t>
            </a:r>
            <a:r>
              <a:rPr lang="zh-CN" altLang="zh-CN" sz="2800" b="1">
                <a:solidFill>
                  <a:srgbClr val="00B050"/>
                </a:solidFill>
              </a:rPr>
              <a:t>请你当一回导游，用总分总的结构，写一段话，介绍非洲</a:t>
            </a:r>
            <a:r>
              <a:rPr lang="zh-CN" altLang="en-US" sz="2800" b="1">
                <a:solidFill>
                  <a:srgbClr val="00B050"/>
                </a:solidFill>
              </a:rPr>
              <a:t>。可以是整体的，也可以是某一个方面的。</a:t>
            </a:r>
            <a:endParaRPr lang="en-US" altLang="zh-CN" sz="2800" b="1">
              <a:solidFill>
                <a:srgbClr val="00B050"/>
              </a:solidFill>
            </a:endParaRPr>
          </a:p>
          <a:p>
            <a:pPr latinLnBrk="1">
              <a:lnSpc>
                <a:spcPts val="4000"/>
              </a:lnSpc>
            </a:pPr>
            <a:endParaRPr lang="en-US" altLang="zh-CN" sz="2800" b="1">
              <a:solidFill>
                <a:srgbClr val="00B050"/>
              </a:solidFill>
            </a:endParaRPr>
          </a:p>
          <a:p>
            <a:pPr latinLnBrk="1">
              <a:lnSpc>
                <a:spcPts val="4000"/>
              </a:lnSpc>
            </a:pPr>
            <a:r>
              <a:rPr lang="en-US" altLang="zh-CN" sz="2800" b="1">
                <a:solidFill>
                  <a:srgbClr val="00B050"/>
                </a:solidFill>
              </a:rPr>
              <a:t> 2.</a:t>
            </a:r>
            <a:r>
              <a:rPr lang="zh-CN" altLang="en-US" sz="2800" b="1">
                <a:solidFill>
                  <a:srgbClr val="00B050"/>
                </a:solidFill>
              </a:rPr>
              <a:t>制作有关非洲风情与文化的手抄报。</a:t>
            </a:r>
            <a:endParaRPr lang="en-US" altLang="zh-CN" sz="2800" b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24000"/>
          </a:blip>
          <a:srcRect/>
          <a:stretch>
            <a:fillRect/>
          </a:stretch>
        </p:blipFill>
        <p:spPr bwMode="auto">
          <a:xfrm>
            <a:off x="6350" y="-222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228600" y="27813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b="1">
              <a:solidFill>
                <a:srgbClr val="3366FF"/>
              </a:solidFill>
              <a:ea typeface="楷体_GB2312" pitchFamily="49" charset="-122"/>
            </a:endParaRP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1476375" y="42926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>
              <a:solidFill>
                <a:srgbClr val="0000CC"/>
              </a:solidFill>
              <a:ea typeface="楷体_GB2312" pitchFamily="49" charset="-122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0" y="-4341813"/>
            <a:ext cx="7883525" cy="91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 sz="1200">
              <a:latin typeface="Calibri" pitchFamily="34" charset="0"/>
              <a:cs typeface="Times New Roman" pitchFamily="18" charset="0"/>
            </a:endParaRPr>
          </a:p>
          <a:p>
            <a:endParaRPr lang="en-US" altLang="zh-CN" sz="1200">
              <a:latin typeface="Calibri" pitchFamily="34" charset="0"/>
              <a:cs typeface="Times New Roman" pitchFamily="18" charset="0"/>
            </a:endParaRPr>
          </a:p>
          <a:p>
            <a:endParaRPr lang="en-US" altLang="zh-CN" sz="1200">
              <a:latin typeface="Calibri" pitchFamily="34" charset="0"/>
              <a:cs typeface="Times New Roman" pitchFamily="18" charset="0"/>
            </a:endParaRPr>
          </a:p>
          <a:p>
            <a:endParaRPr lang="en-US" altLang="zh-CN" sz="1200">
              <a:latin typeface="Calibri" pitchFamily="34" charset="0"/>
              <a:cs typeface="Times New Roman" pitchFamily="18" charset="0"/>
            </a:endParaRPr>
          </a:p>
          <a:p>
            <a:endParaRPr lang="en-US" altLang="zh-CN" sz="1200">
              <a:latin typeface="Calibri" pitchFamily="34" charset="0"/>
              <a:cs typeface="Times New Roman" pitchFamily="18" charset="0"/>
            </a:endParaRPr>
          </a:p>
          <a:p>
            <a:endParaRPr lang="en-US" altLang="zh-CN" sz="1200">
              <a:latin typeface="Calibri" pitchFamily="34" charset="0"/>
              <a:cs typeface="Times New Roman" pitchFamily="18" charset="0"/>
            </a:endParaRPr>
          </a:p>
          <a:p>
            <a:endParaRPr lang="en-US" altLang="zh-CN" sz="1200">
              <a:latin typeface="Calibri" pitchFamily="34" charset="0"/>
              <a:cs typeface="Times New Roman" pitchFamily="18" charset="0"/>
            </a:endParaRPr>
          </a:p>
          <a:p>
            <a:endParaRPr lang="en-US" altLang="zh-CN" sz="1200">
              <a:latin typeface="Calibri" pitchFamily="34" charset="0"/>
              <a:cs typeface="Times New Roman" pitchFamily="18" charset="0"/>
            </a:endParaRPr>
          </a:p>
          <a:p>
            <a:endParaRPr lang="en-US" altLang="zh-CN" sz="1200">
              <a:latin typeface="Calibri" pitchFamily="34" charset="0"/>
              <a:cs typeface="Times New Roman" pitchFamily="18" charset="0"/>
            </a:endParaRPr>
          </a:p>
          <a:p>
            <a:r>
              <a:rPr lang="zh-CN" altLang="en-US" sz="2800">
                <a:latin typeface="Calibri" pitchFamily="34" charset="0"/>
                <a:cs typeface="Times New Roman" pitchFamily="18" charset="0"/>
              </a:rPr>
              <a:t>    </a:t>
            </a:r>
            <a:endParaRPr lang="en-US" altLang="zh-CN" sz="2800">
              <a:latin typeface="Calibri" pitchFamily="34" charset="0"/>
              <a:cs typeface="Times New Roman" pitchFamily="18" charset="0"/>
            </a:endParaRPr>
          </a:p>
          <a:p>
            <a:endParaRPr lang="en-US" altLang="zh-CN" sz="2800">
              <a:latin typeface="Calibri" pitchFamily="34" charset="0"/>
              <a:cs typeface="Times New Roman" pitchFamily="18" charset="0"/>
            </a:endParaRPr>
          </a:p>
          <a:p>
            <a:endParaRPr lang="en-US" altLang="zh-CN" sz="2800">
              <a:latin typeface="Calibri" pitchFamily="34" charset="0"/>
              <a:cs typeface="Times New Roman" pitchFamily="18" charset="0"/>
            </a:endParaRPr>
          </a:p>
          <a:p>
            <a:endParaRPr lang="en-US" altLang="zh-CN" sz="2800">
              <a:latin typeface="Calibri" pitchFamily="34" charset="0"/>
              <a:cs typeface="Times New Roman" pitchFamily="18" charset="0"/>
            </a:endParaRPr>
          </a:p>
          <a:p>
            <a:endParaRPr lang="en-US" altLang="zh-CN" sz="3600" b="1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endParaRPr lang="en-US" altLang="zh-CN" sz="3600" b="1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zh-CN" altLang="en-US" sz="36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观看及阅读任务：</a:t>
            </a:r>
            <a:endParaRPr lang="en-US" altLang="zh-CN" sz="3600" b="1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endParaRPr lang="en-US" altLang="zh-CN" sz="3600" b="1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altLang="zh-CN" sz="3200" b="1">
                <a:latin typeface="Calibri" pitchFamily="34" charset="0"/>
                <a:cs typeface="Times New Roman" pitchFamily="18" charset="0"/>
              </a:rPr>
              <a:t>    </a:t>
            </a:r>
            <a:r>
              <a:rPr lang="zh-CN" altLang="en-US" sz="32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A</a:t>
            </a:r>
            <a:r>
              <a:rPr lang="zh-CN" altLang="en-US" sz="3200" b="1">
                <a:solidFill>
                  <a:srgbClr val="C00000"/>
                </a:solidFill>
                <a:latin typeface="Times New Roman" pitchFamily="18" charset="0"/>
              </a:rPr>
              <a:t>．图文对照，注意生字和新词。</a:t>
            </a:r>
            <a:endParaRPr lang="en-US" altLang="zh-CN" sz="3200" b="1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en-US" altLang="zh-CN" sz="3200" b="1">
                <a:solidFill>
                  <a:srgbClr val="C00000"/>
                </a:solidFill>
                <a:latin typeface="Times New Roman" pitchFamily="18" charset="0"/>
              </a:rPr>
              <a:t>         </a:t>
            </a:r>
          </a:p>
          <a:p>
            <a:endParaRPr lang="zh-CN" altLang="en-US" sz="3200" b="1">
              <a:solidFill>
                <a:srgbClr val="C00000"/>
              </a:solidFill>
            </a:endParaRPr>
          </a:p>
          <a:p>
            <a:pPr eaLnBrk="0" hangingPunct="0"/>
            <a:r>
              <a:rPr lang="zh-CN" altLang="en-US" sz="32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en-US" altLang="zh-CN" sz="32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B</a:t>
            </a:r>
            <a:r>
              <a:rPr lang="zh-CN" altLang="en-US" sz="3200" b="1">
                <a:solidFill>
                  <a:srgbClr val="C00000"/>
                </a:solidFill>
                <a:latin typeface="Times New Roman" pitchFamily="18" charset="0"/>
              </a:rPr>
              <a:t>．游历了彩色的非洲，你有什么感受？</a:t>
            </a:r>
            <a:endParaRPr lang="en-US" altLang="zh-CN" sz="3200" b="1">
              <a:solidFill>
                <a:srgbClr val="C0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altLang="zh-CN" sz="3200" b="1">
                <a:solidFill>
                  <a:srgbClr val="C00000"/>
                </a:solidFill>
                <a:latin typeface="Times New Roman" pitchFamily="18" charset="0"/>
              </a:rPr>
              <a:t>           </a:t>
            </a:r>
            <a:r>
              <a:rPr lang="zh-CN" altLang="en-US" sz="3200" b="1">
                <a:solidFill>
                  <a:srgbClr val="C00000"/>
                </a:solidFill>
                <a:latin typeface="Times New Roman" pitchFamily="18" charset="0"/>
              </a:rPr>
              <a:t>哪几句表达作者的真切感受？</a:t>
            </a:r>
            <a:endParaRPr lang="en-US" altLang="zh-CN" sz="3200" b="1">
              <a:solidFill>
                <a:srgbClr val="C00000"/>
              </a:solidFill>
              <a:latin typeface="Times New Roman" pitchFamily="18" charset="0"/>
            </a:endParaRPr>
          </a:p>
          <a:p>
            <a:pPr eaLnBrk="0" hangingPunct="0"/>
            <a:endParaRPr lang="zh-CN" altLang="en-US" sz="3200" b="1">
              <a:solidFill>
                <a:srgbClr val="C00000"/>
              </a:solidFill>
            </a:endParaRPr>
          </a:p>
          <a:p>
            <a:pPr eaLnBrk="0" hangingPunct="0"/>
            <a:r>
              <a:rPr lang="zh-CN" altLang="en-US" sz="32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en-US" altLang="zh-CN" sz="32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C</a:t>
            </a:r>
            <a:r>
              <a:rPr lang="zh-CN" altLang="en-US" sz="3200" b="1">
                <a:solidFill>
                  <a:srgbClr val="C00000"/>
                </a:solidFill>
                <a:latin typeface="Times New Roman" pitchFamily="18" charset="0"/>
              </a:rPr>
              <a:t>．课文分成几个方面来写？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684213" y="1844675"/>
            <a:ext cx="8001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CC"/>
                </a:solidFill>
                <a:ea typeface="楷体_GB2312" pitchFamily="49" charset="-122"/>
              </a:rPr>
              <a:t>1</a:t>
            </a:r>
            <a:r>
              <a:rPr lang="zh-CN" altLang="en-US" sz="3600" b="1">
                <a:solidFill>
                  <a:srgbClr val="0000CC"/>
                </a:solidFill>
                <a:ea typeface="楷体_GB2312" pitchFamily="49" charset="-122"/>
              </a:rPr>
              <a:t>、非洲真是一个色彩斑斓的世界啊！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CC"/>
                </a:solidFill>
                <a:ea typeface="楷体_GB2312" pitchFamily="49" charset="-122"/>
              </a:rPr>
              <a:t>2</a:t>
            </a:r>
            <a:r>
              <a:rPr lang="zh-CN" altLang="en-US" sz="3600" b="1">
                <a:solidFill>
                  <a:srgbClr val="0000CC"/>
                </a:solidFill>
                <a:ea typeface="楷体_GB2312" pitchFamily="49" charset="-122"/>
              </a:rPr>
              <a:t>、啊，非洲，好一个多姿多彩的世  界！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84213" y="549275"/>
            <a:ext cx="2881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</a:rPr>
              <a:t>二个感叹句：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-1017588"/>
            <a:ext cx="228600" cy="24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 sz="1200"/>
          </a:p>
          <a:p>
            <a:endParaRPr lang="en-US" altLang="zh-CN" sz="1200"/>
          </a:p>
          <a:p>
            <a:endParaRPr lang="en-US" altLang="zh-CN" sz="1200"/>
          </a:p>
          <a:p>
            <a:endParaRPr lang="en-US" altLang="zh-CN" sz="1200"/>
          </a:p>
          <a:p>
            <a:endParaRPr lang="en-US" altLang="zh-CN" sz="1200"/>
          </a:p>
          <a:p>
            <a:endParaRPr lang="en-US" altLang="zh-CN" sz="1200"/>
          </a:p>
          <a:p>
            <a:endParaRPr lang="en-US" altLang="zh-CN" sz="1200"/>
          </a:p>
          <a:p>
            <a:endParaRPr lang="en-US" altLang="zh-CN" sz="1200"/>
          </a:p>
          <a:p>
            <a:endParaRPr lang="en-US" altLang="zh-CN" sz="1200"/>
          </a:p>
          <a:p>
            <a:endParaRPr lang="en-US" altLang="zh-CN" sz="1200"/>
          </a:p>
          <a:p>
            <a:endParaRPr lang="en-US" altLang="zh-CN" sz="1200"/>
          </a:p>
          <a:p>
            <a:endParaRPr lang="en-US" altLang="zh-CN" sz="1200"/>
          </a:p>
          <a:p>
            <a:r>
              <a:rPr lang="zh-CN" altLang="zh-CN" sz="1200"/>
              <a:t> </a:t>
            </a:r>
            <a:endParaRPr lang="zh-CN" altLang="en-US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646113"/>
            <a:ext cx="9224963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B050"/>
                </a:solidFill>
              </a:rPr>
              <a:t>         </a:t>
            </a:r>
            <a:r>
              <a:rPr lang="zh-CN" sz="2800" b="1">
                <a:solidFill>
                  <a:srgbClr val="00B050"/>
                </a:solidFill>
              </a:rPr>
              <a:t>小组讨论：“非洲真是一个色彩斑斓的世界！”表</a:t>
            </a:r>
            <a:r>
              <a:rPr lang="en-US" altLang="zh-CN" sz="2800" b="1">
                <a:solidFill>
                  <a:srgbClr val="00B05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B050"/>
                </a:solidFill>
              </a:rPr>
              <a:t>   </a:t>
            </a:r>
            <a:r>
              <a:rPr lang="zh-CN" sz="2800" b="1">
                <a:solidFill>
                  <a:srgbClr val="00B050"/>
                </a:solidFill>
              </a:rPr>
              <a:t>现在哪些方面？</a:t>
            </a:r>
            <a:r>
              <a:rPr lang="zh-CN" sz="2800" b="1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</a:br>
            <a:r>
              <a:rPr lang="zh-CN" altLang="en-US" sz="2800" b="1">
                <a:solidFill>
                  <a:srgbClr val="00B050"/>
                </a:solidFill>
              </a:rPr>
              <a:t>  非洲真是一个色彩斑斓的世界！</a:t>
            </a:r>
            <a: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</a:br>
            <a:r>
              <a:rPr lang="zh-CN" altLang="en-US" sz="2800" b="1">
                <a:solidFill>
                  <a:srgbClr val="00B050"/>
                </a:solidFill>
              </a:rPr>
              <a:t>  那里的（</a:t>
            </a:r>
            <a: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  <a:t>                              </a:t>
            </a:r>
            <a:r>
              <a:rPr lang="zh-CN" altLang="en-US" sz="2800" b="1">
                <a:solidFill>
                  <a:srgbClr val="00B050"/>
                </a:solidFill>
              </a:rPr>
              <a:t>）是彩色的，</a:t>
            </a:r>
            <a: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</a:br>
            <a:r>
              <a:rPr lang="zh-CN" altLang="en-US" sz="2800" b="1">
                <a:solidFill>
                  <a:srgbClr val="00B050"/>
                </a:solidFill>
              </a:rPr>
              <a:t>  那里的（</a:t>
            </a:r>
            <a:r>
              <a:rPr lang="zh-CN" alt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  <a:t>                 </a:t>
            </a:r>
            <a:r>
              <a:rPr lang="zh-CN" altLang="en-US" sz="2800" b="1">
                <a:solidFill>
                  <a:srgbClr val="00B050"/>
                </a:solidFill>
              </a:rPr>
              <a:t>）是彩色的，</a:t>
            </a:r>
            <a: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</a:br>
            <a:r>
              <a:rPr lang="zh-CN" altLang="en-US" sz="2800" b="1">
                <a:solidFill>
                  <a:srgbClr val="00B050"/>
                </a:solidFill>
              </a:rPr>
              <a:t>  那里的（</a:t>
            </a:r>
            <a: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  <a:t>                               </a:t>
            </a:r>
            <a:r>
              <a:rPr lang="zh-CN" altLang="en-US" sz="2800" b="1">
                <a:solidFill>
                  <a:srgbClr val="00B050"/>
                </a:solidFill>
              </a:rPr>
              <a:t>）是彩色的，</a:t>
            </a:r>
            <a: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</a:br>
            <a:r>
              <a:rPr lang="zh-CN" altLang="en-US" sz="2800" b="1">
                <a:solidFill>
                  <a:srgbClr val="00B050"/>
                </a:solidFill>
              </a:rPr>
              <a:t>  那里的（</a:t>
            </a:r>
            <a: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  <a:t>                               </a:t>
            </a:r>
            <a:r>
              <a:rPr lang="zh-CN" altLang="en-US" sz="2800" b="1">
                <a:solidFill>
                  <a:srgbClr val="00B050"/>
                </a:solidFill>
              </a:rPr>
              <a:t>）是彩色的，</a:t>
            </a:r>
            <a: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</a:br>
            <a:r>
              <a:rPr lang="zh-CN" altLang="en-US" sz="2800" b="1">
                <a:solidFill>
                  <a:srgbClr val="00B050"/>
                </a:solidFill>
              </a:rPr>
              <a:t>  那里的（</a:t>
            </a:r>
            <a: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  <a:t>                                </a:t>
            </a:r>
            <a:r>
              <a:rPr lang="zh-CN" altLang="en-US" sz="2800" b="1">
                <a:solidFill>
                  <a:srgbClr val="00B050"/>
                </a:solidFill>
              </a:rPr>
              <a:t>）是彩色的。</a:t>
            </a:r>
            <a: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zh-CN" altLang="en-US" sz="2800" b="1">
                <a:solidFill>
                  <a:srgbClr val="00B050"/>
                </a:solidFill>
                <a:latin typeface="Calibri" pitchFamily="34" charset="0"/>
              </a:rPr>
            </a:br>
            <a:r>
              <a:rPr lang="zh-CN" altLang="en-US" sz="2800" b="1">
                <a:solidFill>
                  <a:srgbClr val="00B050"/>
                </a:solidFill>
              </a:rPr>
              <a:t>  啊，非洲，好一个多姿多彩的世界！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1412875"/>
            <a:ext cx="9144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en-US" sz="2400" b="1">
                <a:latin typeface="Times New Roman" pitchFamily="18" charset="0"/>
              </a:rPr>
              <a:t>根据课文内容填写有关色彩的词：</a:t>
            </a:r>
            <a:endParaRPr lang="en-US" altLang="zh-CN" sz="2400" b="1">
              <a:latin typeface="Times New Roman" pitchFamily="18" charset="0"/>
            </a:endParaRPr>
          </a:p>
          <a:p>
            <a:pPr algn="just"/>
            <a:endParaRPr lang="zh-CN" altLang="en-US" sz="2400" b="1">
              <a:latin typeface="Times New Roman" pitchFamily="18" charset="0"/>
            </a:endParaRPr>
          </a:p>
          <a:p>
            <a:pPr algn="just">
              <a:lnSpc>
                <a:spcPts val="3500"/>
              </a:lnSpc>
            </a:pPr>
            <a:r>
              <a:rPr lang="zh-CN" altLang="en-US" sz="2400" b="1">
                <a:latin typeface="Times New Roman" pitchFamily="18" charset="0"/>
              </a:rPr>
              <a:t>（     ）的世界     （     ）的非洲人      （     ）的阳光</a:t>
            </a:r>
          </a:p>
          <a:p>
            <a:pPr algn="just">
              <a:lnSpc>
                <a:spcPts val="3500"/>
              </a:lnSpc>
            </a:pPr>
            <a:r>
              <a:rPr lang="zh-CN" altLang="en-US" sz="2400" b="1">
                <a:latin typeface="Times New Roman" pitchFamily="18" charset="0"/>
              </a:rPr>
              <a:t>（     ）的天         （     ）的海              （     ）的花</a:t>
            </a:r>
          </a:p>
          <a:p>
            <a:pPr algn="just">
              <a:lnSpc>
                <a:spcPts val="3500"/>
              </a:lnSpc>
            </a:pPr>
            <a:r>
              <a:rPr lang="zh-CN" altLang="en-US" sz="2400" b="1">
                <a:latin typeface="Times New Roman" pitchFamily="18" charset="0"/>
              </a:rPr>
              <a:t>（     ）的玉杯     （     ）的巨蟒          （     ）的斑马</a:t>
            </a:r>
          </a:p>
          <a:p>
            <a:pPr algn="just">
              <a:lnSpc>
                <a:spcPts val="3500"/>
              </a:lnSpc>
            </a:pPr>
            <a:r>
              <a:rPr lang="zh-CN" altLang="en-US" sz="2400" b="1">
                <a:latin typeface="Times New Roman" pitchFamily="18" charset="0"/>
              </a:rPr>
              <a:t>（     ）的蝴蝶     （     ）的大花布      （     ）的衣服</a:t>
            </a:r>
          </a:p>
          <a:p>
            <a:pPr algn="just">
              <a:lnSpc>
                <a:spcPts val="3500"/>
              </a:lnSpc>
            </a:pPr>
            <a:r>
              <a:rPr lang="zh-CN" altLang="en-US" sz="2400" b="1">
                <a:latin typeface="Times New Roman" pitchFamily="18" charset="0"/>
              </a:rPr>
              <a:t>（     ）的血         （     ）的木薯          （     ）的香蕉</a:t>
            </a:r>
          </a:p>
          <a:p>
            <a:pPr algn="just">
              <a:lnSpc>
                <a:spcPts val="3500"/>
              </a:lnSpc>
            </a:pPr>
            <a:r>
              <a:rPr lang="zh-CN" altLang="en-US" sz="2400" b="1">
                <a:latin typeface="Times New Roman" pitchFamily="18" charset="0"/>
              </a:rPr>
              <a:t>（     ）的芒果     （     ）的水果沙拉  （     ）的旋律</a:t>
            </a:r>
            <a:endParaRPr lang="zh-CN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042988" y="1773238"/>
            <a:ext cx="72739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        </a:t>
            </a:r>
            <a:r>
              <a:rPr lang="zh-CN" sz="3200" b="1">
                <a:latin typeface="Times New Roman" pitchFamily="18" charset="0"/>
              </a:rPr>
              <a:t>你最喜欢哪一个自然段的描述？你认为其中哪些语句写得好，为什么？你读了有什么感受？</a:t>
            </a:r>
            <a:endParaRPr lang="en-US" altLang="zh-CN" sz="3200" b="1">
              <a:latin typeface="Times New Roman" pitchFamily="18" charset="0"/>
            </a:endParaRPr>
          </a:p>
          <a:p>
            <a:r>
              <a:rPr lang="en-US" altLang="zh-CN" sz="3200" b="1">
                <a:latin typeface="Times New Roman" pitchFamily="18" charset="0"/>
              </a:rPr>
              <a:t>         </a:t>
            </a:r>
            <a:r>
              <a:rPr lang="zh-CN" sz="3200" b="1">
                <a:latin typeface="Times New Roman" pitchFamily="18" charset="0"/>
              </a:rPr>
              <a:t>请同学们选择最吸引你的一段文字细读</a:t>
            </a:r>
            <a:r>
              <a:rPr lang="zh-CN" sz="3200" b="1">
                <a:latin typeface="Calibri" pitchFamily="34" charset="0"/>
                <a:cs typeface="Times New Roman" pitchFamily="18" charset="0"/>
              </a:rPr>
              <a:t>，品一品，划一划，在感受最深的地方做上批注。</a:t>
            </a:r>
            <a:endParaRPr lang="zh-CN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矩形 4"/>
          <p:cNvSpPr>
            <a:spLocks noChangeArrowheads="1"/>
          </p:cNvSpPr>
          <p:nvPr/>
        </p:nvSpPr>
        <p:spPr bwMode="auto">
          <a:xfrm>
            <a:off x="755650" y="1773238"/>
            <a:ext cx="748823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2800" b="1">
                <a:solidFill>
                  <a:srgbClr val="FF0000"/>
                </a:solidFill>
              </a:rPr>
              <a:t>       </a:t>
            </a:r>
            <a:r>
              <a:rPr lang="zh-CN" altLang="zh-CN" sz="2800" b="1">
                <a:solidFill>
                  <a:srgbClr val="FF0000"/>
                </a:solidFill>
              </a:rPr>
              <a:t>芒果树开的是星星点点的白花，仙人树开的是金灿灿的黄花，玉兰树高擎着白色或白里透青的玉杯，火炬树绽开的花朵比绿叶还多，一棵似一团火，一排是一片霞。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zh-CN" altLang="en-US" sz="4800" b="1" smtClean="0">
                <a:solidFill>
                  <a:srgbClr val="FF9900"/>
                </a:solidFill>
              </a:rPr>
              <a:t>非 洲 动 物</a:t>
            </a:r>
          </a:p>
        </p:txBody>
      </p:sp>
      <p:pic>
        <p:nvPicPr>
          <p:cNvPr id="22530" name="Picture 9" descr="lindo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412875"/>
            <a:ext cx="3887787" cy="2520950"/>
          </a:xfrm>
        </p:spPr>
      </p:pic>
      <p:pic>
        <p:nvPicPr>
          <p:cNvPr id="22531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356100" y="1412875"/>
            <a:ext cx="4319588" cy="2447925"/>
          </a:xfrm>
        </p:spPr>
      </p:pic>
      <p:pic>
        <p:nvPicPr>
          <p:cNvPr id="22532" name="Picture 11" descr="a-dw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3860800"/>
            <a:ext cx="3887787" cy="2592388"/>
          </a:xfrm>
        </p:spPr>
      </p:pic>
      <p:pic>
        <p:nvPicPr>
          <p:cNvPr id="22533" name="Picture 12" descr="a-dw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356100" y="3860800"/>
            <a:ext cx="4319588" cy="2592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9" descr="48686s_yueoyyo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428466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1" descr="20061284832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0"/>
            <a:ext cx="4716462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3" descr="20061284948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4538"/>
            <a:ext cx="42846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4" descr="a-dw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284538"/>
            <a:ext cx="47164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25"/>
          <p:cNvSpPr txBox="1">
            <a:spLocks noChangeArrowheads="1"/>
          </p:cNvSpPr>
          <p:nvPr/>
        </p:nvSpPr>
        <p:spPr bwMode="auto">
          <a:xfrm>
            <a:off x="2484438" y="25654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00"/>
                </a:solidFill>
              </a:rPr>
              <a:t>非洲大象</a:t>
            </a:r>
          </a:p>
        </p:txBody>
      </p:sp>
      <p:sp>
        <p:nvSpPr>
          <p:cNvPr id="23558" name="Text Box 26"/>
          <p:cNvSpPr txBox="1">
            <a:spLocks noChangeArrowheads="1"/>
          </p:cNvSpPr>
          <p:nvPr/>
        </p:nvSpPr>
        <p:spPr bwMode="auto">
          <a:xfrm>
            <a:off x="8027988" y="256540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00"/>
                </a:solidFill>
              </a:rPr>
              <a:t>非洲豹</a:t>
            </a:r>
          </a:p>
        </p:txBody>
      </p:sp>
      <p:sp>
        <p:nvSpPr>
          <p:cNvPr id="23559" name="Text Box 27"/>
          <p:cNvSpPr txBox="1">
            <a:spLocks noChangeArrowheads="1"/>
          </p:cNvSpPr>
          <p:nvPr/>
        </p:nvSpPr>
        <p:spPr bwMode="auto">
          <a:xfrm>
            <a:off x="2843213" y="616585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00"/>
                </a:solidFill>
              </a:rPr>
              <a:t>非洲猩猩</a:t>
            </a:r>
          </a:p>
        </p:txBody>
      </p:sp>
      <p:sp>
        <p:nvSpPr>
          <p:cNvPr id="23560" name="Text Box 28"/>
          <p:cNvSpPr txBox="1">
            <a:spLocks noChangeArrowheads="1"/>
          </p:cNvSpPr>
          <p:nvPr/>
        </p:nvSpPr>
        <p:spPr bwMode="auto">
          <a:xfrm>
            <a:off x="7740650" y="6165850"/>
            <a:ext cx="1763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FF00"/>
                </a:solidFill>
              </a:rPr>
              <a:t>非洲羚羊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765</Words>
  <Application>Microsoft Office PowerPoint</Application>
  <PresentationFormat>全屏显示(4:3)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Arial</vt:lpstr>
      <vt:lpstr>宋体</vt:lpstr>
      <vt:lpstr>Calibri</vt:lpstr>
      <vt:lpstr>楷体_GB2312</vt:lpstr>
      <vt:lpstr>Times New Roman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非 洲 动 物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Manager>新课标第一网xkb1.com</Manager>
  <Company>新课标第一网xkb1.com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新课标第一网xkb1.com;雨林木风</dc:creator>
  <cp:keywords>新课标第一网xkb1.com</cp:keywords>
  <dc:description>新课标第一网xkb1.com不用注册，免费下载！</dc:description>
  <cp:lastModifiedBy>微软用户</cp:lastModifiedBy>
  <cp:revision>38</cp:revision>
  <dcterms:created xsi:type="dcterms:W3CDTF">2007-12-02T02:21:07Z</dcterms:created>
  <dcterms:modified xsi:type="dcterms:W3CDTF">2017-03-14T07:12:49Z</dcterms:modified>
  <cp:category>新课标第一网xkb1.com</cp:category>
</cp:coreProperties>
</file>