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87" r:id="rId4"/>
    <p:sldId id="263" r:id="rId5"/>
    <p:sldId id="267" r:id="rId6"/>
    <p:sldId id="266" r:id="rId7"/>
    <p:sldId id="505" r:id="rId8"/>
    <p:sldId id="506" r:id="rId9"/>
    <p:sldId id="507" r:id="rId10"/>
    <p:sldId id="508" r:id="rId11"/>
    <p:sldId id="500" r:id="rId12"/>
    <p:sldId id="501" r:id="rId13"/>
    <p:sldId id="502" r:id="rId14"/>
    <p:sldId id="504" r:id="rId15"/>
    <p:sldId id="509" r:id="rId16"/>
    <p:sldId id="264" r:id="rId17"/>
    <p:sldId id="265" r:id="rId18"/>
    <p:sldId id="268" r:id="rId19"/>
    <p:sldId id="270" r:id="rId20"/>
    <p:sldId id="271" r:id="rId21"/>
    <p:sldId id="272" r:id="rId22"/>
    <p:sldId id="273" r:id="rId23"/>
    <p:sldId id="421" r:id="rId24"/>
    <p:sldId id="344" r:id="rId25"/>
    <p:sldId id="511" r:id="rId26"/>
    <p:sldId id="513" r:id="rId27"/>
    <p:sldId id="279" r:id="rId28"/>
    <p:sldId id="423" r:id="rId29"/>
    <p:sldId id="424" r:id="rId30"/>
    <p:sldId id="314" r:id="rId31"/>
    <p:sldId id="315" r:id="rId32"/>
    <p:sldId id="514" r:id="rId33"/>
    <p:sldId id="515" r:id="rId34"/>
    <p:sldId id="316" r:id="rId35"/>
    <p:sldId id="516" r:id="rId36"/>
    <p:sldId id="510" r:id="rId37"/>
    <p:sldId id="512" r:id="rId38"/>
    <p:sldId id="281" r:id="rId39"/>
    <p:sldId id="517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0000FF"/>
    <a:srgbClr val="009900"/>
    <a:srgbClr val="FF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/>
    <p:restoredTop sz="94660"/>
  </p:normalViewPr>
  <p:slideViewPr>
    <p:cSldViewPr showGuides="1">
      <p:cViewPr varScale="1">
        <p:scale>
          <a:sx n="65" d="100"/>
          <a:sy n="65" d="100"/>
        </p:scale>
        <p:origin x="-16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8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zh-CN" sz="1400" dirty="0"/>
              <a:pPr lvl="0" algn="r" eaLnBrk="1" hangingPunct="1"/>
              <a:t>‹#›</a:t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  <a:pPr lvl="0" algn="r" eaLnBrk="1" hangingPunct="1"/>
              <a:t>‹#›</a:t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&#26700;&#38754;\&#19978;&#35838;\section%20A%201b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media" Target="file:///C:\Documents%20and%20Settings\Administrator\&#26700;&#38754;\&#19978;&#35838;\section%20A%201b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3521;&#35821;\14-15&#19978;%20&#26032;&#30446;&#26631;&#20843;&#24180;&#32423;&#65288;2&#65289;%20&#35838;&#20214;\Unit%206\&#35838;&#26412;&#24405;&#38899;\Unit_06_SectionA%202a.mp3" TargetMode="External"/><Relationship Id="rId6" Type="http://schemas.openxmlformats.org/officeDocument/2006/relationships/image" Target="../media/image28.emf"/><Relationship Id="rId5" Type="http://schemas.microsoft.com/office/2007/relationships/media" Target="file:///C:\Users\Administrator\Desktop\&#33521;&#35821;\14-15&#19978;%20&#26032;&#30446;&#26631;&#20843;&#24180;&#32423;&#65288;2&#65289;%20&#35838;&#20214;\Unit%206\&#35838;&#26412;&#24405;&#38899;\Unit_06_SectionA%202a.mp3" TargetMode="Externa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33521;&#35821;\14-15&#19978;%20&#26032;&#30446;&#26631;&#20843;&#24180;&#32423;&#65288;2&#65289;%20&#35838;&#20214;\Unit%206\&#35838;&#26412;&#24405;&#38899;\Unit_06_SectionA%202b.mp3" TargetMode="External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Administrator\Desktop\&#33521;&#35821;\14-15&#19978;%20&#26032;&#30446;&#26631;&#20843;&#24180;&#32423;&#65288;2&#65289;%20&#35838;&#20214;\Unit%206\&#35838;&#26412;&#24405;&#38899;\Unit_06_SectionA%202b.mp3" TargetMode="Externa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wm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33521;&#35821;\14-15&#19978;%20&#26032;&#30446;&#26631;&#20843;&#24180;&#32423;&#65288;2&#65289;%20&#35838;&#20214;\Unit%206\&#35838;&#26412;&#24405;&#38899;\Unit_06_SectionA%201b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3521;&#35821;\14-15&#19978;%20&#26032;&#30446;&#26631;&#20843;&#24180;&#32423;&#65288;2&#65289;%20&#35838;&#20214;\Unit%206\&#35838;&#26412;&#24405;&#38899;\Unit_06_SectionA%201b.mp3" TargetMode="Externa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323850" y="0"/>
            <a:ext cx="8820150" cy="2255838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5400" b="1" dirty="0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 6</a:t>
            </a:r>
            <a:endParaRPr lang="zh-CN" altLang="en-US" sz="4800" b="1" dirty="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zh-CN" altLang="en-US" sz="4400" b="1" dirty="0">
                <a:latin typeface="Comic Sans MS" panose="030F0702030302020204" pitchFamily="66" charset="0"/>
                <a:ea typeface="宋体" panose="02010600030101010101" pitchFamily="2" charset="-122"/>
              </a:rPr>
              <a:t>I’m going to study computer science.</a:t>
            </a:r>
          </a:p>
        </p:txBody>
      </p:sp>
      <p:sp>
        <p:nvSpPr>
          <p:cNvPr id="8195" name="Text Box 3"/>
          <p:cNvSpPr txBox="1"/>
          <p:nvPr/>
        </p:nvSpPr>
        <p:spPr>
          <a:xfrm>
            <a:off x="5940425" y="3213100"/>
            <a:ext cx="2347913" cy="1736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Section A</a:t>
            </a:r>
          </a:p>
          <a:p>
            <a:pPr lvl="0" eaLnBrk="1" hangingPunct="1"/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Period 1</a:t>
            </a:r>
          </a:p>
          <a:p>
            <a:pPr lvl="0" eaLnBrk="1" hangingPunct="1"/>
            <a:endParaRPr lang="zh-CN" altLang="en-US" sz="36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8196" name="Picture 4" descr="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113"/>
            <a:ext cx="5508625" cy="4179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1524000" y="76200"/>
            <a:ext cx="7772400" cy="9366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b="1" dirty="0"/>
              <a:t> </a:t>
            </a:r>
            <a:r>
              <a:rPr lang="en-US" altLang="zh-CN" b="1" dirty="0"/>
              <a:t>1b </a:t>
            </a:r>
            <a:r>
              <a:rPr lang="en-US" altLang="zh-CN" b="1" dirty="0">
                <a:solidFill>
                  <a:srgbClr val="3333FF"/>
                </a:solidFill>
              </a:rPr>
              <a:t>listen and match the items below.</a:t>
            </a:r>
          </a:p>
        </p:txBody>
      </p:sp>
      <p:sp>
        <p:nvSpPr>
          <p:cNvPr id="17411" name="AutoShape 3"/>
          <p:cNvSpPr/>
          <p:nvPr/>
        </p:nvSpPr>
        <p:spPr>
          <a:xfrm>
            <a:off x="457200" y="1371600"/>
            <a:ext cx="3635375" cy="4876800"/>
          </a:xfrm>
          <a:prstGeom prst="bevel">
            <a:avLst>
              <a:gd name="adj" fmla="val 6088"/>
            </a:avLst>
          </a:prstGeom>
          <a:solidFill>
            <a:srgbClr val="FFFFCC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457200" lvl="0" indent="-457200" algn="ctr" eaLnBrk="1" hangingPunct="1"/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2" name="AutoShape 4"/>
          <p:cNvSpPr/>
          <p:nvPr/>
        </p:nvSpPr>
        <p:spPr>
          <a:xfrm>
            <a:off x="4648200" y="1371600"/>
            <a:ext cx="4286250" cy="5029200"/>
          </a:xfrm>
          <a:prstGeom prst="bevel">
            <a:avLst>
              <a:gd name="adj" fmla="val 6088"/>
            </a:avLst>
          </a:prstGeom>
          <a:solidFill>
            <a:srgbClr val="FFFF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457200" lvl="0" indent="-457200" algn="ctr" eaLnBrk="1" hangingPunct="1"/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1143000" y="1676400"/>
            <a:ext cx="3048000" cy="3935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1" hangingPunct="1"/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1.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computer </a:t>
            </a:r>
          </a:p>
          <a:p>
            <a:pPr marL="457200" lvl="0" indent="-457200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programmer</a:t>
            </a:r>
          </a:p>
          <a:p>
            <a:pPr marL="457200" lvl="0" indent="-457200" eaLnBrk="1" hangingPunct="1"/>
            <a:endParaRPr lang="en-US" altLang="zh-CN" sz="2800" b="1" dirty="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2.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basketball player</a:t>
            </a:r>
          </a:p>
          <a:p>
            <a:pPr marL="457200" lvl="0" indent="-457200" eaLnBrk="1" hangingPunct="1"/>
            <a:endParaRPr lang="en-US" altLang="zh-CN" sz="2800" b="1" dirty="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3.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engineer</a:t>
            </a:r>
          </a:p>
          <a:p>
            <a:pPr marL="457200" lvl="0" indent="-457200" eaLnBrk="1" hangingPunct="1"/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4.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actor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4876800" y="1676400"/>
            <a:ext cx="4033838" cy="421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1" hangingPunct="1"/>
            <a:r>
              <a:rPr lang="zh-CN" altLang="en-US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take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ing lessons </a:t>
            </a:r>
            <a:r>
              <a:rPr lang="zh-CN" altLang="en-US" sz="2800" b="1" dirty="0">
                <a:solidFill>
                  <a:srgbClr val="66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marL="457200" lvl="0" indent="-457200" eaLnBrk="1" hangingPunct="1"/>
            <a:r>
              <a:rPr lang="zh-CN" altLang="en-US" b="1" dirty="0">
                <a:solidFill>
                  <a:srgbClr val="3366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        </a:t>
            </a:r>
          </a:p>
          <a:p>
            <a:pPr marL="457200" lvl="0" indent="-457200" eaLnBrk="1" hangingPunct="1"/>
            <a:r>
              <a:rPr lang="zh-CN" altLang="en-US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study computer</a:t>
            </a:r>
          </a:p>
          <a:p>
            <a:pPr marL="457200" lvl="0" indent="-457200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science </a:t>
            </a:r>
            <a:r>
              <a:rPr lang="zh-CN" altLang="en-US" sz="2800" b="1" dirty="0">
                <a:solidFill>
                  <a:srgbClr val="66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3366CC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endParaRPr lang="zh-CN" altLang="en-US" sz="2800" b="1" dirty="0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r>
              <a:rPr lang="zh-CN" altLang="en-US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ractice basketball</a:t>
            </a:r>
          </a:p>
          <a:p>
            <a:pPr marL="457200" lvl="0" indent="-457200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every day</a:t>
            </a:r>
            <a:r>
              <a:rPr lang="zh-CN" altLang="en-US" sz="2800" b="1" dirty="0">
                <a:solidFill>
                  <a:srgbClr val="66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rgbClr val="66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endParaRPr lang="zh-CN" altLang="en-US" sz="2800" b="1" dirty="0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marL="457200" lvl="0" indent="-457200" eaLnBrk="1" hangingPunct="1"/>
            <a:r>
              <a:rPr lang="zh-CN" altLang="en-US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study math really hard</a:t>
            </a:r>
          </a:p>
        </p:txBody>
      </p:sp>
      <p:sp>
        <p:nvSpPr>
          <p:cNvPr id="28679" name="Line 7"/>
          <p:cNvSpPr/>
          <p:nvPr/>
        </p:nvSpPr>
        <p:spPr>
          <a:xfrm>
            <a:off x="3200400" y="2133600"/>
            <a:ext cx="1752600" cy="533400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0" name="Line 8"/>
          <p:cNvSpPr/>
          <p:nvPr/>
        </p:nvSpPr>
        <p:spPr>
          <a:xfrm>
            <a:off x="3276600" y="3352800"/>
            <a:ext cx="1600200" cy="533400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1" name="Line 9"/>
          <p:cNvSpPr/>
          <p:nvPr/>
        </p:nvSpPr>
        <p:spPr>
          <a:xfrm>
            <a:off x="2971800" y="4572000"/>
            <a:ext cx="1828800" cy="685800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2" name="Line 10"/>
          <p:cNvSpPr/>
          <p:nvPr/>
        </p:nvSpPr>
        <p:spPr>
          <a:xfrm flipV="1">
            <a:off x="2590800" y="2057400"/>
            <a:ext cx="2381250" cy="3276600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7419" name="Picture 11" descr="u=2791755223,772516420&amp;fm=0&amp;gp=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section A 1b.mp3" descr="section A 1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3810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3"/>
          <p:cNvGrpSpPr/>
          <p:nvPr/>
        </p:nvGrpSpPr>
        <p:grpSpPr>
          <a:xfrm>
            <a:off x="2819400" y="762000"/>
            <a:ext cx="762000" cy="960438"/>
            <a:chOff x="0" y="0"/>
            <a:chExt cx="1200" cy="1512"/>
          </a:xfrm>
        </p:grpSpPr>
        <p:pic>
          <p:nvPicPr>
            <p:cNvPr id="17431" name="Picture 14" descr="pic_277184"/>
            <p:cNvPicPr>
              <a:picLocks noChangeAspect="1"/>
            </p:cNvPicPr>
            <p:nvPr/>
          </p:nvPicPr>
          <p:blipFill>
            <a:blip r:embed="rId6" cstate="print"/>
            <a:srcRect l="39398" t="29224" r="45567" b="52611"/>
            <a:stretch>
              <a:fillRect/>
            </a:stretch>
          </p:blipFill>
          <p:spPr>
            <a:xfrm>
              <a:off x="0" y="0"/>
              <a:ext cx="1200" cy="1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2" name="Text Box 15"/>
            <p:cNvSpPr txBox="1"/>
            <p:nvPr/>
          </p:nvSpPr>
          <p:spPr>
            <a:xfrm>
              <a:off x="120" y="1080"/>
              <a:ext cx="960" cy="432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Larry </a:t>
              </a: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1447800" y="762000"/>
            <a:ext cx="760413" cy="914400"/>
            <a:chOff x="0" y="0"/>
            <a:chExt cx="1198" cy="1560"/>
          </a:xfrm>
        </p:grpSpPr>
        <p:pic>
          <p:nvPicPr>
            <p:cNvPr id="17429" name="Picture 17" descr="pic_277184"/>
            <p:cNvPicPr>
              <a:picLocks noChangeAspect="1"/>
            </p:cNvPicPr>
            <p:nvPr/>
          </p:nvPicPr>
          <p:blipFill>
            <a:blip r:embed="rId6" cstate="print"/>
            <a:srcRect l="24825" t="31203" r="60603" b="50252"/>
            <a:stretch>
              <a:fillRect/>
            </a:stretch>
          </p:blipFill>
          <p:spPr>
            <a:xfrm>
              <a:off x="0" y="0"/>
              <a:ext cx="1199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0" name="Text Box 18"/>
            <p:cNvSpPr txBox="1"/>
            <p:nvPr/>
          </p:nvSpPr>
          <p:spPr>
            <a:xfrm>
              <a:off x="0" y="1080"/>
              <a:ext cx="1080" cy="480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Mary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267200" y="685800"/>
            <a:ext cx="635000" cy="914400"/>
            <a:chOff x="0" y="0"/>
            <a:chExt cx="1000" cy="1920"/>
          </a:xfrm>
        </p:grpSpPr>
        <p:pic>
          <p:nvPicPr>
            <p:cNvPr id="17427" name="Picture 20" descr="pic_277184"/>
            <p:cNvPicPr>
              <a:picLocks noChangeAspect="1"/>
            </p:cNvPicPr>
            <p:nvPr/>
          </p:nvPicPr>
          <p:blipFill>
            <a:blip r:embed="rId6" cstate="print"/>
            <a:srcRect l="54234" t="34245" r="29669" b="50349"/>
            <a:stretch>
              <a:fillRect/>
            </a:stretch>
          </p:blipFill>
          <p:spPr>
            <a:xfrm>
              <a:off x="0" y="0"/>
              <a:ext cx="1000" cy="1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8" name="Text Box 21"/>
            <p:cNvSpPr txBox="1"/>
            <p:nvPr/>
          </p:nvSpPr>
          <p:spPr>
            <a:xfrm>
              <a:off x="0" y="1440"/>
              <a:ext cx="960" cy="480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Jack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638800" y="685800"/>
            <a:ext cx="838200" cy="914400"/>
            <a:chOff x="0" y="0"/>
            <a:chExt cx="1200" cy="1320"/>
          </a:xfrm>
        </p:grpSpPr>
        <p:pic>
          <p:nvPicPr>
            <p:cNvPr id="17425" name="Picture 23" descr="pic_277184"/>
            <p:cNvPicPr>
              <a:picLocks noChangeAspect="1"/>
            </p:cNvPicPr>
            <p:nvPr/>
          </p:nvPicPr>
          <p:blipFill>
            <a:blip r:embed="rId6" cstate="print"/>
            <a:srcRect l="67879" t="36856" r="10925" b="50706"/>
            <a:stretch>
              <a:fillRect/>
            </a:stretch>
          </p:blipFill>
          <p:spPr>
            <a:xfrm>
              <a:off x="0" y="0"/>
              <a:ext cx="1200" cy="10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Text Box 24"/>
            <p:cNvSpPr txBox="1"/>
            <p:nvPr/>
          </p:nvSpPr>
          <p:spPr>
            <a:xfrm>
              <a:off x="120" y="840"/>
              <a:ext cx="960" cy="480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Tina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91667 0.144444 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03 -0.014444 L -0.266667 0.307778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28 -0.038796 L -0.108264 0.450000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53 0.022222 L -0.426320 0.611111 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9292" fill="hold"/>
                                        <p:tgtEl>
                                          <p:spTgt spid="2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Conversation 1</a:t>
            </a: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                                        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Boy: Tina, _____ do you want to be when you grow up?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Tina: Hmmm, I think I want to be a ______.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Boy: Wow! Sounds difficult. ___are you going to do that?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Tina: I am going to___________________.            </a:t>
            </a:r>
          </a:p>
        </p:txBody>
      </p:sp>
      <p:sp>
        <p:nvSpPr>
          <p:cNvPr id="18435" name="Text Box 4"/>
          <p:cNvSpPr txBox="1"/>
          <p:nvPr/>
        </p:nvSpPr>
        <p:spPr>
          <a:xfrm>
            <a:off x="5435600" y="765175"/>
            <a:ext cx="3708400" cy="4635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computer programmer</a:t>
            </a:r>
          </a:p>
        </p:txBody>
      </p:sp>
      <p:grpSp>
        <p:nvGrpSpPr>
          <p:cNvPr id="18436" name="Group 5"/>
          <p:cNvGrpSpPr/>
          <p:nvPr/>
        </p:nvGrpSpPr>
        <p:grpSpPr>
          <a:xfrm>
            <a:off x="3995738" y="1341438"/>
            <a:ext cx="1223962" cy="534987"/>
            <a:chOff x="0" y="0"/>
            <a:chExt cx="1928" cy="843"/>
          </a:xfrm>
        </p:grpSpPr>
        <p:sp>
          <p:nvSpPr>
            <p:cNvPr id="18448" name="Text Box 7"/>
            <p:cNvSpPr txBox="1"/>
            <p:nvPr/>
          </p:nvSpPr>
          <p:spPr>
            <a:xfrm>
              <a:off x="0" y="0"/>
              <a:ext cx="1928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endParaRPr lang="zh-CN" altLang="en-US" sz="20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8449" name="Rectangle 8"/>
            <p:cNvSpPr/>
            <p:nvPr/>
          </p:nvSpPr>
          <p:spPr>
            <a:xfrm>
              <a:off x="227" y="112"/>
              <a:ext cx="1244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170" tIns="46990" rIns="90170" bIns="46990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C61ECA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How</a:t>
              </a:r>
            </a:p>
          </p:txBody>
        </p:sp>
      </p:grpSp>
      <p:grpSp>
        <p:nvGrpSpPr>
          <p:cNvPr id="18437" name="Group 8"/>
          <p:cNvGrpSpPr/>
          <p:nvPr/>
        </p:nvGrpSpPr>
        <p:grpSpPr>
          <a:xfrm>
            <a:off x="2916238" y="1989138"/>
            <a:ext cx="5905500" cy="503237"/>
            <a:chOff x="-1588" y="-5330"/>
            <a:chExt cx="9300" cy="6150"/>
          </a:xfrm>
        </p:grpSpPr>
        <p:sp>
          <p:nvSpPr>
            <p:cNvPr id="18446" name="Text Box 5"/>
            <p:cNvSpPr txBox="1"/>
            <p:nvPr/>
          </p:nvSpPr>
          <p:spPr>
            <a:xfrm>
              <a:off x="112" y="0"/>
              <a:ext cx="7600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endParaRPr lang="zh-CN" altLang="en-US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8447" name="Rectangle 10"/>
            <p:cNvSpPr/>
            <p:nvPr/>
          </p:nvSpPr>
          <p:spPr>
            <a:xfrm>
              <a:off x="-1588" y="-5330"/>
              <a:ext cx="822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C61ECA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study computer science</a:t>
              </a:r>
            </a:p>
          </p:txBody>
        </p:sp>
      </p:grpSp>
      <p:grpSp>
        <p:nvGrpSpPr>
          <p:cNvPr id="18438" name="Group 11"/>
          <p:cNvGrpSpPr/>
          <p:nvPr/>
        </p:nvGrpSpPr>
        <p:grpSpPr>
          <a:xfrm>
            <a:off x="1692275" y="333375"/>
            <a:ext cx="1798638" cy="1241425"/>
            <a:chOff x="-905" y="-1136"/>
            <a:chExt cx="2832" cy="1956"/>
          </a:xfrm>
        </p:grpSpPr>
        <p:sp>
          <p:nvSpPr>
            <p:cNvPr id="18444" name="Text Box 16"/>
            <p:cNvSpPr txBox="1"/>
            <p:nvPr/>
          </p:nvSpPr>
          <p:spPr>
            <a:xfrm>
              <a:off x="0" y="0"/>
              <a:ext cx="1927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endParaRPr lang="zh-CN" altLang="en-US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8445" name="Rectangle 17"/>
            <p:cNvSpPr/>
            <p:nvPr/>
          </p:nvSpPr>
          <p:spPr>
            <a:xfrm>
              <a:off x="-905" y="-1136"/>
              <a:ext cx="1582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C61ECA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what</a:t>
              </a:r>
            </a:p>
          </p:txBody>
        </p:sp>
      </p:grpSp>
      <p:sp>
        <p:nvSpPr>
          <p:cNvPr id="18439" name="矩形 14"/>
          <p:cNvSpPr/>
          <p:nvPr/>
        </p:nvSpPr>
        <p:spPr>
          <a:xfrm>
            <a:off x="0" y="2636838"/>
            <a:ext cx="8893175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Conversation 2</a:t>
            </a:r>
            <a:r>
              <a:rPr lang="en-US" altLang="zh-CN" b="1" dirty="0">
                <a:solidFill>
                  <a:srgbClr val="FFFF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                                          </a:t>
            </a: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Larry, what do you ____ ____ ____  when  you grow up?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Larry: I love basketball. So I want to be a basketball player .      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How ____ you _____ _____ do that?                                           Larry: I _____ ____ ____ practice basketball everyday. </a:t>
            </a:r>
          </a:p>
        </p:txBody>
      </p:sp>
      <p:sp>
        <p:nvSpPr>
          <p:cNvPr id="18440" name="Rectangle 14"/>
          <p:cNvSpPr/>
          <p:nvPr/>
        </p:nvSpPr>
        <p:spPr>
          <a:xfrm>
            <a:off x="3851275" y="2924175"/>
            <a:ext cx="3025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want   to   be</a:t>
            </a:r>
          </a:p>
        </p:txBody>
      </p:sp>
      <p:sp>
        <p:nvSpPr>
          <p:cNvPr id="18441" name="Rectangle 15"/>
          <p:cNvSpPr/>
          <p:nvPr/>
        </p:nvSpPr>
        <p:spPr>
          <a:xfrm>
            <a:off x="1547813" y="4724400"/>
            <a:ext cx="9128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18442" name="Rectangle 16"/>
          <p:cNvSpPr/>
          <p:nvPr/>
        </p:nvSpPr>
        <p:spPr>
          <a:xfrm>
            <a:off x="3132138" y="4797425"/>
            <a:ext cx="30241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going    to</a:t>
            </a:r>
          </a:p>
        </p:txBody>
      </p:sp>
      <p:sp>
        <p:nvSpPr>
          <p:cNvPr id="18443" name="Rectangle 17"/>
          <p:cNvSpPr/>
          <p:nvPr/>
        </p:nvSpPr>
        <p:spPr>
          <a:xfrm>
            <a:off x="1331913" y="5229225"/>
            <a:ext cx="47529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am   going   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0" y="0"/>
            <a:ext cx="8785225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Conversation 3</a:t>
            </a: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                                          </a:t>
            </a: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Boy: What do you want to be _____ you _____?       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I want to ___ an engineer.                                     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 Boy: How are you going to ____ that?                                           B: I’m going to ______ math really hard .</a:t>
            </a:r>
          </a:p>
        </p:txBody>
      </p:sp>
      <p:sp>
        <p:nvSpPr>
          <p:cNvPr id="19459" name="Rectangle 14"/>
          <p:cNvSpPr/>
          <p:nvPr/>
        </p:nvSpPr>
        <p:spPr>
          <a:xfrm>
            <a:off x="5292725" y="333375"/>
            <a:ext cx="12541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when</a:t>
            </a:r>
          </a:p>
        </p:txBody>
      </p:sp>
      <p:sp>
        <p:nvSpPr>
          <p:cNvPr id="19460" name="Rectangle 15"/>
          <p:cNvSpPr/>
          <p:nvPr/>
        </p:nvSpPr>
        <p:spPr>
          <a:xfrm>
            <a:off x="7092950" y="404813"/>
            <a:ext cx="25209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grow</a:t>
            </a:r>
            <a:r>
              <a:rPr lang="zh-CN" altLang="en-US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up</a:t>
            </a:r>
          </a:p>
        </p:txBody>
      </p:sp>
      <p:sp>
        <p:nvSpPr>
          <p:cNvPr id="19461" name="Rectangle 16"/>
          <p:cNvSpPr/>
          <p:nvPr/>
        </p:nvSpPr>
        <p:spPr>
          <a:xfrm>
            <a:off x="2771775" y="981075"/>
            <a:ext cx="5984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</a:t>
            </a:r>
          </a:p>
        </p:txBody>
      </p:sp>
      <p:sp>
        <p:nvSpPr>
          <p:cNvPr id="19462" name="Rectangle 18"/>
          <p:cNvSpPr/>
          <p:nvPr/>
        </p:nvSpPr>
        <p:spPr>
          <a:xfrm>
            <a:off x="5076825" y="1628775"/>
            <a:ext cx="5842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</a:t>
            </a:r>
          </a:p>
        </p:txBody>
      </p:sp>
      <p:sp>
        <p:nvSpPr>
          <p:cNvPr id="19463" name="Rectangle 19"/>
          <p:cNvSpPr/>
          <p:nvPr/>
        </p:nvSpPr>
        <p:spPr>
          <a:xfrm>
            <a:off x="2771775" y="2060575"/>
            <a:ext cx="1125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study</a:t>
            </a:r>
          </a:p>
        </p:txBody>
      </p:sp>
      <p:sp>
        <p:nvSpPr>
          <p:cNvPr id="19464" name="矩形 8"/>
          <p:cNvSpPr/>
          <p:nvPr/>
        </p:nvSpPr>
        <p:spPr>
          <a:xfrm>
            <a:off x="0" y="2708275"/>
            <a:ext cx="9144000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Conversation 4</a:t>
            </a:r>
            <a:r>
              <a:rPr lang="en-US" altLang="zh-CN" sz="2800" b="1" dirty="0">
                <a:solidFill>
                  <a:srgbClr val="FFFF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                                                     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Tina: ____________________ when you grow up?                                        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Boy: __________________because I want a job that’s fun.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Tina: Cool!_________________________?                                                                               Boy: _______________ take acting lessons.</a:t>
            </a:r>
          </a:p>
        </p:txBody>
      </p:sp>
      <p:sp>
        <p:nvSpPr>
          <p:cNvPr id="19465" name="Rectangle 14"/>
          <p:cNvSpPr/>
          <p:nvPr/>
        </p:nvSpPr>
        <p:spPr>
          <a:xfrm>
            <a:off x="1116013" y="3357563"/>
            <a:ext cx="44592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do you want to be</a:t>
            </a:r>
          </a:p>
        </p:txBody>
      </p:sp>
      <p:sp>
        <p:nvSpPr>
          <p:cNvPr id="19466" name="Rectangle 16"/>
          <p:cNvSpPr/>
          <p:nvPr/>
        </p:nvSpPr>
        <p:spPr>
          <a:xfrm>
            <a:off x="827088" y="4005263"/>
            <a:ext cx="403383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want to be an actor</a:t>
            </a:r>
          </a:p>
        </p:txBody>
      </p:sp>
      <p:sp>
        <p:nvSpPr>
          <p:cNvPr id="19467" name="Rectangle 15"/>
          <p:cNvSpPr/>
          <p:nvPr/>
        </p:nvSpPr>
        <p:spPr>
          <a:xfrm>
            <a:off x="1835150" y="5013325"/>
            <a:ext cx="53387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are you going to do that</a:t>
            </a:r>
          </a:p>
        </p:txBody>
      </p:sp>
      <p:sp>
        <p:nvSpPr>
          <p:cNvPr id="19468" name="Text Box 17"/>
          <p:cNvSpPr txBox="1"/>
          <p:nvPr/>
        </p:nvSpPr>
        <p:spPr>
          <a:xfrm>
            <a:off x="1187450" y="5445125"/>
            <a:ext cx="25431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C61ECA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am going 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76250"/>
            <a:ext cx="8964613" cy="404971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、明天我不打算去买些东西。</a:t>
            </a:r>
            <a:endParaRPr lang="en-US" altLang="zh-CN" dirty="0"/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I am not going to buy something tomorrow 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、他将要死了。</a:t>
            </a:r>
            <a:endParaRPr lang="en-US" altLang="zh-CN" dirty="0"/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He is going to die.</a:t>
            </a:r>
          </a:p>
          <a:p>
            <a:pPr>
              <a:buNone/>
            </a:pPr>
            <a:r>
              <a:rPr lang="en-US" altLang="zh-CN" dirty="0"/>
              <a:t>3</a:t>
            </a:r>
            <a:r>
              <a:rPr lang="zh-CN" altLang="en-US" dirty="0"/>
              <a:t>、她长大后打算做什么？ </a:t>
            </a:r>
            <a:endParaRPr lang="en-US" altLang="zh-CN" dirty="0"/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what is she going to be when she grows up 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/>
              <a:t>4</a:t>
            </a:r>
            <a:r>
              <a:rPr lang="zh-CN" altLang="en-US" dirty="0"/>
              <a:t>、我们打算这学期努力学习。 </a:t>
            </a:r>
            <a:endParaRPr lang="en-US" altLang="zh-CN" dirty="0"/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We are going to work/study hard this term.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/>
              <a:t>5</a:t>
            </a:r>
            <a:r>
              <a:rPr lang="zh-CN" altLang="en-US" dirty="0"/>
              <a:t>、下周我们学校将有一场足球比赛。</a:t>
            </a:r>
            <a:endParaRPr lang="en-US" altLang="zh-CN" dirty="0"/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There is going to be a football match next week</a:t>
            </a:r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 in our school.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577P2T165D1F4341DT20040508181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1125538"/>
            <a:ext cx="1905000" cy="186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3"/>
          <p:cNvSpPr txBox="1"/>
          <p:nvPr/>
        </p:nvSpPr>
        <p:spPr>
          <a:xfrm>
            <a:off x="1905000" y="30480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Bill Gates</a:t>
            </a:r>
          </a:p>
        </p:txBody>
      </p:sp>
      <p:grpSp>
        <p:nvGrpSpPr>
          <p:cNvPr id="21508" name="Group 4"/>
          <p:cNvGrpSpPr/>
          <p:nvPr/>
        </p:nvGrpSpPr>
        <p:grpSpPr>
          <a:xfrm>
            <a:off x="0" y="3068638"/>
            <a:ext cx="6400800" cy="1311275"/>
            <a:chOff x="0" y="0"/>
            <a:chExt cx="10087" cy="1563"/>
          </a:xfrm>
        </p:grpSpPr>
        <p:sp>
          <p:nvSpPr>
            <p:cNvPr id="21519" name="Text Box 5"/>
            <p:cNvSpPr txBox="1"/>
            <p:nvPr/>
          </p:nvSpPr>
          <p:spPr>
            <a:xfrm>
              <a:off x="0" y="0"/>
              <a:ext cx="10087" cy="15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r>
                <a:rPr lang="en-US" altLang="zh-CN" sz="3200" b="1" dirty="0">
                  <a:solidFill>
                    <a:srgbClr val="3333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computer pr</a:t>
              </a:r>
              <a:r>
                <a:rPr lang="en-US" altLang="zh-CN" sz="3200" b="1" dirty="0">
                  <a:solidFill>
                    <a:srgbClr val="FF33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o</a:t>
              </a:r>
              <a:r>
                <a:rPr lang="en-US" altLang="zh-CN" sz="3200" b="1" dirty="0">
                  <a:solidFill>
                    <a:srgbClr val="3333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gr</a:t>
              </a:r>
              <a:r>
                <a:rPr lang="en-US" altLang="zh-CN" sz="3200" b="1" dirty="0">
                  <a:solidFill>
                    <a:srgbClr val="C61ECA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r>
                <a:rPr lang="en-US" altLang="zh-CN" sz="3200" b="1" dirty="0">
                  <a:solidFill>
                    <a:srgbClr val="3333FF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mmer</a:t>
              </a:r>
            </a:p>
            <a:p>
              <a:pPr lvl="0" algn="ctr" eaLnBrk="1" hangingPunct="1">
                <a:spcBef>
                  <a:spcPct val="50000"/>
                </a:spcBef>
              </a:pPr>
              <a:endPara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4681" y="600"/>
              <a:ext cx="5321" cy="5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/`pr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əʊ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gr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61EC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æ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mə(r)/</a:t>
              </a:r>
            </a:p>
          </p:txBody>
        </p:sp>
      </p:grpSp>
      <p:sp>
        <p:nvSpPr>
          <p:cNvPr id="21509" name="Text Box 7"/>
          <p:cNvSpPr txBox="1"/>
          <p:nvPr/>
        </p:nvSpPr>
        <p:spPr>
          <a:xfrm>
            <a:off x="3124200" y="1371600"/>
            <a:ext cx="36639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</a:t>
            </a:r>
            <a:r>
              <a:rPr lang="en-GB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</a:t>
            </a:r>
            <a:r>
              <a:rPr lang="en-GB" altLang="en-US" sz="3200" b="1" dirty="0">
                <a:solidFill>
                  <a:srgbClr val="33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engineer</a:t>
            </a:r>
            <a:endParaRPr lang="zh-CN" altLang="en-US" sz="3200" b="1" dirty="0">
              <a:solidFill>
                <a:srgbClr val="3333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1510" name="Picture 8" descr="工程师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33400"/>
            <a:ext cx="2209800" cy="161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Text Box 9"/>
          <p:cNvSpPr txBox="1"/>
          <p:nvPr/>
        </p:nvSpPr>
        <p:spPr>
          <a:xfrm>
            <a:off x="1600200" y="487680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pilot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2" name="Rectangle 10"/>
          <p:cNvSpPr/>
          <p:nvPr/>
        </p:nvSpPr>
        <p:spPr>
          <a:xfrm>
            <a:off x="2628900" y="573405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/`p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ai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3200" b="1" dirty="0">
                <a:solidFill>
                  <a:srgbClr val="C61ECA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ə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t/</a:t>
            </a:r>
          </a:p>
        </p:txBody>
      </p:sp>
      <p:sp>
        <p:nvSpPr>
          <p:cNvPr id="21513" name="Text Box 11"/>
          <p:cNvSpPr txBox="1"/>
          <p:nvPr/>
        </p:nvSpPr>
        <p:spPr>
          <a:xfrm>
            <a:off x="5148263" y="5157788"/>
            <a:ext cx="3733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violin</a:t>
            </a: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ist</a:t>
            </a:r>
            <a:r>
              <a:rPr lang="en-US" altLang="zh-CN" sz="3200" b="1" dirty="0">
                <a:solidFill>
                  <a:srgbClr val="33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514" name="Text Box 12"/>
          <p:cNvSpPr txBox="1"/>
          <p:nvPr/>
        </p:nvSpPr>
        <p:spPr>
          <a:xfrm>
            <a:off x="5435600" y="5734050"/>
            <a:ext cx="28813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[ˌvaɪəˈlɪnɪst]</a:t>
            </a:r>
          </a:p>
        </p:txBody>
      </p:sp>
      <p:sp>
        <p:nvSpPr>
          <p:cNvPr id="18443" name="Text Box 13"/>
          <p:cNvSpPr txBox="1"/>
          <p:nvPr/>
        </p:nvSpPr>
        <p:spPr>
          <a:xfrm>
            <a:off x="1223963" y="304800"/>
            <a:ext cx="79200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zh-CN" sz="4000" b="1" dirty="0">
                <a:solidFill>
                  <a:srgbClr val="336600"/>
                </a:solidFill>
                <a:latin typeface="Comic Sans MS" panose="030F0702030302020204" pitchFamily="66" charset="0"/>
                <a:ea typeface="华文仿宋" pitchFamily="2" charset="-122"/>
              </a:rPr>
              <a:t>Do you know other jobs?</a:t>
            </a:r>
          </a:p>
        </p:txBody>
      </p:sp>
      <p:pic>
        <p:nvPicPr>
          <p:cNvPr id="21516" name="Picture 14" descr="WH3Y4_8Z{~J3OIYW39C{DH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0"/>
            <a:ext cx="213360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5" descr="Img31981528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5" y="4797425"/>
            <a:ext cx="2593975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6" descr="u=3722987979,3901830892&amp;fm=23&amp;gp=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1500" y="2924175"/>
            <a:ext cx="3333750" cy="221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5875" y="1341438"/>
            <a:ext cx="3455988" cy="4608512"/>
            <a:chOff x="0" y="0"/>
            <a:chExt cx="2103" cy="2400"/>
          </a:xfrm>
        </p:grpSpPr>
        <p:pic>
          <p:nvPicPr>
            <p:cNvPr id="22538" name="Picture 3" descr="莫言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0"/>
              <a:ext cx="2103" cy="2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Text Box 4"/>
            <p:cNvSpPr txBox="1"/>
            <p:nvPr/>
          </p:nvSpPr>
          <p:spPr>
            <a:xfrm rot="-13649">
              <a:off x="0" y="240"/>
              <a:ext cx="101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chemeClr val="folHlink"/>
                  </a:solidFill>
                  <a:latin typeface="Arial" panose="020B0604020202020204" pitchFamily="34" charset="0"/>
                  <a:ea typeface="仿宋_GB2312" pitchFamily="49" charset="-122"/>
                </a:rPr>
                <a:t>莫言</a:t>
              </a:r>
            </a:p>
          </p:txBody>
        </p:sp>
      </p:grpSp>
      <p:sp>
        <p:nvSpPr>
          <p:cNvPr id="15365" name="WordArt 5"/>
          <p:cNvSpPr>
            <a:spLocks noChangeArrowheads="1" noChangeShapeType="1"/>
          </p:cNvSpPr>
          <p:nvPr/>
        </p:nvSpPr>
        <p:spPr bwMode="auto">
          <a:xfrm>
            <a:off x="2052638" y="-3177"/>
            <a:ext cx="6551612" cy="98425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 w="9525" cmpd="sng">
                  <a:solidFill>
                    <a:schemeClr val="bg2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Memory challenge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 w="9525" cmpd="sng">
                  <a:solidFill>
                    <a:schemeClr val="bg2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3600" b="1" i="0" u="none" strike="noStrike" kern="1200" cap="none" spc="0" normalizeH="0" baseline="0" noProof="0">
                <a:ln w="9525" cmpd="sng">
                  <a:solidFill>
                    <a:schemeClr val="bg2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根据记忆，说出职业</a:t>
            </a:r>
            <a:r>
              <a:rPr kumimoji="0" lang="en-US" altLang="zh-CN" sz="3600" b="1" i="0" u="none" strike="noStrike" kern="1200" cap="none" spc="0" normalizeH="0" baseline="0" noProof="0">
                <a:ln w="9525" cmpd="sng">
                  <a:solidFill>
                    <a:schemeClr val="bg2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3600" b="1" i="0" u="none" strike="noStrike" kern="1200" cap="none" spc="0" normalizeH="0" baseline="0" noProof="0">
              <a:ln w="9525" cmpd="sng">
                <a:solidFill>
                  <a:schemeClr val="bg2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uLnTx/>
              <a:uFillTx/>
              <a:latin typeface="Comic Sans MS" panose="030F07020303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6"/>
          <p:cNvSpPr/>
          <p:nvPr/>
        </p:nvSpPr>
        <p:spPr>
          <a:xfrm>
            <a:off x="1463675" y="50593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7" name="Picture 7" descr="20130301144144_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50" y="1484313"/>
            <a:ext cx="4881563" cy="324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u=3722987979,3901830892&amp;fm=23&amp;gp=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613" y="2492375"/>
            <a:ext cx="4975225" cy="331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 descr="工程师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250" y="1773238"/>
            <a:ext cx="5113338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U577P2T165D1F4341DT20040508181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8900" y="1341438"/>
            <a:ext cx="3311525" cy="404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Img3198152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350" y="1341438"/>
            <a:ext cx="5761038" cy="431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466725" y="3573463"/>
            <a:ext cx="68421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i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</a:t>
            </a:r>
            <a:r>
              <a:rPr lang="zh-CN" altLang="zh-CN" sz="3200" b="1" i="1" dirty="0">
                <a:latin typeface="Comic Sans MS" panose="030F0702030302020204" pitchFamily="66" charset="0"/>
                <a:ea typeface="宋体" panose="02010600030101010101" pitchFamily="2" charset="-122"/>
              </a:rPr>
              <a:t> are you </a:t>
            </a:r>
            <a:r>
              <a:rPr lang="zh-CN" altLang="zh-CN" sz="3200" b="1" i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going to do</a:t>
            </a:r>
            <a:r>
              <a:rPr lang="zh-CN" altLang="zh-CN" sz="3200" b="1" i="1" dirty="0">
                <a:latin typeface="Comic Sans MS" panose="030F0702030302020204" pitchFamily="66" charset="0"/>
                <a:ea typeface="宋体" panose="02010600030101010101" pitchFamily="2" charset="-122"/>
              </a:rPr>
              <a:t> that</a:t>
            </a:r>
            <a:endParaRPr lang="zh-CN" altLang="zh-CN" sz="3200" b="1" i="1" dirty="0">
              <a:solidFill>
                <a:srgbClr val="80008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55" name="Rectangle 3"/>
          <p:cNvSpPr/>
          <p:nvPr/>
        </p:nvSpPr>
        <p:spPr>
          <a:xfrm>
            <a:off x="6732588" y="3213100"/>
            <a:ext cx="742950" cy="14351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zh-CN" sz="88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8436" name="Rectangle 4"/>
          <p:cNvSpPr/>
          <p:nvPr/>
        </p:nvSpPr>
        <p:spPr>
          <a:xfrm>
            <a:off x="539750" y="909638"/>
            <a:ext cx="87852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i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</a:t>
            </a:r>
            <a:r>
              <a:rPr lang="zh-CN" altLang="zh-CN" sz="3200" b="1" i="1" dirty="0">
                <a:latin typeface="Comic Sans MS" panose="030F0702030302020204" pitchFamily="66" charset="0"/>
                <a:ea typeface="宋体" panose="02010600030101010101" pitchFamily="2" charset="-122"/>
              </a:rPr>
              <a:t> do you </a:t>
            </a:r>
            <a:r>
              <a:rPr lang="zh-CN" altLang="zh-CN" sz="3200" b="1" i="1" dirty="0">
                <a:solidFill>
                  <a:srgbClr val="33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make </a:t>
            </a:r>
            <a:r>
              <a:rPr lang="zh-CN" altLang="zh-CN" sz="3200" b="1" i="1" dirty="0">
                <a:latin typeface="Comic Sans MS" panose="030F0702030302020204" pitchFamily="66" charset="0"/>
                <a:ea typeface="宋体" panose="02010600030101010101" pitchFamily="2" charset="-122"/>
              </a:rPr>
              <a:t>your dream </a:t>
            </a:r>
            <a:r>
              <a:rPr lang="zh-CN" altLang="zh-CN" sz="3200" b="1" i="1" dirty="0">
                <a:solidFill>
                  <a:srgbClr val="33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come true</a:t>
            </a:r>
          </a:p>
        </p:txBody>
      </p:sp>
      <p:sp>
        <p:nvSpPr>
          <p:cNvPr id="23557" name="Rectangle 5"/>
          <p:cNvSpPr/>
          <p:nvPr/>
        </p:nvSpPr>
        <p:spPr>
          <a:xfrm>
            <a:off x="8388350" y="549275"/>
            <a:ext cx="742950" cy="14335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zh-CN" sz="8800" b="1" i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8438" name="Rectangle 6"/>
          <p:cNvSpPr/>
          <p:nvPr/>
        </p:nvSpPr>
        <p:spPr>
          <a:xfrm>
            <a:off x="684213" y="2205038"/>
            <a:ext cx="741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CC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Actions speak louder than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/>
          <p:nvPr/>
        </p:nvSpPr>
        <p:spPr>
          <a:xfrm>
            <a:off x="5219700" y="1600200"/>
            <a:ext cx="3467100" cy="3124200"/>
          </a:xfrm>
          <a:prstGeom prst="cloudCallout">
            <a:avLst>
              <a:gd name="adj1" fmla="val -140384"/>
              <a:gd name="adj2" fmla="val 11634"/>
            </a:avLst>
          </a:prstGeom>
          <a:solidFill>
            <a:srgbClr val="FF99CC">
              <a:alpha val="50195"/>
            </a:srgbClr>
          </a:solidFill>
          <a:ln w="25400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Text Box 3"/>
          <p:cNvSpPr txBox="1"/>
          <p:nvPr/>
        </p:nvSpPr>
        <p:spPr>
          <a:xfrm>
            <a:off x="5029200" y="1635125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0" y="56388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B: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I’m going to be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professional basketball player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4581" name="Picture 5" descr="图片6"/>
          <p:cNvPicPr>
            <a:picLocks noChangeAspect="1"/>
          </p:cNvPicPr>
          <p:nvPr/>
        </p:nvPicPr>
        <p:blipFill>
          <a:blip r:embed="rId2" cstate="print"/>
          <a:srcRect l="37837" r="16217" b="-226"/>
          <a:stretch>
            <a:fillRect/>
          </a:stretch>
        </p:blipFill>
        <p:spPr>
          <a:xfrm>
            <a:off x="468313" y="1989138"/>
            <a:ext cx="1431925" cy="2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 Box 6"/>
          <p:cNvSpPr txBox="1"/>
          <p:nvPr/>
        </p:nvSpPr>
        <p:spPr>
          <a:xfrm>
            <a:off x="0" y="533400"/>
            <a:ext cx="11196638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-I’m going to__________________________.</a:t>
            </a:r>
          </a:p>
        </p:txBody>
      </p:sp>
      <p:sp>
        <p:nvSpPr>
          <p:cNvPr id="19463" name="Text Box 7"/>
          <p:cNvSpPr txBox="1"/>
          <p:nvPr/>
        </p:nvSpPr>
        <p:spPr>
          <a:xfrm>
            <a:off x="2916238" y="981075"/>
            <a:ext cx="705643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practice (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play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ing )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basketball </a:t>
            </a:r>
          </a:p>
          <a:p>
            <a:pPr lvl="0" eaLnBrk="1" hangingPunct="1"/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every day</a:t>
            </a:r>
          </a:p>
        </p:txBody>
      </p:sp>
      <p:sp>
        <p:nvSpPr>
          <p:cNvPr id="19464" name="Rectangle 8"/>
          <p:cNvSpPr/>
          <p:nvPr/>
        </p:nvSpPr>
        <p:spPr>
          <a:xfrm>
            <a:off x="-17462" y="117475"/>
            <a:ext cx="80581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-How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 you going to do that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</a:p>
        </p:txBody>
      </p:sp>
      <p:pic>
        <p:nvPicPr>
          <p:cNvPr id="24585" name="Picture 9" descr="2796366_9841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3063875" cy="227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6" name="Text Box 10"/>
          <p:cNvSpPr txBox="1"/>
          <p:nvPr/>
        </p:nvSpPr>
        <p:spPr>
          <a:xfrm>
            <a:off x="0" y="4724400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A: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What </a:t>
            </a: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you </a:t>
            </a: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going to be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when you  grow up?</a:t>
            </a:r>
            <a:endParaRPr lang="zh-CN" altLang="zh-CN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/>
          <p:nvPr/>
        </p:nvSpPr>
        <p:spPr>
          <a:xfrm>
            <a:off x="5795963" y="1773238"/>
            <a:ext cx="2808287" cy="2592387"/>
          </a:xfrm>
          <a:prstGeom prst="cloudCallout">
            <a:avLst>
              <a:gd name="adj1" fmla="val -196069"/>
              <a:gd name="adj2" fmla="val -1315"/>
            </a:avLst>
          </a:prstGeom>
          <a:solidFill>
            <a:srgbClr val="FF99CC">
              <a:alpha val="50195"/>
            </a:srgbClr>
          </a:solidFill>
          <a:ln w="25400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3" name="Picture 3" descr="MCj0237321000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325" y="1989138"/>
            <a:ext cx="2009775" cy="203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4"/>
          <p:cNvSpPr/>
          <p:nvPr/>
        </p:nvSpPr>
        <p:spPr>
          <a:xfrm>
            <a:off x="179388" y="5661025"/>
            <a:ext cx="899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B: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I’m going to be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computer programmer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5605" name="Picture 5" descr="Boy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2232025" cy="204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 Box 6"/>
          <p:cNvSpPr txBox="1"/>
          <p:nvPr/>
        </p:nvSpPr>
        <p:spPr>
          <a:xfrm>
            <a:off x="0" y="381000"/>
            <a:ext cx="10982325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zh-CN" sz="36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-I’m going to______________________.</a:t>
            </a:r>
          </a:p>
        </p:txBody>
      </p:sp>
      <p:sp>
        <p:nvSpPr>
          <p:cNvPr id="20487" name="Text Box 7"/>
          <p:cNvSpPr txBox="1"/>
          <p:nvPr/>
        </p:nvSpPr>
        <p:spPr>
          <a:xfrm>
            <a:off x="3419475" y="909638"/>
            <a:ext cx="47529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keep on 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study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ing 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computer science</a:t>
            </a:r>
          </a:p>
        </p:txBody>
      </p:sp>
      <p:sp>
        <p:nvSpPr>
          <p:cNvPr id="20488" name="Rectangle 8"/>
          <p:cNvSpPr/>
          <p:nvPr/>
        </p:nvSpPr>
        <p:spPr>
          <a:xfrm>
            <a:off x="107950" y="117475"/>
            <a:ext cx="6673850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-How are you going to do that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5609" name="Text Box 9"/>
          <p:cNvSpPr txBox="1"/>
          <p:nvPr/>
        </p:nvSpPr>
        <p:spPr>
          <a:xfrm>
            <a:off x="179388" y="4365625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A: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What </a:t>
            </a: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you </a:t>
            </a: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going to be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when you  grow up?</a:t>
            </a:r>
            <a:endParaRPr lang="zh-CN" altLang="zh-CN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/>
          <p:nvPr/>
        </p:nvSpPr>
        <p:spPr>
          <a:xfrm>
            <a:off x="5029200" y="2354263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107950" y="6021388"/>
            <a:ext cx="7772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B: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I’m going to be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 actor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509" name="Text Box 5"/>
          <p:cNvSpPr txBox="1"/>
          <p:nvPr/>
        </p:nvSpPr>
        <p:spPr>
          <a:xfrm>
            <a:off x="0" y="115888"/>
            <a:ext cx="9144000" cy="112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are you going to do that?</a:t>
            </a:r>
          </a:p>
          <a:p>
            <a:pPr lvl="0" eaLnBrk="1" hangingPunct="1"/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-I’m going to____________________.</a:t>
            </a:r>
          </a:p>
        </p:txBody>
      </p:sp>
      <p:sp>
        <p:nvSpPr>
          <p:cNvPr id="21510" name="Text Box 6"/>
          <p:cNvSpPr txBox="1"/>
          <p:nvPr/>
        </p:nvSpPr>
        <p:spPr>
          <a:xfrm>
            <a:off x="2989263" y="620713"/>
            <a:ext cx="57594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take </a:t>
            </a:r>
            <a:r>
              <a:rPr lang="zh-CN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act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ing lessons</a:t>
            </a:r>
          </a:p>
        </p:txBody>
      </p:sp>
      <p:sp>
        <p:nvSpPr>
          <p:cNvPr id="26630" name="Text Box 7"/>
          <p:cNvSpPr txBox="1"/>
          <p:nvPr/>
        </p:nvSpPr>
        <p:spPr>
          <a:xfrm>
            <a:off x="0" y="4953000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A: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What </a:t>
            </a: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you </a:t>
            </a:r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going to be</a:t>
            </a:r>
            <a:r>
              <a:rPr lang="zh-CN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when you  grow up?</a:t>
            </a:r>
            <a:endParaRPr lang="zh-CN" altLang="zh-CN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6631" name="图片 11" descr="949227259v_640_96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75" y="1268413"/>
            <a:ext cx="36353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0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2818290">
            <a:off x="1614488" y="3338513"/>
            <a:ext cx="3360737" cy="156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image0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83539">
            <a:off x="3005138" y="3884613"/>
            <a:ext cx="2581275" cy="200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image0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4363">
            <a:off x="4419600" y="2971800"/>
            <a:ext cx="34671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image0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060450"/>
            <a:ext cx="1447800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image0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3058037">
            <a:off x="2411413" y="1169988"/>
            <a:ext cx="1803400" cy="403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image0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48568">
            <a:off x="2819400" y="457200"/>
            <a:ext cx="2341563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image0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276600"/>
            <a:ext cx="1608138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9" descr="image0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8626187">
            <a:off x="4932363" y="1341438"/>
            <a:ext cx="2417762" cy="323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0" descr="2002-04-26_6495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650" y="1196975"/>
            <a:ext cx="1074738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Text Box 11"/>
          <p:cNvSpPr txBox="1"/>
          <p:nvPr/>
        </p:nvSpPr>
        <p:spPr>
          <a:xfrm rot="-139687">
            <a:off x="5300663" y="2084388"/>
            <a:ext cx="11636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pian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ist</a:t>
            </a:r>
          </a:p>
        </p:txBody>
      </p:sp>
      <p:sp>
        <p:nvSpPr>
          <p:cNvPr id="13324" name="Text Box 12"/>
          <p:cNvSpPr txBox="1"/>
          <p:nvPr/>
        </p:nvSpPr>
        <p:spPr>
          <a:xfrm rot="210265">
            <a:off x="203200" y="2530475"/>
            <a:ext cx="1252538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act</a:t>
            </a:r>
            <a:r>
              <a:rPr lang="en-US" altLang="zh-CN" sz="24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or</a:t>
            </a:r>
          </a:p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act</a:t>
            </a:r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ress</a:t>
            </a:r>
          </a:p>
        </p:txBody>
      </p:sp>
      <p:sp>
        <p:nvSpPr>
          <p:cNvPr id="13325" name="Text Box 13"/>
          <p:cNvSpPr txBox="1"/>
          <p:nvPr/>
        </p:nvSpPr>
        <p:spPr>
          <a:xfrm>
            <a:off x="7315200" y="2438400"/>
            <a:ext cx="1311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dancer</a:t>
            </a:r>
          </a:p>
        </p:txBody>
      </p:sp>
      <p:sp>
        <p:nvSpPr>
          <p:cNvPr id="13326" name="Text Box 14"/>
          <p:cNvSpPr txBox="1"/>
          <p:nvPr/>
        </p:nvSpPr>
        <p:spPr>
          <a:xfrm>
            <a:off x="3203575" y="184467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writer</a:t>
            </a:r>
          </a:p>
        </p:txBody>
      </p:sp>
      <p:pic>
        <p:nvPicPr>
          <p:cNvPr id="9231" name="Picture 15" descr="image00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7600" y="2514600"/>
            <a:ext cx="2286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8" name="Text Box 16"/>
          <p:cNvSpPr txBox="1"/>
          <p:nvPr/>
        </p:nvSpPr>
        <p:spPr>
          <a:xfrm rot="-147195">
            <a:off x="5734050" y="4095750"/>
            <a:ext cx="8937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cook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9" name="Text Box 17"/>
          <p:cNvSpPr txBox="1"/>
          <p:nvPr/>
        </p:nvSpPr>
        <p:spPr>
          <a:xfrm rot="-344454">
            <a:off x="4235450" y="5791200"/>
            <a:ext cx="1173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nurse</a:t>
            </a:r>
          </a:p>
        </p:txBody>
      </p:sp>
      <p:sp>
        <p:nvSpPr>
          <p:cNvPr id="13330" name="Text Box 18"/>
          <p:cNvSpPr txBox="1"/>
          <p:nvPr/>
        </p:nvSpPr>
        <p:spPr>
          <a:xfrm rot="-182230">
            <a:off x="1776413" y="3914775"/>
            <a:ext cx="203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reporter</a:t>
            </a:r>
          </a:p>
        </p:txBody>
      </p:sp>
      <p:sp>
        <p:nvSpPr>
          <p:cNvPr id="13331" name="Text Box 19"/>
          <p:cNvSpPr txBox="1"/>
          <p:nvPr/>
        </p:nvSpPr>
        <p:spPr>
          <a:xfrm rot="-13649">
            <a:off x="252413" y="5953125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doctor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236" name="Group 20"/>
          <p:cNvGrpSpPr/>
          <p:nvPr/>
        </p:nvGrpSpPr>
        <p:grpSpPr>
          <a:xfrm>
            <a:off x="3060700" y="117475"/>
            <a:ext cx="1336675" cy="1524000"/>
            <a:chOff x="0" y="0"/>
            <a:chExt cx="2103" cy="2400"/>
          </a:xfrm>
        </p:grpSpPr>
        <p:pic>
          <p:nvPicPr>
            <p:cNvPr id="9244" name="Picture 21" descr="莫言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" y="0"/>
              <a:ext cx="2103" cy="2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45" name="Text Box 22"/>
            <p:cNvSpPr txBox="1"/>
            <p:nvPr/>
          </p:nvSpPr>
          <p:spPr>
            <a:xfrm rot="-13649">
              <a:off x="0" y="240"/>
              <a:ext cx="101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chemeClr val="folHlink"/>
                  </a:solidFill>
                  <a:latin typeface="Arial" panose="020B0604020202020204" pitchFamily="34" charset="0"/>
                  <a:ea typeface="仿宋_GB2312" pitchFamily="49" charset="-122"/>
                </a:rPr>
                <a:t>莫言</a:t>
              </a:r>
            </a:p>
          </p:txBody>
        </p:sp>
      </p:grpSp>
      <p:sp>
        <p:nvSpPr>
          <p:cNvPr id="9237" name="Text Box 23"/>
          <p:cNvSpPr txBox="1"/>
          <p:nvPr/>
        </p:nvSpPr>
        <p:spPr>
          <a:xfrm>
            <a:off x="3810000" y="3124200"/>
            <a:ext cx="2209800" cy="519113"/>
          </a:xfrm>
          <a:prstGeom prst="rect">
            <a:avLst/>
          </a:prstGeom>
          <a:solidFill>
            <a:srgbClr val="3333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dream jobs</a:t>
            </a:r>
          </a:p>
        </p:txBody>
      </p:sp>
      <p:pic>
        <p:nvPicPr>
          <p:cNvPr id="9238" name="Picture 24" descr="200410251573491060"/>
          <p:cNvPicPr>
            <a:picLocks noChangeAspect="1"/>
          </p:cNvPicPr>
          <p:nvPr/>
        </p:nvPicPr>
        <p:blipFill>
          <a:blip r:embed="rId13" cstate="print">
            <a:lum bright="17999" contrast="6000"/>
          </a:blip>
          <a:stretch>
            <a:fillRect/>
          </a:stretch>
        </p:blipFill>
        <p:spPr>
          <a:xfrm>
            <a:off x="5364163" y="5157788"/>
            <a:ext cx="2514600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9" name="Picture 25" descr="16_13_3930"/>
          <p:cNvPicPr>
            <a:picLocks noChangeAspect="1"/>
          </p:cNvPicPr>
          <p:nvPr/>
        </p:nvPicPr>
        <p:blipFill>
          <a:blip r:embed="rId14" cstate="print">
            <a:lum bright="12000" contrast="18000"/>
          </a:blip>
          <a:stretch>
            <a:fillRect/>
          </a:stretch>
        </p:blipFill>
        <p:spPr>
          <a:xfrm>
            <a:off x="250825" y="3573463"/>
            <a:ext cx="1509713" cy="124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0" name="图片 32" descr="3278953979.jpg"/>
          <p:cNvPicPr>
            <a:picLocks noChangeAspect="1"/>
          </p:cNvPicPr>
          <p:nvPr/>
        </p:nvPicPr>
        <p:blipFill>
          <a:blip r:embed="rId15" cstate="print"/>
          <a:srcRect b="-198"/>
          <a:stretch>
            <a:fillRect/>
          </a:stretch>
        </p:blipFill>
        <p:spPr>
          <a:xfrm>
            <a:off x="6659563" y="2852738"/>
            <a:ext cx="2484437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1" name="图片 33" descr="949227259v_640_960_48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2573338" cy="249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2" name="图片 34" descr="2531170_202058356000_2.jpg"/>
          <p:cNvPicPr>
            <a:picLocks noChangeAspect="1"/>
          </p:cNvPicPr>
          <p:nvPr/>
        </p:nvPicPr>
        <p:blipFill>
          <a:blip r:embed="rId17" cstate="print"/>
          <a:srcRect l="4642" t="3801" r="4642" b="4851"/>
          <a:stretch>
            <a:fillRect/>
          </a:stretch>
        </p:blipFill>
        <p:spPr>
          <a:xfrm>
            <a:off x="1398588" y="4797425"/>
            <a:ext cx="2116137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图片 35" descr="s_12df1df6_13c3e316bbf__770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87900" y="0"/>
            <a:ext cx="2700338" cy="2024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  <p:bldP spid="13325" grpId="0"/>
      <p:bldP spid="13326" grpId="0"/>
      <p:bldP spid="13328" grpId="0"/>
      <p:bldP spid="13329" grpId="0"/>
      <p:bldP spid="13330" grpId="0"/>
      <p:bldP spid="13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/>
          <p:nvPr/>
        </p:nvSpPr>
        <p:spPr>
          <a:xfrm>
            <a:off x="4356100" y="1485900"/>
            <a:ext cx="4643438" cy="3168650"/>
          </a:xfrm>
          <a:prstGeom prst="cloudCallout">
            <a:avLst>
              <a:gd name="adj1" fmla="val -109829"/>
              <a:gd name="adj2" fmla="val 18338"/>
            </a:avLst>
          </a:prstGeom>
          <a:solidFill>
            <a:srgbClr val="FF99CC">
              <a:alpha val="50195"/>
            </a:srgbClr>
          </a:solidFill>
          <a:ln w="25400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3"/>
          <p:cNvSpPr/>
          <p:nvPr/>
        </p:nvSpPr>
        <p:spPr>
          <a:xfrm>
            <a:off x="36513" y="5805488"/>
            <a:ext cx="8458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B: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I’m going to be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 engineer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7652" name="Rectangle 4"/>
          <p:cNvSpPr/>
          <p:nvPr/>
        </p:nvSpPr>
        <p:spPr>
          <a:xfrm>
            <a:off x="5148263" y="3932238"/>
            <a:ext cx="2316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zh-CN" sz="40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179388" y="4445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-_____ are you ___________ do that?</a:t>
            </a:r>
          </a:p>
          <a:p>
            <a:pPr lvl="0" eaLnBrk="1" hangingPunct="1"/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-I’m going</a:t>
            </a:r>
            <a:r>
              <a:rPr lang="en-US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zh-CN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to_____________________.</a:t>
            </a:r>
          </a:p>
        </p:txBody>
      </p:sp>
      <p:sp>
        <p:nvSpPr>
          <p:cNvPr id="22534" name="Text Box 6"/>
          <p:cNvSpPr txBox="1"/>
          <p:nvPr/>
        </p:nvSpPr>
        <p:spPr>
          <a:xfrm>
            <a:off x="3203575" y="549275"/>
            <a:ext cx="62658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study math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really hard</a:t>
            </a:r>
          </a:p>
        </p:txBody>
      </p:sp>
      <p:sp>
        <p:nvSpPr>
          <p:cNvPr id="22535" name="Rectangle 7"/>
          <p:cNvSpPr/>
          <p:nvPr/>
        </p:nvSpPr>
        <p:spPr>
          <a:xfrm>
            <a:off x="523875" y="-7937"/>
            <a:ext cx="98742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</a:t>
            </a:r>
          </a:p>
        </p:txBody>
      </p:sp>
      <p:sp>
        <p:nvSpPr>
          <p:cNvPr id="22536" name="Rectangle 8"/>
          <p:cNvSpPr/>
          <p:nvPr/>
        </p:nvSpPr>
        <p:spPr>
          <a:xfrm>
            <a:off x="4019550" y="-79375"/>
            <a:ext cx="173990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going to</a:t>
            </a:r>
          </a:p>
        </p:txBody>
      </p:sp>
      <p:pic>
        <p:nvPicPr>
          <p:cNvPr id="27657" name="Picture 9" descr="c3ba852ed6441d6ed42af1c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2493963"/>
            <a:ext cx="1573212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Text Box 10"/>
          <p:cNvSpPr txBox="1"/>
          <p:nvPr/>
        </p:nvSpPr>
        <p:spPr>
          <a:xfrm>
            <a:off x="36513" y="4654550"/>
            <a:ext cx="899953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A: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What 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you 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going to be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when you     grow up?</a:t>
            </a:r>
            <a:endParaRPr lang="zh-CN" altLang="en-US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7659" name="Picture 11" descr="工程师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1844675"/>
            <a:ext cx="2743200" cy="245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/>
          <p:nvPr/>
        </p:nvSpPr>
        <p:spPr>
          <a:xfrm>
            <a:off x="0" y="4171950"/>
            <a:ext cx="4033838" cy="2686050"/>
          </a:xfrm>
          <a:prstGeom prst="rect">
            <a:avLst/>
          </a:prstGeom>
          <a:solidFill>
            <a:srgbClr val="CCFFFF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take acting(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表演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lessons        study computer science     practice basketball every day    study math really hard exercise every day           study hard                    practice singing every day</a:t>
            </a:r>
          </a:p>
        </p:txBody>
      </p:sp>
      <p:sp>
        <p:nvSpPr>
          <p:cNvPr id="24580" name="Text Box 4"/>
          <p:cNvSpPr txBox="1"/>
          <p:nvPr/>
        </p:nvSpPr>
        <p:spPr>
          <a:xfrm>
            <a:off x="4427538" y="4292600"/>
            <a:ext cx="4321175" cy="2320925"/>
          </a:xfrm>
          <a:prstGeom prst="rect">
            <a:avLst/>
          </a:prstGeom>
          <a:solidFill>
            <a:srgbClr val="FFCC99"/>
          </a:solidFill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actor / actress / doctor/ nurse / singer / teacher / reporter / policeman / policewoman / pilot / engineer/ writer /  computer programmer / basketball player…</a:t>
            </a:r>
          </a:p>
        </p:txBody>
      </p:sp>
      <p:pic>
        <p:nvPicPr>
          <p:cNvPr id="24581" name="WordAr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6213"/>
            <a:ext cx="7285038" cy="88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Rectangle 9"/>
          <p:cNvSpPr/>
          <p:nvPr/>
        </p:nvSpPr>
        <p:spPr>
          <a:xfrm>
            <a:off x="3492500" y="6491288"/>
            <a:ext cx="4889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Arial Black" panose="020B0A04020102020204" pitchFamily="34" charset="0"/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8678" name="Text Box 2"/>
          <p:cNvSpPr txBox="1"/>
          <p:nvPr/>
        </p:nvSpPr>
        <p:spPr>
          <a:xfrm>
            <a:off x="827088" y="1268413"/>
            <a:ext cx="5943600" cy="2290762"/>
          </a:xfrm>
          <a:prstGeom prst="rect">
            <a:avLst/>
          </a:prstGeom>
          <a:solidFill>
            <a:srgbClr val="9FFFFF"/>
          </a:solidFill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--What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going to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be </a:t>
            </a:r>
          </a:p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you grow up?</a:t>
            </a:r>
          </a:p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--I’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 going to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be a/an…</a:t>
            </a:r>
          </a:p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-How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going to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do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that?</a:t>
            </a:r>
          </a:p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--I’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 going to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/>
          <p:nvPr/>
        </p:nvSpPr>
        <p:spPr>
          <a:xfrm>
            <a:off x="574675" y="1111250"/>
            <a:ext cx="7994650" cy="46370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endParaRPr lang="en-US" altLang="zh-CN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believe I can fly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believe I can touch the sky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think about it every night and day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Spread my wings and fly away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believe I can soar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see me running through that open door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believe I can fly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believe I can fly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>
                <a:latin typeface="Arial Black" panose="020B0A04020102020204" pitchFamily="34" charset="0"/>
                <a:ea typeface="宋体" panose="02010600030101010101" pitchFamily="2" charset="-122"/>
              </a:rPr>
              <a:t>I believe I can fly</a:t>
            </a:r>
            <a:endParaRPr lang="en-US" altLang="zh-CN" sz="280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0" hangingPunct="0"/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WordArt 7"/>
          <p:cNvSpPr>
            <a:spLocks noTextEdit="1"/>
          </p:cNvSpPr>
          <p:nvPr/>
        </p:nvSpPr>
        <p:spPr>
          <a:xfrm>
            <a:off x="1835150" y="188913"/>
            <a:ext cx="50673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 believe I can fly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sz="3600" b="1" dirty="0"/>
              <a:t>1. Wang Na is going to be </a:t>
            </a:r>
            <a:r>
              <a:rPr lang="en-US" altLang="zh-CN" sz="3600" b="1" u="sng" dirty="0"/>
              <a:t>an actress</a:t>
            </a:r>
            <a:r>
              <a:rPr lang="en-US" altLang="zh-CN" sz="3600" b="1" dirty="0"/>
              <a:t> when she grows up. (</a:t>
            </a:r>
            <a:r>
              <a:rPr lang="zh-CN" altLang="en-US" sz="3600" b="1" dirty="0"/>
              <a:t>提问</a:t>
            </a:r>
            <a:r>
              <a:rPr lang="en-US" altLang="zh-CN" sz="3600" b="1" dirty="0"/>
              <a:t>) </a:t>
            </a:r>
          </a:p>
          <a:p>
            <a:pPr>
              <a:buNone/>
            </a:pPr>
            <a:r>
              <a:rPr lang="en-US" altLang="zh-CN" sz="3600" b="1" dirty="0"/>
              <a:t>________ ________Wang Na _________  ___________  ______when she grow up?  </a:t>
            </a:r>
          </a:p>
          <a:p>
            <a:pPr>
              <a:buNone/>
            </a:pPr>
            <a:r>
              <a:rPr lang="en-US" altLang="zh-CN" sz="3600" b="1" dirty="0"/>
              <a:t>2.  I’m going to be an engineer when I grow up. (</a:t>
            </a:r>
            <a:r>
              <a:rPr lang="zh-CN" altLang="en-US" sz="3600" b="1" dirty="0"/>
              <a:t>一般疑问句</a:t>
            </a:r>
            <a:r>
              <a:rPr lang="en-US" altLang="zh-CN" sz="3600" b="1" dirty="0"/>
              <a:t>)</a:t>
            </a:r>
          </a:p>
          <a:p>
            <a:pPr>
              <a:buNone/>
            </a:pPr>
            <a:r>
              <a:rPr lang="en-US" altLang="zh-CN" sz="3600" b="1" dirty="0"/>
              <a:t> ________ you _______  _______  ______an engineer when you grow up?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213" y="1773238"/>
            <a:ext cx="8459787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    is                         going            to                  be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4797425"/>
            <a:ext cx="82438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              going           to            be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395288" y="476250"/>
            <a:ext cx="8208962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b="1" dirty="0"/>
              <a:t>3 </a:t>
            </a:r>
            <a:r>
              <a:rPr lang="zh-CN" altLang="en-US" b="1" dirty="0"/>
              <a:t>、</a:t>
            </a:r>
            <a:r>
              <a:rPr lang="en-US" altLang="zh-CN" b="1" dirty="0"/>
              <a:t>Mr. Sun is going to </a:t>
            </a:r>
            <a:r>
              <a:rPr lang="en-US" altLang="zh-CN" b="1" u="sng" dirty="0"/>
              <a:t>visit his parents</a:t>
            </a:r>
            <a:r>
              <a:rPr lang="en-US" altLang="zh-CN" b="1" dirty="0"/>
              <a:t> </a:t>
            </a:r>
          </a:p>
          <a:p>
            <a:pPr>
              <a:buNone/>
            </a:pPr>
            <a:r>
              <a:rPr lang="en-US" altLang="zh-CN" b="1" dirty="0"/>
              <a:t>next month. </a:t>
            </a:r>
          </a:p>
          <a:p>
            <a:pPr>
              <a:buNone/>
            </a:pPr>
            <a:r>
              <a:rPr lang="en-US" altLang="zh-CN" b="1" dirty="0"/>
              <a:t>(</a:t>
            </a:r>
            <a:r>
              <a:rPr lang="zh-CN" altLang="en-US" b="1" dirty="0"/>
              <a:t>对划线部分提问</a:t>
            </a:r>
            <a:r>
              <a:rPr lang="en-US" altLang="zh-CN" b="1" dirty="0"/>
              <a:t>)</a:t>
            </a:r>
          </a:p>
          <a:p>
            <a:pPr>
              <a:buNone/>
            </a:pPr>
            <a:r>
              <a:rPr lang="en-US" altLang="zh-CN" b="1" dirty="0"/>
              <a:t> _________ _________ Mr. Sun ________ _________  ______ next month?</a:t>
            </a:r>
          </a:p>
          <a:p>
            <a:pPr>
              <a:buNone/>
            </a:pPr>
            <a:r>
              <a:rPr lang="en-US" altLang="zh-CN" b="1" dirty="0"/>
              <a:t> 4</a:t>
            </a:r>
            <a:r>
              <a:rPr lang="zh-CN" altLang="en-US" b="1" dirty="0"/>
              <a:t>、 </a:t>
            </a:r>
            <a:r>
              <a:rPr lang="en-US" altLang="zh-CN" b="1" dirty="0"/>
              <a:t>Sally is good at studying computer </a:t>
            </a:r>
          </a:p>
          <a:p>
            <a:pPr>
              <a:buNone/>
            </a:pPr>
            <a:r>
              <a:rPr lang="en-US" altLang="zh-CN" b="1" dirty="0"/>
              <a:t>science.(</a:t>
            </a:r>
            <a:r>
              <a:rPr lang="zh-CN" altLang="en-US" b="1" dirty="0"/>
              <a:t>改为同义句</a:t>
            </a:r>
            <a:r>
              <a:rPr lang="en-US" altLang="zh-CN" b="1" dirty="0"/>
              <a:t>) </a:t>
            </a:r>
          </a:p>
          <a:p>
            <a:pPr>
              <a:buNone/>
            </a:pPr>
            <a:r>
              <a:rPr lang="en-US" altLang="zh-CN" b="1" dirty="0"/>
              <a:t>Sally ________  ________  ________ studying computer science.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213" y="2133600"/>
            <a:ext cx="8208962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          is                      going                                  to               do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8175" y="4437063"/>
            <a:ext cx="51847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does           well         in  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g-1"/>
          <p:cNvPicPr>
            <a:picLocks noChangeAspect="1"/>
          </p:cNvPicPr>
          <p:nvPr/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83" r="2744" b="4167"/>
          <a:stretch>
            <a:fillRect/>
          </a:stretch>
        </p:blipFill>
        <p:spPr>
          <a:xfrm>
            <a:off x="0" y="2362200"/>
            <a:ext cx="9144000" cy="449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 Box 4"/>
          <p:cNvSpPr txBox="1"/>
          <p:nvPr/>
        </p:nvSpPr>
        <p:spPr>
          <a:xfrm>
            <a:off x="1219200" y="838200"/>
            <a:ext cx="609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 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going to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do?</a:t>
            </a:r>
          </a:p>
        </p:txBody>
      </p:sp>
      <p:sp>
        <p:nvSpPr>
          <p:cNvPr id="40965" name="Rectangle 5"/>
          <p:cNvSpPr/>
          <p:nvPr/>
        </p:nvSpPr>
        <p:spPr>
          <a:xfrm>
            <a:off x="1066800" y="2514600"/>
            <a:ext cx="1841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zh-CN" sz="5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1066800" y="1371600"/>
            <a:ext cx="71628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Check the correct boxes.</a:t>
            </a:r>
          </a:p>
        </p:txBody>
      </p:sp>
      <p:sp>
        <p:nvSpPr>
          <p:cNvPr id="33799" name="Rectangle 7"/>
          <p:cNvSpPr/>
          <p:nvPr/>
        </p:nvSpPr>
        <p:spPr>
          <a:xfrm>
            <a:off x="4365625" y="3248025"/>
            <a:ext cx="4111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⑴</a:t>
            </a:r>
          </a:p>
        </p:txBody>
      </p:sp>
      <p:sp>
        <p:nvSpPr>
          <p:cNvPr id="33800" name="Rectangle 8"/>
          <p:cNvSpPr/>
          <p:nvPr/>
        </p:nvSpPr>
        <p:spPr>
          <a:xfrm>
            <a:off x="3962400" y="2057400"/>
            <a:ext cx="838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⑵</a:t>
            </a:r>
          </a:p>
        </p:txBody>
      </p:sp>
      <p:sp>
        <p:nvSpPr>
          <p:cNvPr id="33801" name="Rectangle 9"/>
          <p:cNvSpPr/>
          <p:nvPr/>
        </p:nvSpPr>
        <p:spPr>
          <a:xfrm>
            <a:off x="7239000" y="2819400"/>
            <a:ext cx="990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⑶</a:t>
            </a:r>
          </a:p>
        </p:txBody>
      </p:sp>
      <p:sp>
        <p:nvSpPr>
          <p:cNvPr id="33802" name="Rectangle 10"/>
          <p:cNvSpPr/>
          <p:nvPr/>
        </p:nvSpPr>
        <p:spPr>
          <a:xfrm>
            <a:off x="1066800" y="2209800"/>
            <a:ext cx="990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⑴</a:t>
            </a:r>
          </a:p>
        </p:txBody>
      </p:sp>
      <p:sp>
        <p:nvSpPr>
          <p:cNvPr id="33803" name="Text Box 11"/>
          <p:cNvSpPr txBox="1"/>
          <p:nvPr/>
        </p:nvSpPr>
        <p:spPr>
          <a:xfrm>
            <a:off x="2819400" y="5943600"/>
            <a:ext cx="2165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Chenghan</a:t>
            </a:r>
          </a:p>
        </p:txBody>
      </p:sp>
      <p:sp>
        <p:nvSpPr>
          <p:cNvPr id="33804" name="Text Box 12"/>
          <p:cNvSpPr txBox="1"/>
          <p:nvPr/>
        </p:nvSpPr>
        <p:spPr>
          <a:xfrm>
            <a:off x="152400" y="228600"/>
            <a:ext cx="80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2a</a:t>
            </a:r>
          </a:p>
        </p:txBody>
      </p:sp>
      <p:sp>
        <p:nvSpPr>
          <p:cNvPr id="33805" name="Text Box 14"/>
          <p:cNvSpPr txBox="1"/>
          <p:nvPr/>
        </p:nvSpPr>
        <p:spPr>
          <a:xfrm>
            <a:off x="971550" y="404813"/>
            <a:ext cx="81375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Cheng Han 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going to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40975" name="Rectangle 15"/>
          <p:cNvSpPr/>
          <p:nvPr/>
        </p:nvSpPr>
        <p:spPr>
          <a:xfrm>
            <a:off x="4572000" y="2219325"/>
            <a:ext cx="757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</a:p>
        </p:txBody>
      </p:sp>
      <p:pic>
        <p:nvPicPr>
          <p:cNvPr id="2" name="Unit_06_SectionA 2a.mp3">
            <a:hlinkClick r:id="" action="ppaction://media"/>
          </p:cNvPr>
          <p:cNvPicPr>
            <a:picLocks noRo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83525" y="836613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179388" y="476250"/>
            <a:ext cx="91725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2b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What are Cheng Han’s plans for the future?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0" y="2095500"/>
          <a:ext cx="9036050" cy="4403726"/>
        </p:xfrm>
        <a:graphic>
          <a:graphicData uri="http://schemas.openxmlformats.org/drawingml/2006/table">
            <a:tbl>
              <a:tblPr/>
              <a:tblGrid>
                <a:gridCol w="1547813"/>
                <a:gridCol w="7488237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He is going to be a </a:t>
                      </a: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Where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He is going to move to __________.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He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________ learn  ____________.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He is going to 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                     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4" name="Text Box 20"/>
          <p:cNvSpPr txBox="1"/>
          <p:nvPr/>
        </p:nvSpPr>
        <p:spPr>
          <a:xfrm>
            <a:off x="1476375" y="4508500"/>
            <a:ext cx="66960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to teach children</a:t>
            </a:r>
            <a:endParaRPr lang="en-US" altLang="zh-CN" sz="2400" b="1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2005" name="Rectangle 21"/>
          <p:cNvSpPr/>
          <p:nvPr/>
        </p:nvSpPr>
        <p:spPr>
          <a:xfrm>
            <a:off x="2124075" y="3357563"/>
            <a:ext cx="21066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Shanghai</a:t>
            </a:r>
          </a:p>
        </p:txBody>
      </p:sp>
      <p:sp>
        <p:nvSpPr>
          <p:cNvPr id="42006" name="Rectangle 22"/>
          <p:cNvSpPr/>
          <p:nvPr/>
        </p:nvSpPr>
        <p:spPr>
          <a:xfrm>
            <a:off x="4716463" y="5157788"/>
            <a:ext cx="36004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finish high school</a:t>
            </a:r>
          </a:p>
        </p:txBody>
      </p:sp>
      <p:sp>
        <p:nvSpPr>
          <p:cNvPr id="34839" name="Rectangle 23"/>
          <p:cNvSpPr/>
          <p:nvPr/>
        </p:nvSpPr>
        <p:spPr>
          <a:xfrm>
            <a:off x="1692275" y="5805488"/>
            <a:ext cx="3611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college</a:t>
            </a: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first.</a:t>
            </a:r>
          </a:p>
        </p:txBody>
      </p:sp>
      <p:sp>
        <p:nvSpPr>
          <p:cNvPr id="42008" name="Text Box 24"/>
          <p:cNvSpPr txBox="1"/>
          <p:nvPr/>
        </p:nvSpPr>
        <p:spPr>
          <a:xfrm>
            <a:off x="2339975" y="3933825"/>
            <a:ext cx="46434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 going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600" y="2205038"/>
            <a:ext cx="1873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teacher</a:t>
            </a:r>
            <a:endParaRPr lang="zh-CN" altLang="en-US" sz="3200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Unit_06_SectionA 2b.mp3">
            <a:hlinkClick r:id="" action="ppaction://media"/>
          </p:cNvPr>
          <p:cNvPicPr>
            <a:picLocks noRo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24750" y="115888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2004" grpId="0"/>
      <p:bldP spid="42005" grpId="0"/>
      <p:bldP spid="42006" grpId="0"/>
      <p:bldP spid="4200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/>
          <p:nvPr/>
        </p:nvSpPr>
        <p:spPr>
          <a:xfrm>
            <a:off x="0" y="692150"/>
            <a:ext cx="9144000" cy="578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What do you want to be when you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grow up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, Cheng Han?</a:t>
            </a:r>
            <a:b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Cheng Han: I’m going to be a teacher.</a:t>
            </a:r>
            <a:b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Are you going to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move to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Beijing?</a:t>
            </a:r>
            <a:b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Cheng Han: No, I’m going to move to Shanghai.</a:t>
            </a:r>
            <a:b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And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are you going to become a teacher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?</a:t>
            </a:r>
            <a:b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Cheng Han: Well, I’m going to learn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to teacher children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b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Girl: When are you going to start?</a:t>
            </a:r>
            <a:b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Cheng Han: I’m going to finish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high school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college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first.</a:t>
            </a:r>
          </a:p>
        </p:txBody>
      </p:sp>
      <p:sp>
        <p:nvSpPr>
          <p:cNvPr id="35843" name="Text Box 3"/>
          <p:cNvSpPr txBox="1"/>
          <p:nvPr/>
        </p:nvSpPr>
        <p:spPr>
          <a:xfrm>
            <a:off x="2555875" y="117475"/>
            <a:ext cx="38877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Tapescript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/>
          <p:nvPr/>
        </p:nvSpPr>
        <p:spPr>
          <a:xfrm>
            <a:off x="552450" y="1884363"/>
            <a:ext cx="7848600" cy="47783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>
              <a:spcBef>
                <a:spcPct val="50000"/>
              </a:spcBef>
            </a:pPr>
            <a:endParaRPr lang="zh-CN" altLang="en-US" sz="25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59" name="Rectangle 4"/>
          <p:cNvSpPr/>
          <p:nvPr/>
        </p:nvSpPr>
        <p:spPr>
          <a:xfrm>
            <a:off x="563563" y="1836738"/>
            <a:ext cx="6248400" cy="585787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He is going to be a teacher.</a:t>
            </a:r>
          </a:p>
        </p:txBody>
      </p:sp>
      <p:sp>
        <p:nvSpPr>
          <p:cNvPr id="45060" name="Rectangle 5"/>
          <p:cNvSpPr/>
          <p:nvPr/>
        </p:nvSpPr>
        <p:spPr>
          <a:xfrm>
            <a:off x="539750" y="3097213"/>
            <a:ext cx="6019800" cy="585787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lstStyle/>
          <a:p>
            <a:pPr lvl="0" defTabSz="913130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He is going to</a:t>
            </a:r>
            <a:r>
              <a:rPr lang="en-US" altLang="zh-CN" sz="3200" b="1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move to Beijing.</a:t>
            </a:r>
          </a:p>
        </p:txBody>
      </p:sp>
      <p:sp>
        <p:nvSpPr>
          <p:cNvPr id="45061" name="Rectangle 6"/>
          <p:cNvSpPr/>
          <p:nvPr/>
        </p:nvSpPr>
        <p:spPr>
          <a:xfrm>
            <a:off x="490538" y="4284663"/>
            <a:ext cx="8291512" cy="58420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He</a:t>
            </a:r>
            <a:r>
              <a:rPr lang="en-US" altLang="zh-CN" sz="3200" b="1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going to  learn how to teach children.</a:t>
            </a:r>
          </a:p>
        </p:txBody>
      </p:sp>
      <p:sp>
        <p:nvSpPr>
          <p:cNvPr id="45062" name="Rectangle 7"/>
          <p:cNvSpPr/>
          <p:nvPr/>
        </p:nvSpPr>
        <p:spPr>
          <a:xfrm>
            <a:off x="539750" y="5437188"/>
            <a:ext cx="7581900" cy="1039812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/>
          <a:lstStyle/>
          <a:p>
            <a:pPr lvl="0" defTabSz="913130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He is going to finish high school and </a:t>
            </a:r>
          </a:p>
          <a:p>
            <a:pPr lvl="0" defTabSz="913130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college first.</a:t>
            </a:r>
          </a:p>
        </p:txBody>
      </p:sp>
      <p:sp>
        <p:nvSpPr>
          <p:cNvPr id="36871" name="Text Box 8"/>
          <p:cNvSpPr txBox="1"/>
          <p:nvPr/>
        </p:nvSpPr>
        <p:spPr>
          <a:xfrm>
            <a:off x="563563" y="126047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What is Cheng Han going to be?</a:t>
            </a:r>
          </a:p>
        </p:txBody>
      </p:sp>
      <p:sp>
        <p:nvSpPr>
          <p:cNvPr id="36872" name="Text Box 9"/>
          <p:cNvSpPr txBox="1"/>
          <p:nvPr/>
        </p:nvSpPr>
        <p:spPr>
          <a:xfrm>
            <a:off x="539750" y="2376488"/>
            <a:ext cx="8375650" cy="64770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: Where is Cheng Han going to move?</a:t>
            </a:r>
          </a:p>
        </p:txBody>
      </p:sp>
      <p:sp>
        <p:nvSpPr>
          <p:cNvPr id="36873" name="Text Box 10"/>
          <p:cNvSpPr txBox="1"/>
          <p:nvPr/>
        </p:nvSpPr>
        <p:spPr>
          <a:xfrm>
            <a:off x="490538" y="3636963"/>
            <a:ext cx="7921625" cy="64611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What is Cheng Han going to do?</a:t>
            </a:r>
          </a:p>
        </p:txBody>
      </p:sp>
      <p:sp>
        <p:nvSpPr>
          <p:cNvPr id="36874" name="Text Box 11"/>
          <p:cNvSpPr txBox="1"/>
          <p:nvPr/>
        </p:nvSpPr>
        <p:spPr>
          <a:xfrm>
            <a:off x="490538" y="4789488"/>
            <a:ext cx="8016875" cy="64770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lvl="0" defTabSz="913130"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When is Cheng Han going to start?</a:t>
            </a:r>
          </a:p>
        </p:txBody>
      </p:sp>
      <p:sp>
        <p:nvSpPr>
          <p:cNvPr id="36875" name="Rectangle 12"/>
          <p:cNvSpPr/>
          <p:nvPr/>
        </p:nvSpPr>
        <p:spPr>
          <a:xfrm>
            <a:off x="400050" y="741363"/>
            <a:ext cx="7294563" cy="449262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ctr"/>
          <a:lstStyle/>
          <a:p>
            <a:pPr lvl="0" defTabSz="913130" eaLnBrk="1" hangingPunct="1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2c</a:t>
            </a:r>
            <a:r>
              <a:rPr lang="en-US" altLang="zh-CN" sz="36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Ask and answer 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/>
          <p:nvPr/>
        </p:nvSpPr>
        <p:spPr>
          <a:xfrm>
            <a:off x="457200" y="762000"/>
            <a:ext cx="8077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2d</a:t>
            </a:r>
            <a:r>
              <a:rPr lang="en-US" altLang="zh-CN" sz="3600" b="1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Role-play the conversation.</a:t>
            </a:r>
            <a:endParaRPr lang="zh-CN" altLang="en-US" sz="3600" b="1" dirty="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TextBox 2"/>
          <p:cNvSpPr txBox="1"/>
          <p:nvPr/>
        </p:nvSpPr>
        <p:spPr>
          <a:xfrm>
            <a:off x="533400" y="1828800"/>
            <a:ext cx="8305800" cy="455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ts val="3900"/>
              </a:lnSpc>
            </a:pPr>
            <a:r>
              <a:rPr lang="en-US" altLang="zh-CN" sz="2800">
                <a:latin typeface="Arial" panose="020B0604020202020204" pitchFamily="34" charset="0"/>
                <a:ea typeface="Times New Roman" panose="02020603050405020304" pitchFamily="18" charset="0"/>
              </a:rPr>
              <a:t>Andy: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What are you reading, Ken?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3900"/>
              </a:lnSpc>
            </a:pPr>
            <a:r>
              <a:rPr lang="en-US" altLang="zh-CN" sz="2800">
                <a:latin typeface="Arial" panose="020B0604020202020204" pitchFamily="34" charset="0"/>
                <a:ea typeface="Times New Roman" panose="02020603050405020304" pitchFamily="18" charset="0"/>
              </a:rPr>
              <a:t>Ken: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The Old Man and the Sea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Hemingway.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3900"/>
              </a:lnSpc>
            </a:pPr>
            <a:r>
              <a:rPr lang="en-US" altLang="zh-CN" sz="2800">
                <a:latin typeface="Arial" panose="020B0604020202020204" pitchFamily="34" charset="0"/>
                <a:ea typeface="Times New Roman" panose="02020603050405020304" pitchFamily="18" charset="0"/>
              </a:rPr>
              <a:t>Andy: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Wow, now I know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 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you’re so good at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writing stories.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3900"/>
              </a:lnSpc>
            </a:pPr>
            <a:r>
              <a:rPr lang="en-US" altLang="zh-CN" sz="2800">
                <a:latin typeface="Arial" panose="020B0604020202020204" pitchFamily="34" charset="0"/>
                <a:ea typeface="Times New Roman" panose="02020603050405020304" pitchFamily="18" charset="0"/>
              </a:rPr>
              <a:t>Ken: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Yes, I want to be a writer.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3900"/>
              </a:lnSpc>
            </a:pPr>
            <a:r>
              <a:rPr lang="en-US" altLang="zh-CN" sz="2800">
                <a:latin typeface="Arial" panose="020B0604020202020204" pitchFamily="34" charset="0"/>
                <a:ea typeface="Times New Roman" panose="02020603050405020304" pitchFamily="18" charset="0"/>
              </a:rPr>
              <a:t>Andy: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Really? How are you going to become a writer?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3900"/>
              </a:lnSpc>
            </a:pPr>
            <a:r>
              <a:rPr lang="en-US" altLang="zh-CN" sz="2800">
                <a:latin typeface="Arial" panose="020B0604020202020204" pitchFamily="34" charset="0"/>
                <a:ea typeface="Times New Roman" panose="02020603050405020304" pitchFamily="18" charset="0"/>
              </a:rPr>
              <a:t>Ken: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Well, I’m going </a:t>
            </a:r>
            <a:r>
              <a:rPr lang="en-US" altLang="zh-CN" sz="2800" u="sng"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keep on writing 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stories, of course. What do you want to be?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3900"/>
              </a:lnSpc>
            </a:pP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4" name="线形标注 2(带强调线) 3"/>
          <p:cNvSpPr/>
          <p:nvPr/>
        </p:nvSpPr>
        <p:spPr>
          <a:xfrm>
            <a:off x="6858000" y="3429000"/>
            <a:ext cx="1905000" cy="7620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26514"/>
              <a:gd name="adj5" fmla="val -19810"/>
              <a:gd name="adj6" fmla="val -45088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good at…</a:t>
            </a:r>
          </a:p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擅长于干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线形标注 2(带强调线) 4"/>
          <p:cNvSpPr/>
          <p:nvPr/>
        </p:nvSpPr>
        <p:spPr>
          <a:xfrm>
            <a:off x="6629400" y="5638800"/>
            <a:ext cx="2286000" cy="762000"/>
          </a:xfrm>
          <a:prstGeom prst="accentCallout2">
            <a:avLst>
              <a:gd name="adj1" fmla="val 18750"/>
              <a:gd name="adj2" fmla="val -8333"/>
              <a:gd name="adj3" fmla="val 17213"/>
              <a:gd name="adj4" fmla="val -28204"/>
              <a:gd name="adj5" fmla="val -50579"/>
              <a:gd name="adj6" fmla="val -6150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keep on doing…</a:t>
            </a:r>
          </a:p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继续，坚持干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577P2T165D1F4341DT20040508181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147637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1905000" y="30480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Bill Gates</a:t>
            </a:r>
          </a:p>
        </p:txBody>
      </p:sp>
      <p:sp>
        <p:nvSpPr>
          <p:cNvPr id="10244" name="Text Box 4"/>
          <p:cNvSpPr txBox="1"/>
          <p:nvPr/>
        </p:nvSpPr>
        <p:spPr>
          <a:xfrm>
            <a:off x="827088" y="765175"/>
            <a:ext cx="64008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computer programmer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5480050" y="2057400"/>
            <a:ext cx="36639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</a:t>
            </a:r>
            <a:r>
              <a:rPr lang="en-GB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</a:t>
            </a:r>
            <a:r>
              <a:rPr lang="en-GB" altLang="en-US" sz="3200" b="1" dirty="0">
                <a:solidFill>
                  <a:srgbClr val="33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engineer</a:t>
            </a:r>
            <a:endParaRPr lang="zh-CN" altLang="en-US" sz="3200" b="1" dirty="0">
              <a:solidFill>
                <a:srgbClr val="3333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246" name="Picture 6" descr="工程师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81000"/>
            <a:ext cx="2209800" cy="161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/>
          <p:nvPr/>
        </p:nvSpPr>
        <p:spPr>
          <a:xfrm>
            <a:off x="3352800" y="621665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pilot</a:t>
            </a:r>
            <a:endParaRPr lang="zh-CN" altLang="en-US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248" name="Picture 8" descr="15324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419600"/>
            <a:ext cx="18288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5715000" y="5546725"/>
            <a:ext cx="3733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3333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professional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basketball player</a:t>
            </a:r>
          </a:p>
        </p:txBody>
      </p:sp>
      <p:pic>
        <p:nvPicPr>
          <p:cNvPr id="10250" name="Picture 10" descr="林书豪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810000"/>
            <a:ext cx="1447800" cy="167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1" name="Rectangle 11"/>
          <p:cNvSpPr/>
          <p:nvPr/>
        </p:nvSpPr>
        <p:spPr>
          <a:xfrm>
            <a:off x="107950" y="3933825"/>
            <a:ext cx="899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B: I’m going to be ….</a:t>
            </a:r>
          </a:p>
        </p:txBody>
      </p:sp>
      <p:sp>
        <p:nvSpPr>
          <p:cNvPr id="10252" name="Text Box 12"/>
          <p:cNvSpPr txBox="1"/>
          <p:nvPr/>
        </p:nvSpPr>
        <p:spPr>
          <a:xfrm>
            <a:off x="107950" y="2565400"/>
            <a:ext cx="925195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A: What are you going to be when you  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grow up?</a:t>
            </a:r>
          </a:p>
        </p:txBody>
      </p:sp>
      <p:pic>
        <p:nvPicPr>
          <p:cNvPr id="10253" name="Picture 13" descr="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495800"/>
            <a:ext cx="19812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4" name="Text Box 14"/>
          <p:cNvSpPr txBox="1"/>
          <p:nvPr/>
        </p:nvSpPr>
        <p:spPr>
          <a:xfrm>
            <a:off x="304800" y="621665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teacher</a:t>
            </a:r>
            <a:endParaRPr lang="zh-CN" altLang="en-US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55" name="WordArt 15"/>
          <p:cNvSpPr>
            <a:spLocks noTextEdit="1"/>
          </p:cNvSpPr>
          <p:nvPr/>
        </p:nvSpPr>
        <p:spPr>
          <a:xfrm>
            <a:off x="228600" y="152400"/>
            <a:ext cx="1828800" cy="533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Pairwork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、表示动作的执行者</a:t>
            </a:r>
            <a:r>
              <a:rPr lang="en-US" altLang="zh-CN" dirty="0"/>
              <a:t>,</a:t>
            </a:r>
            <a:r>
              <a:rPr lang="zh-CN" altLang="en-US" dirty="0"/>
              <a:t>意为“被</a:t>
            </a:r>
            <a:r>
              <a:rPr lang="en-US" altLang="zh-CN" dirty="0"/>
              <a:t>;</a:t>
            </a:r>
            <a:r>
              <a:rPr lang="zh-CN" altLang="en-US" dirty="0"/>
              <a:t>由” 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</a:rPr>
              <a:t>这本书是鲁迅写的。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The book was written by Lu Xun.</a:t>
            </a:r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now I know why you’re so good at writing stories.</a:t>
            </a:r>
          </a:p>
          <a:p>
            <a:pPr>
              <a:buNone/>
            </a:pP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宾语从句要用陈述语序。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宾语从句的结构：连接词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主语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谓语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其他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我不知道他是谁</a:t>
            </a:r>
            <a:r>
              <a:rPr lang="zh-CN" altLang="en-US" dirty="0">
                <a:solidFill>
                  <a:schemeClr val="accent2"/>
                </a:solidFill>
              </a:rPr>
              <a:t>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don’t  know who he is .</a:t>
            </a:r>
          </a:p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good at +n/doing sth.  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“善于”      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我擅长唱歌。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am good at singing.</a:t>
            </a:r>
          </a:p>
          <a:p>
            <a:pPr>
              <a:buNone/>
            </a:pP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I’m going </a:t>
            </a:r>
            <a:r>
              <a:rPr lang="en-US" altLang="zh-CN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altLang="zh-CN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keep on writing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stories </a:t>
            </a:r>
          </a:p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keep on doing sth 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继续做某事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</a:rPr>
              <a:t>虽然他累了，但是他继续工作。</a:t>
            </a:r>
            <a:endParaRPr lang="en-US" altLang="zh-CN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CN" dirty="0"/>
              <a:t>Although he is tried , he kept on working.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/>
          <p:nvPr/>
        </p:nvSpPr>
        <p:spPr>
          <a:xfrm>
            <a:off x="609600" y="3200400"/>
            <a:ext cx="7848600" cy="395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ts val="4300"/>
              </a:lnSpc>
            </a:pPr>
            <a:r>
              <a:rPr lang="en-US" altLang="zh-CN" sz="2800" dirty="0">
                <a:latin typeface="Arial" panose="020B0604020202020204" pitchFamily="34" charset="0"/>
                <a:ea typeface="Times New Roman" panose="02020603050405020304" pitchFamily="18" charset="0"/>
              </a:rPr>
              <a:t>Andy: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 parents want me to be a doctor,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I’m not sure about that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8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4300"/>
              </a:lnSpc>
            </a:pPr>
            <a:r>
              <a:rPr lang="en-US" altLang="zh-CN" sz="2800" dirty="0">
                <a:latin typeface="Arial" panose="020B0604020202020204" pitchFamily="34" charset="0"/>
                <a:ea typeface="Times New Roman" panose="02020603050405020304" pitchFamily="18" charset="0"/>
              </a:rPr>
              <a:t>Ken: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Well, don’t worry.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everyone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knows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they want to be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Just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make sure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try your best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Then you can be anything you want!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4300"/>
              </a:lnSpc>
            </a:pPr>
            <a:r>
              <a:rPr lang="en-US" altLang="zh-CN" sz="2800" dirty="0">
                <a:latin typeface="Arial" panose="020B0604020202020204" pitchFamily="34" charset="0"/>
                <a:ea typeface="Times New Roman" panose="02020603050405020304" pitchFamily="18" charset="0"/>
              </a:rPr>
              <a:t>Andy: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Yes, you’re right.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ts val="43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3" name="图片 3" descr="A-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533400"/>
            <a:ext cx="3352800" cy="269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线形标注 2(带强调线) 4"/>
          <p:cNvSpPr/>
          <p:nvPr/>
        </p:nvSpPr>
        <p:spPr>
          <a:xfrm>
            <a:off x="2362200" y="2209800"/>
            <a:ext cx="2743200" cy="762000"/>
          </a:xfrm>
          <a:prstGeom prst="accentCallout2">
            <a:avLst>
              <a:gd name="adj1" fmla="val 18750"/>
              <a:gd name="adj2" fmla="val -8333"/>
              <a:gd name="adj3" fmla="val 17213"/>
              <a:gd name="adj4" fmla="val -28204"/>
              <a:gd name="adj5" fmla="val 227884"/>
              <a:gd name="adj6" fmla="val -36435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sure about…</a:t>
            </a:r>
          </a:p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有把握，确信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线形标注 2(带强调线) 5"/>
          <p:cNvSpPr/>
          <p:nvPr/>
        </p:nvSpPr>
        <p:spPr>
          <a:xfrm>
            <a:off x="6858000" y="5715000"/>
            <a:ext cx="2133600" cy="762000"/>
          </a:xfrm>
          <a:prstGeom prst="accentCallout2">
            <a:avLst>
              <a:gd name="adj1" fmla="val 18750"/>
              <a:gd name="adj2" fmla="val -8333"/>
              <a:gd name="adj3" fmla="val 17213"/>
              <a:gd name="adj4" fmla="val -28204"/>
              <a:gd name="adj5" fmla="val -49037"/>
              <a:gd name="adj6" fmla="val -92782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make sure</a:t>
            </a:r>
          </a:p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确信，证实</a:t>
            </a:r>
          </a:p>
        </p:txBody>
      </p:sp>
      <p:sp>
        <p:nvSpPr>
          <p:cNvPr id="47110" name="线形标注 2(带强调线) 6"/>
          <p:cNvSpPr/>
          <p:nvPr/>
        </p:nvSpPr>
        <p:spPr>
          <a:xfrm>
            <a:off x="6705600" y="3733800"/>
            <a:ext cx="2133600" cy="762000"/>
          </a:xfrm>
          <a:prstGeom prst="accentCallout2">
            <a:avLst>
              <a:gd name="adj1" fmla="val 18750"/>
              <a:gd name="adj2" fmla="val -8333"/>
              <a:gd name="adj3" fmla="val 20287"/>
              <a:gd name="adj4" fmla="val -15569"/>
              <a:gd name="adj5" fmla="val 177116"/>
              <a:gd name="adj6" fmla="val -24653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try one’s best</a:t>
            </a:r>
          </a:p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尽最大努力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 I’m not sure about that.</a:t>
            </a:r>
          </a:p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sure about 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对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有把握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我对答案没有把握。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I’ m not sure about the answer.</a:t>
            </a:r>
          </a:p>
          <a:p>
            <a:pPr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 make sure you try your best</a:t>
            </a:r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确保一切都好。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Make sure everything is OK.</a:t>
            </a:r>
          </a:p>
          <a:p>
            <a:pPr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make sure to do sth.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确保去做某事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明天确保准时到校。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Make sure to go to school on time tomorrow.</a:t>
            </a:r>
          </a:p>
          <a:p>
            <a:pPr>
              <a:buNone/>
            </a:pPr>
            <a:endParaRPr lang="en-US" altLang="zh-CN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/>
          <p:nvPr/>
        </p:nvSpPr>
        <p:spPr>
          <a:xfrm>
            <a:off x="0" y="1268413"/>
            <a:ext cx="9144000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1  What is Nancy going to be when she________?         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     ---Maybe she is going to be a math teacher.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 A. grow    B. grows   C. grow up    D. grows up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You need to take notes at the meeting, so make sure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 _______ a pen and some paper with you.   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A. bring         B. bringing        C. to bring       D. not bring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---How are you going to become a write?    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---I’m going to keep on _______stories.   </a:t>
            </a:r>
          </a:p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A. write        B. writing          C. to write        D. to writing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88640"/>
            <a:ext cx="3121368" cy="923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知识巩固</a:t>
            </a:r>
          </a:p>
        </p:txBody>
      </p:sp>
      <p:pic>
        <p:nvPicPr>
          <p:cNvPr id="4" name="Picture 12" descr="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2852738"/>
            <a:ext cx="5016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 descr="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025" y="9810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B的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4221163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内容占位符 2"/>
          <p:cNvSpPr>
            <a:spLocks noGrp="1"/>
          </p:cNvSpPr>
          <p:nvPr>
            <p:ph idx="1"/>
          </p:nvPr>
        </p:nvSpPr>
        <p:spPr>
          <a:xfrm>
            <a:off x="250825" y="765175"/>
            <a:ext cx="8893175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sz="2800" dirty="0"/>
              <a:t>4</a:t>
            </a:r>
            <a:r>
              <a:rPr lang="zh-CN" altLang="en-US" sz="2800" dirty="0"/>
              <a:t>、</a:t>
            </a:r>
            <a:r>
              <a:rPr lang="en-US" altLang="zh-CN" sz="2800" dirty="0"/>
              <a:t>There _______ an art exhibition this Sunday.   </a:t>
            </a:r>
          </a:p>
          <a:p>
            <a:pPr>
              <a:buNone/>
            </a:pPr>
            <a:r>
              <a:rPr lang="en-US" altLang="zh-CN" sz="2800" dirty="0"/>
              <a:t>A. have                      B. is going to be  </a:t>
            </a:r>
          </a:p>
          <a:p>
            <a:pPr>
              <a:buNone/>
            </a:pPr>
            <a:r>
              <a:rPr lang="en-US" altLang="zh-CN" sz="2800" dirty="0"/>
              <a:t>C. is going to have    D. is going to hold</a:t>
            </a:r>
          </a:p>
          <a:p>
            <a:pPr>
              <a:buNone/>
            </a:pPr>
            <a:r>
              <a:rPr lang="en-US" altLang="zh-CN" sz="2800" dirty="0"/>
              <a:t>5</a:t>
            </a:r>
            <a:r>
              <a:rPr lang="zh-CN" altLang="en-US" sz="2800" dirty="0"/>
              <a:t>、</a:t>
            </a:r>
            <a:r>
              <a:rPr lang="en-US" altLang="zh-CN" sz="2800" dirty="0"/>
              <a:t>---There is a new movie Let Bullets Fly. </a:t>
            </a:r>
          </a:p>
          <a:p>
            <a:pPr>
              <a:buNone/>
            </a:pPr>
            <a:r>
              <a:rPr lang="en-US" altLang="zh-CN" sz="2800" dirty="0"/>
              <a:t>Let’s watch it.  </a:t>
            </a:r>
          </a:p>
          <a:p>
            <a:pPr>
              <a:buNone/>
            </a:pPr>
            <a:r>
              <a:rPr lang="en-US" altLang="zh-CN" sz="2800" dirty="0"/>
              <a:t>  ---That _______ a good movie.  </a:t>
            </a:r>
          </a:p>
          <a:p>
            <a:pPr>
              <a:buNone/>
            </a:pPr>
            <a:r>
              <a:rPr lang="en-US" altLang="zh-CN" sz="2800" dirty="0"/>
              <a:t> A. sounds    B. sounds like   C. looks    D. looks like </a:t>
            </a:r>
          </a:p>
          <a:p>
            <a:pPr>
              <a:buNone/>
            </a:pPr>
            <a:r>
              <a:rPr lang="en-US" altLang="zh-CN" sz="2800" dirty="0"/>
              <a:t>6</a:t>
            </a:r>
            <a:r>
              <a:rPr lang="zh-CN" altLang="en-US" sz="2800" dirty="0"/>
              <a:t>、</a:t>
            </a:r>
            <a:r>
              <a:rPr lang="en-US" altLang="zh-CN" sz="2800" dirty="0"/>
              <a:t>---_________ are you going to work?   </a:t>
            </a:r>
          </a:p>
          <a:p>
            <a:pPr>
              <a:buNone/>
            </a:pPr>
            <a:r>
              <a:rPr lang="en-US" altLang="zh-CN" sz="2800" dirty="0"/>
              <a:t>---I’m not sure yet. Maybe Beijing or Shanghai.  </a:t>
            </a:r>
          </a:p>
          <a:p>
            <a:pPr>
              <a:buNone/>
            </a:pPr>
            <a:r>
              <a:rPr lang="en-US" altLang="zh-CN" sz="2800" dirty="0"/>
              <a:t>A. When         B. Why        C. How         D. Where </a:t>
            </a: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4" name="Picture 6" descr="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75" y="4292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7" descr="B的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13" y="69215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B的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075" y="32131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8213" y="2767013"/>
            <a:ext cx="2830512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 descr="image0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960925">
            <a:off x="7169150" y="2270125"/>
            <a:ext cx="931863" cy="65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 descr="image0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2338" y="2781300"/>
            <a:ext cx="1077912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 descr="image0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7216775" y="2997200"/>
            <a:ext cx="1100138" cy="56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 descr="image0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240000">
            <a:off x="7308850" y="2846388"/>
            <a:ext cx="719138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 descr="image0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513" y="3068638"/>
            <a:ext cx="2449512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8" name="Picture 8" descr="image00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4050" y="2346325"/>
            <a:ext cx="53975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9" name="Picture 9" descr="image00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1113" y="3035300"/>
            <a:ext cx="1182687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0" name="Picture 10" descr="image0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650" y="3155950"/>
            <a:ext cx="1708150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1" name="Picture 11" descr="image0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35113" y="3155950"/>
            <a:ext cx="928687" cy="157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 descr="image00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2863" y="3286125"/>
            <a:ext cx="1101725" cy="98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3" name="Text Box 13"/>
          <p:cNvSpPr txBox="1"/>
          <p:nvPr/>
        </p:nvSpPr>
        <p:spPr>
          <a:xfrm rot="-1196743">
            <a:off x="4724400" y="2667000"/>
            <a:ext cx="2913063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What are you going to be</a:t>
            </a:r>
          </a:p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w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hen you grow up? </a:t>
            </a:r>
          </a:p>
        </p:txBody>
      </p:sp>
      <p:sp>
        <p:nvSpPr>
          <p:cNvPr id="51214" name="Text Box 14"/>
          <p:cNvSpPr txBox="1"/>
          <p:nvPr/>
        </p:nvSpPr>
        <p:spPr>
          <a:xfrm rot="821614">
            <a:off x="2514600" y="28956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How are you 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going to do that?</a:t>
            </a:r>
          </a:p>
        </p:txBody>
      </p:sp>
      <p:sp>
        <p:nvSpPr>
          <p:cNvPr id="51215" name="Text Box 15"/>
          <p:cNvSpPr txBox="1"/>
          <p:nvPr/>
        </p:nvSpPr>
        <p:spPr>
          <a:xfrm>
            <a:off x="7543800" y="1676400"/>
            <a:ext cx="1530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a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computer</a:t>
            </a: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programmer</a:t>
            </a:r>
          </a:p>
        </p:txBody>
      </p:sp>
      <p:sp>
        <p:nvSpPr>
          <p:cNvPr id="51216" name="Text Box 16"/>
          <p:cNvSpPr txBox="1"/>
          <p:nvPr/>
        </p:nvSpPr>
        <p:spPr>
          <a:xfrm>
            <a:off x="7677150" y="2743200"/>
            <a:ext cx="1466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an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engineer</a:t>
            </a:r>
          </a:p>
        </p:txBody>
      </p:sp>
      <p:sp>
        <p:nvSpPr>
          <p:cNvPr id="51217" name="Text Box 17"/>
          <p:cNvSpPr txBox="1"/>
          <p:nvPr/>
        </p:nvSpPr>
        <p:spPr>
          <a:xfrm>
            <a:off x="7848600" y="3352800"/>
            <a:ext cx="857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a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pilot</a:t>
            </a:r>
          </a:p>
        </p:txBody>
      </p:sp>
      <p:sp>
        <p:nvSpPr>
          <p:cNvPr id="51218" name="Text Box 18"/>
          <p:cNvSpPr txBox="1"/>
          <p:nvPr/>
        </p:nvSpPr>
        <p:spPr>
          <a:xfrm>
            <a:off x="6781800" y="43434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a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professional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basketball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player</a:t>
            </a:r>
          </a:p>
        </p:txBody>
      </p:sp>
      <p:sp>
        <p:nvSpPr>
          <p:cNvPr id="51219" name="Text Box 19"/>
          <p:cNvSpPr txBox="1"/>
          <p:nvPr/>
        </p:nvSpPr>
        <p:spPr>
          <a:xfrm>
            <a:off x="179388" y="2136775"/>
            <a:ext cx="28003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tudy computer science</a:t>
            </a:r>
          </a:p>
        </p:txBody>
      </p:sp>
      <p:sp>
        <p:nvSpPr>
          <p:cNvPr id="51220" name="Text Box 20"/>
          <p:cNvSpPr txBox="1"/>
          <p:nvPr/>
        </p:nvSpPr>
        <p:spPr>
          <a:xfrm>
            <a:off x="0" y="2854325"/>
            <a:ext cx="2622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tudy math really hard</a:t>
            </a:r>
          </a:p>
        </p:txBody>
      </p:sp>
      <p:sp>
        <p:nvSpPr>
          <p:cNvPr id="51221" name="Text Box 21"/>
          <p:cNvSpPr txBox="1"/>
          <p:nvPr/>
        </p:nvSpPr>
        <p:spPr>
          <a:xfrm rot="-183069">
            <a:off x="228600" y="3657600"/>
            <a:ext cx="2290763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take acting lessons</a:t>
            </a:r>
          </a:p>
        </p:txBody>
      </p:sp>
      <p:sp>
        <p:nvSpPr>
          <p:cNvPr id="51222" name="Text Box 22"/>
          <p:cNvSpPr txBox="1"/>
          <p:nvPr/>
        </p:nvSpPr>
        <p:spPr>
          <a:xfrm>
            <a:off x="228600" y="4419600"/>
            <a:ext cx="3359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ractice basketball every day</a:t>
            </a:r>
          </a:p>
        </p:txBody>
      </p:sp>
      <p:sp>
        <p:nvSpPr>
          <p:cNvPr id="48151" name="WordArt 23"/>
          <p:cNvSpPr>
            <a:spLocks noTextEdit="1"/>
          </p:cNvSpPr>
          <p:nvPr/>
        </p:nvSpPr>
        <p:spPr>
          <a:xfrm>
            <a:off x="685800" y="228600"/>
            <a:ext cx="28082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eaLnBrk="0" hangingPunct="0"/>
            <a:r>
              <a:rPr lang="zh-CN" altLang="en-US" sz="4400">
                <a:ln w="19050" cap="flat" cmpd="sng">
                  <a:solidFill>
                    <a:srgbClr val="008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Garamond" panose="02020404030301010803" charset="0"/>
                <a:ea typeface="Garamond" panose="02020404030301010803" charset="0"/>
              </a:rPr>
              <a:t>SUMMARY : </a:t>
            </a:r>
          </a:p>
        </p:txBody>
      </p:sp>
      <p:pic>
        <p:nvPicPr>
          <p:cNvPr id="48152" name="Picture 24" descr="MCj03448220000[1]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4300" y="4365625"/>
            <a:ext cx="175895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3" name="Picture 25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47813" y="981075"/>
            <a:ext cx="307975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4" name="Picture 26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3850" y="188913"/>
            <a:ext cx="307975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5" name="Picture 27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03350" y="115888"/>
            <a:ext cx="307975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6" name="Picture 28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32138" y="115888"/>
            <a:ext cx="307975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7" name="Picture 29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6825" y="115888"/>
            <a:ext cx="307975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8" name="Picture 30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7625" y="765175"/>
            <a:ext cx="307975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9" name="Picture 31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125" y="476250"/>
            <a:ext cx="307975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60" name="Picture 32" descr="GL_0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3800" y="836613"/>
            <a:ext cx="307975" cy="274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61" name="WordArt 33"/>
          <p:cNvSpPr>
            <a:spLocks noTextEdit="1"/>
          </p:cNvSpPr>
          <p:nvPr/>
        </p:nvSpPr>
        <p:spPr>
          <a:xfrm>
            <a:off x="457200" y="1143000"/>
            <a:ext cx="7086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What did we learn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8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62" y="-7937"/>
            <a:ext cx="9628187" cy="723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3" descr="00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188" y="5589588"/>
            <a:ext cx="8077200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411413" y="2493963"/>
            <a:ext cx="7705725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1" name="WordArt 5"/>
          <p:cNvSpPr>
            <a:spLocks noTextEdit="1"/>
          </p:cNvSpPr>
          <p:nvPr/>
        </p:nvSpPr>
        <p:spPr>
          <a:xfrm>
            <a:off x="1905000" y="762000"/>
            <a:ext cx="51816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44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Homework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4925" y="2781300"/>
            <a:ext cx="9075738" cy="4178300"/>
            <a:chOff x="0" y="0"/>
            <a:chExt cx="5760" cy="4320"/>
          </a:xfrm>
        </p:grpSpPr>
        <p:pic>
          <p:nvPicPr>
            <p:cNvPr id="50186" name="Picture 5" descr="-5Bwallcoo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12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7" name="Picture 6" descr="-5Bwallcoo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" y="0"/>
              <a:ext cx="1824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8" name="Picture 7" descr="-5Bwallcoo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6" y="0"/>
              <a:ext cx="1824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9" name="Picture 8" descr="-5Bwallcoo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" y="3552"/>
              <a:ext cx="5664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0" name="Picture 9" descr="-5Bwallcoo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8" y="1056"/>
              <a:ext cx="4512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1" name="Picture 10" descr="-5Bwallcoo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456" y="2016"/>
              <a:ext cx="4320" cy="2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0183" name="Text Box 12"/>
          <p:cNvSpPr txBox="1"/>
          <p:nvPr/>
        </p:nvSpPr>
        <p:spPr>
          <a:xfrm>
            <a:off x="2916238" y="2852738"/>
            <a:ext cx="32019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dirty="0">
                <a:latin typeface="Arial Black" panose="020B0A04020102020204" pitchFamily="34" charset="0"/>
                <a:ea typeface="宋体" panose="02010600030101010101" pitchFamily="2" charset="-122"/>
              </a:rPr>
              <a:t>My dream job</a:t>
            </a:r>
          </a:p>
        </p:txBody>
      </p:sp>
      <p:sp>
        <p:nvSpPr>
          <p:cNvPr id="50184" name="Text Box 13"/>
          <p:cNvSpPr txBox="1"/>
          <p:nvPr/>
        </p:nvSpPr>
        <p:spPr>
          <a:xfrm>
            <a:off x="2195513" y="4005263"/>
            <a:ext cx="36179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dirty="0">
                <a:latin typeface="Comic Sans MS" panose="030F0702030302020204" pitchFamily="66" charset="0"/>
                <a:ea typeface="宋体" panose="02010600030101010101" pitchFamily="2" charset="-122"/>
              </a:rPr>
              <a:t>I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’</a:t>
            </a:r>
            <a:r>
              <a:rPr lang="en-US" altLang="zh-CN" sz="3200" dirty="0">
                <a:latin typeface="Comic Sans MS" panose="030F0702030302020204" pitchFamily="66" charset="0"/>
                <a:ea typeface="宋体" panose="02010600030101010101" pitchFamily="2" charset="-122"/>
              </a:rPr>
              <a:t>m going to be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0185" name="矩形 14"/>
          <p:cNvSpPr/>
          <p:nvPr/>
        </p:nvSpPr>
        <p:spPr>
          <a:xfrm>
            <a:off x="971550" y="5805488"/>
            <a:ext cx="73056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where there is a will there is a way.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/>
          <p:nvPr/>
        </p:nvSpPr>
        <p:spPr>
          <a:xfrm>
            <a:off x="5029200" y="1635125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8" name="AutoShape 4"/>
          <p:cNvSpPr/>
          <p:nvPr/>
        </p:nvSpPr>
        <p:spPr>
          <a:xfrm>
            <a:off x="685800" y="4191000"/>
            <a:ext cx="7620000" cy="1963738"/>
          </a:xfrm>
          <a:prstGeom prst="cloudCallout">
            <a:avLst>
              <a:gd name="adj1" fmla="val -39375"/>
              <a:gd name="adj2" fmla="val -111681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981200" y="4572000"/>
            <a:ext cx="5562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I’m going to be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 actor </a:t>
            </a:r>
            <a:r>
              <a:rPr lang="zh-CN" altLang="zh-CN" sz="32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 I grow up.</a:t>
            </a:r>
          </a:p>
        </p:txBody>
      </p:sp>
      <p:pic>
        <p:nvPicPr>
          <p:cNvPr id="11269" name="Picture 6" descr="李畅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2514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1" descr="chenglo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725" y="366713"/>
            <a:ext cx="2711450" cy="291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7"/>
          <p:cNvSpPr/>
          <p:nvPr/>
        </p:nvSpPr>
        <p:spPr>
          <a:xfrm>
            <a:off x="0" y="0"/>
            <a:ext cx="3779838" cy="579438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Sentences study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Shape 3"/>
          <p:cNvSpPr/>
          <p:nvPr/>
        </p:nvSpPr>
        <p:spPr>
          <a:xfrm>
            <a:off x="1547813" y="622300"/>
            <a:ext cx="7056437" cy="2735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A: What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are you going to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be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when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you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grow up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?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/>
            </a:r>
            <a:b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</a:b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B: </a:t>
            </a:r>
            <a:r>
              <a:rPr lang="zh-CN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I’m going to be an actor when I grow up.</a:t>
            </a:r>
          </a:p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AutoShape 5"/>
          <p:cNvSpPr/>
          <p:nvPr/>
        </p:nvSpPr>
        <p:spPr>
          <a:xfrm>
            <a:off x="3346450" y="2492375"/>
            <a:ext cx="4465638" cy="1439863"/>
          </a:xfrm>
          <a:prstGeom prst="upArrowCallout">
            <a:avLst>
              <a:gd name="adj1" fmla="val 7263"/>
              <a:gd name="adj2" fmla="val 9534"/>
              <a:gd name="adj3" fmla="val 17578"/>
              <a:gd name="adj4" fmla="val 66667"/>
            </a:avLst>
          </a:prstGeom>
          <a:solidFill>
            <a:srgbClr val="FCFEE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be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华文细黑" pitchFamily="2" charset="-122"/>
              </a:rPr>
              <a:t>在此意思是</a:t>
            </a:r>
            <a:r>
              <a:rPr lang="zh-CN" altLang="en-US" sz="2800" b="1" dirty="0">
                <a:solidFill>
                  <a:srgbClr val="3333FF"/>
                </a:solidFill>
                <a:latin typeface="华文细黑" pitchFamily="2" charset="-122"/>
                <a:ea typeface="宋体" panose="02010600030101010101" pitchFamily="2" charset="-122"/>
                <a:sym typeface="华文细黑" pitchFamily="2" charset="-122"/>
              </a:rPr>
              <a:t>“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华文细黑" pitchFamily="2" charset="-122"/>
              </a:rPr>
              <a:t>成为，当</a:t>
            </a:r>
            <a:r>
              <a:rPr lang="zh-CN" altLang="en-US" sz="2800" b="1" dirty="0">
                <a:solidFill>
                  <a:srgbClr val="3333FF"/>
                </a:solidFill>
                <a:latin typeface="华文细黑" pitchFamily="2" charset="-122"/>
                <a:ea typeface="宋体" panose="02010600030101010101" pitchFamily="2" charset="-122"/>
                <a:sym typeface="华文细黑" pitchFamily="2" charset="-122"/>
              </a:rPr>
              <a:t>”</a:t>
            </a:r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华文细黑" pitchFamily="2" charset="-122"/>
              </a:rPr>
              <a:t>,</a:t>
            </a:r>
            <a:endParaRPr lang="zh-CN" altLang="en-US" sz="28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  <a:sym typeface="华文细黑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华文细黑" pitchFamily="2" charset="-122"/>
              </a:rPr>
              <a:t>相当于</a:t>
            </a:r>
            <a:r>
              <a:rPr lang="en-US" altLang="zh-CN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become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AutoShape 6"/>
          <p:cNvSpPr/>
          <p:nvPr/>
        </p:nvSpPr>
        <p:spPr>
          <a:xfrm>
            <a:off x="468313" y="3762375"/>
            <a:ext cx="8064500" cy="3095625"/>
          </a:xfrm>
          <a:prstGeom prst="upArrowCallout">
            <a:avLst>
              <a:gd name="adj1" fmla="val 6101"/>
              <a:gd name="adj2" fmla="val 8008"/>
              <a:gd name="adj3" fmla="val 17578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r>
              <a:rPr lang="en-US" altLang="zh-CN" sz="2800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grow up:</a:t>
            </a:r>
            <a:r>
              <a:rPr lang="en-US" altLang="zh-CN" sz="32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长大（成人）”此处用在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when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eaLnBrk="1" hangingPunct="1"/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引导的时间状语从句中，而主句</a:t>
            </a:r>
          </a:p>
          <a:p>
            <a:pPr lvl="0" eaLnBrk="1" hangingPunct="1"/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是一般将来时，所以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grow up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用</a:t>
            </a:r>
          </a:p>
          <a:p>
            <a:pPr lvl="0" eaLnBrk="1" hangingPunct="1"/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一般现在时表示将来意义。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4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3188" y="0"/>
            <a:ext cx="150812" cy="188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box(in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box(in)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nimBg="1"/>
      <p:bldP spid="20485" grpId="1" bldLvl="0" animBg="1"/>
      <p:bldP spid="20486" grpId="0" bldLvl="0" animBg="1"/>
      <p:bldP spid="2048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WordAr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9025" y="530225"/>
            <a:ext cx="4456113" cy="87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3"/>
          <p:cNvSpPr>
            <a:spLocks noTextEdit="1"/>
          </p:cNvSpPr>
          <p:nvPr/>
        </p:nvSpPr>
        <p:spPr>
          <a:xfrm>
            <a:off x="304800" y="16764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 eaLnBrk="0" hangingPunct="0"/>
            <a:r>
              <a:rPr lang="zh-CN" altLang="en-US" sz="60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定义：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304800" y="37338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结构：</a:t>
            </a:r>
          </a:p>
        </p:txBody>
      </p:sp>
      <p:sp>
        <p:nvSpPr>
          <p:cNvPr id="13317" name="WordArt 6"/>
          <p:cNvSpPr>
            <a:spLocks noTextEdit="1"/>
          </p:cNvSpPr>
          <p:nvPr/>
        </p:nvSpPr>
        <p:spPr>
          <a:xfrm>
            <a:off x="304800" y="26670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标志：</a:t>
            </a:r>
          </a:p>
        </p:txBody>
      </p:sp>
      <p:sp>
        <p:nvSpPr>
          <p:cNvPr id="13318" name="WordArt 7"/>
          <p:cNvSpPr>
            <a:spLocks noTextEdit="1"/>
          </p:cNvSpPr>
          <p:nvPr/>
        </p:nvSpPr>
        <p:spPr>
          <a:xfrm>
            <a:off x="304800" y="47244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例句：</a:t>
            </a:r>
          </a:p>
        </p:txBody>
      </p:sp>
      <p:sp>
        <p:nvSpPr>
          <p:cNvPr id="44039" name="Text Box 8"/>
          <p:cNvSpPr txBox="1"/>
          <p:nvPr/>
        </p:nvSpPr>
        <p:spPr>
          <a:xfrm>
            <a:off x="1828800" y="1752600"/>
            <a:ext cx="69691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表示将要发生的动作，含有“打算”的意思。</a:t>
            </a:r>
          </a:p>
        </p:txBody>
      </p:sp>
      <p:sp>
        <p:nvSpPr>
          <p:cNvPr id="44040" name="Text Box 9"/>
          <p:cNvSpPr txBox="1"/>
          <p:nvPr/>
        </p:nvSpPr>
        <p:spPr>
          <a:xfrm>
            <a:off x="1752600" y="2667000"/>
            <a:ext cx="7591425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tomorrow , next week/Sunday/month/year , </a:t>
            </a:r>
          </a:p>
          <a:p>
            <a:pPr lvl="0" eaLnBrk="1" hangingPunct="1"/>
            <a:r>
              <a:rPr lang="en-US" altLang="zh-CN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this afternoon/ evening…</a:t>
            </a:r>
          </a:p>
        </p:txBody>
      </p:sp>
      <p:sp>
        <p:nvSpPr>
          <p:cNvPr id="44041" name="Text Box 10"/>
          <p:cNvSpPr txBox="1"/>
          <p:nvPr/>
        </p:nvSpPr>
        <p:spPr>
          <a:xfrm>
            <a:off x="1752600" y="3810000"/>
            <a:ext cx="5106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主语 </a:t>
            </a:r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 be going to + 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动词的原形</a:t>
            </a:r>
          </a:p>
        </p:txBody>
      </p:sp>
      <p:sp>
        <p:nvSpPr>
          <p:cNvPr id="44042" name="Text Box 11"/>
          <p:cNvSpPr txBox="1"/>
          <p:nvPr/>
        </p:nvSpPr>
        <p:spPr>
          <a:xfrm>
            <a:off x="1889125" y="48974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3" name="Text Box 12"/>
          <p:cNvSpPr txBox="1"/>
          <p:nvPr/>
        </p:nvSpPr>
        <p:spPr>
          <a:xfrm>
            <a:off x="1752600" y="4724400"/>
            <a:ext cx="58689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are going to help the poor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2" grpId="0"/>
      <p:bldP spid="440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57250"/>
            <a:ext cx="9144000" cy="5294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肯定句句型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主语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+be going to+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动词原形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+……</a:t>
            </a:r>
          </a:p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 going to 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play basketball next Sunday.</a:t>
            </a:r>
          </a:p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going to 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live in Japan next year.</a:t>
            </a:r>
          </a:p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’re going to 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meet tomorrow.</a:t>
            </a:r>
          </a:p>
          <a:p>
            <a:pPr lvl="0" eaLnBrk="1" hangingPunct="1"/>
            <a:endParaRPr lang="en-US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zh-C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否定句句型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主语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+be not going to +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动词原形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+……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’m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going to 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visit my grandmother tomorrow.</a:t>
            </a:r>
          </a:p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She’s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going to watch TV this afternoon.</a:t>
            </a:r>
          </a:p>
          <a:p>
            <a:pPr lvl="0" eaLnBrk="1" hangingPunct="1"/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Lin Chuangxin is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going to be a dentist.</a:t>
            </a:r>
          </a:p>
          <a:p>
            <a:pPr lvl="0" eaLnBrk="1" hangingPunct="1"/>
            <a:endParaRPr lang="en-US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/>
            <a:endParaRPr lang="en-US" altLang="zh-C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/>
          <p:nvPr/>
        </p:nvSpPr>
        <p:spPr>
          <a:xfrm>
            <a:off x="0" y="296863"/>
            <a:ext cx="213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en-US" sz="4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1143000" y="1374775"/>
            <a:ext cx="2438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en-US" sz="4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Text Box 5"/>
          <p:cNvSpPr txBox="1"/>
          <p:nvPr/>
        </p:nvSpPr>
        <p:spPr>
          <a:xfrm>
            <a:off x="3048000" y="457200"/>
            <a:ext cx="342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Exercises</a:t>
            </a:r>
          </a:p>
        </p:txBody>
      </p:sp>
      <p:sp>
        <p:nvSpPr>
          <p:cNvPr id="15365" name="Text Box 6"/>
          <p:cNvSpPr txBox="1"/>
          <p:nvPr/>
        </p:nvSpPr>
        <p:spPr>
          <a:xfrm>
            <a:off x="533400" y="1466850"/>
            <a:ext cx="9144000" cy="4830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一、用所给词的适当形式填空。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1.The boys __________  (go) play soccer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afternoon</a:t>
            </a:r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_____ you  _____________(play) basketball with me</a:t>
            </a:r>
          </a:p>
          <a:p>
            <a:pPr lvl="0" eaLnBrk="1" hangingPunct="1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next week</a:t>
            </a:r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</a:p>
          <a:p>
            <a:pPr lvl="0" eaLnBrk="1" hangingPunct="1"/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3.The actor ___  going to ________(move) New York.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4. He admires actors very much. He’s going to take</a:t>
            </a:r>
          </a:p>
          <a:p>
            <a:pPr lvl="0" eaLnBrk="1" hangingPunct="1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_____ (act) lessons every day. </a:t>
            </a:r>
            <a:endParaRPr lang="en-US" altLang="zh-CN" sz="2800" dirty="0">
              <a:solidFill>
                <a:srgbClr val="00101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Lucy ________________(not stay) at home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 </a:t>
            </a:r>
          </a:p>
          <a:p>
            <a:pPr lvl="0" eaLnBrk="1" hangingPunct="1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weekend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2800" dirty="0">
                <a:solidFill>
                  <a:srgbClr val="00101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lvl="0" eaLnBrk="1" hangingPunct="1"/>
            <a:endParaRPr lang="en-US" altLang="zh-CN" sz="2800" dirty="0">
              <a:solidFill>
                <a:srgbClr val="00101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9334" name="Text Box 7"/>
          <p:cNvSpPr txBox="1"/>
          <p:nvPr/>
        </p:nvSpPr>
        <p:spPr>
          <a:xfrm>
            <a:off x="2225675" y="211455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 going to</a:t>
            </a:r>
          </a:p>
        </p:txBody>
      </p:sp>
      <p:sp>
        <p:nvSpPr>
          <p:cNvPr id="99335" name="Text Box 8"/>
          <p:cNvSpPr txBox="1"/>
          <p:nvPr/>
        </p:nvSpPr>
        <p:spPr>
          <a:xfrm>
            <a:off x="857250" y="2762250"/>
            <a:ext cx="100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9336" name="Text Box 9"/>
          <p:cNvSpPr txBox="1"/>
          <p:nvPr/>
        </p:nvSpPr>
        <p:spPr>
          <a:xfrm>
            <a:off x="2584450" y="2762250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going to play</a:t>
            </a:r>
          </a:p>
        </p:txBody>
      </p:sp>
      <p:sp>
        <p:nvSpPr>
          <p:cNvPr id="99337" name="Text Box 10"/>
          <p:cNvSpPr txBox="1"/>
          <p:nvPr/>
        </p:nvSpPr>
        <p:spPr>
          <a:xfrm>
            <a:off x="2441575" y="3625850"/>
            <a:ext cx="438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99338" name="Text Box 11"/>
          <p:cNvSpPr txBox="1"/>
          <p:nvPr/>
        </p:nvSpPr>
        <p:spPr>
          <a:xfrm>
            <a:off x="4457700" y="3625850"/>
            <a:ext cx="1352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move to</a:t>
            </a:r>
          </a:p>
        </p:txBody>
      </p:sp>
      <p:sp>
        <p:nvSpPr>
          <p:cNvPr id="99339" name="Text Box 12"/>
          <p:cNvSpPr txBox="1"/>
          <p:nvPr/>
        </p:nvSpPr>
        <p:spPr>
          <a:xfrm>
            <a:off x="684213" y="4535488"/>
            <a:ext cx="11445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acting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9340" name="Text Box 13"/>
          <p:cNvSpPr txBox="1"/>
          <p:nvPr/>
        </p:nvSpPr>
        <p:spPr>
          <a:xfrm>
            <a:off x="1827213" y="4953000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not going to stay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5" grpId="0"/>
      <p:bldP spid="99336" grpId="0"/>
      <p:bldP spid="99337" grpId="0"/>
      <p:bldP spid="99338" grpId="0"/>
      <p:bldP spid="99339" grpId="0"/>
      <p:bldP spid="99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/>
          <p:nvPr/>
        </p:nvSpPr>
        <p:spPr>
          <a:xfrm>
            <a:off x="0" y="0"/>
            <a:ext cx="9144000" cy="6062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 Unicode MS" charset="-122"/>
              </a:rPr>
              <a:t>1b.Listen to the tape ,and write down the answer on the paper.</a:t>
            </a:r>
            <a:endParaRPr lang="en-US" altLang="zh-CN" sz="3200" dirty="0">
              <a:latin typeface="Arial Unicode MS" charset="-122"/>
              <a:ea typeface="Arial Unicode MS" charset="-122"/>
            </a:endParaRPr>
          </a:p>
          <a:p>
            <a:pPr lvl="0" eaLnBrk="1" hangingPunct="1"/>
            <a:r>
              <a:rPr lang="en-US" altLang="zh-CN" sz="3600" b="1" dirty="0">
                <a:latin typeface="Arial" panose="020B0604020202020204" pitchFamily="34" charset="0"/>
                <a:ea typeface="Arial Unicode MS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Arial Unicode MS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 ____ wants to be a  computer programmer.</a:t>
            </a:r>
          </a:p>
          <a:p>
            <a:pPr lvl="0" eaLnBrk="1" hangingPunct="1"/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Tina is going to study    ____          ____ .</a:t>
            </a:r>
          </a:p>
          <a:p>
            <a:pPr lvl="0" eaLnBrk="1" hangingPunct="1"/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Larry wants to be a     ____     player.</a:t>
            </a:r>
          </a:p>
          <a:p>
            <a:pPr lvl="0" eaLnBrk="1" hangingPunct="1"/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4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Girls are going to study ____ really hard.</a:t>
            </a:r>
          </a:p>
          <a:p>
            <a:pPr lvl="0" eaLnBrk="1" hangingPunct="1"/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charset="-122"/>
              </a:rPr>
              <a:t>Boy wants to be an ____ because I want to be a job that’s fun.</a:t>
            </a:r>
            <a:endParaRPr lang="zh-CN" altLang="en-US" sz="3600" b="1" dirty="0">
              <a:latin typeface="Arial" panose="020B0604020202020204" pitchFamily="34" charset="0"/>
              <a:ea typeface="Arial Unicode MS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525" y="979488"/>
            <a:ext cx="1000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Tina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988" y="1987550"/>
            <a:ext cx="24288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computer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63813"/>
            <a:ext cx="1857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science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3800" y="3140075"/>
            <a:ext cx="23574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basketball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450" y="3789363"/>
            <a:ext cx="1857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math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363" y="4870450"/>
            <a:ext cx="12858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actor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Unit_06_SectionA 1b.mp3">
            <a:hlinkClick r:id="" action="ppaction://media"/>
          </p:cNvPr>
          <p:cNvPicPr>
            <a:picLocks noRo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96188" y="69215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26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1918</Words>
  <Application>Microsoft Office PowerPoint</Application>
  <PresentationFormat>全屏显示(4:3)</PresentationFormat>
  <Paragraphs>347</Paragraphs>
  <Slides>37</Slides>
  <Notes>0</Notes>
  <HiddenSlides>0</HiddenSlides>
  <MMClips>4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0" baseType="lpstr">
      <vt:lpstr>默认设计模板</vt:lpstr>
      <vt:lpstr>1_默认设计模板</vt:lpstr>
      <vt:lpstr>默认设计模板_2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52</cp:revision>
  <dcterms:created xsi:type="dcterms:W3CDTF">2004-02-05T13:04:52Z</dcterms:created>
  <dcterms:modified xsi:type="dcterms:W3CDTF">2017-03-14T04:00:12Z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