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3"/>
    <p:sldId id="295" r:id="rId4"/>
    <p:sldId id="268" r:id="rId5"/>
    <p:sldId id="284" r:id="rId6"/>
    <p:sldId id="339" r:id="rId7"/>
    <p:sldId id="340" r:id="rId8"/>
    <p:sldId id="318" r:id="rId9"/>
    <p:sldId id="319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56" r:id="rId18"/>
    <p:sldId id="294" r:id="rId19"/>
    <p:sldId id="270" r:id="rId20"/>
    <p:sldId id="271" r:id="rId21"/>
    <p:sldId id="264" r:id="rId22"/>
    <p:sldId id="316" r:id="rId23"/>
    <p:sldId id="317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521415D9-36F7-43E2-AB2F-B90AF26B5E84}">
      <p14:sectionLst xmlns:p14="http://schemas.microsoft.com/office/powerpoint/2010/main">
        <p14:section name="默认节" id="{f9fb8371-5b1e-4ee5-be02-4efbf7262875}">
          <p14:sldIdLst>
            <p14:sldId id="295"/>
            <p14:sldId id="268"/>
            <p14:sldId id="284"/>
            <p14:sldId id="339"/>
            <p14:sldId id="318"/>
            <p14:sldId id="319"/>
            <p14:sldId id="285"/>
            <p14:sldId id="286"/>
            <p14:sldId id="287"/>
            <p14:sldId id="288"/>
            <p14:sldId id="289"/>
            <p14:sldId id="290"/>
            <p14:sldId id="291"/>
            <p14:sldId id="256"/>
            <p14:sldId id="294"/>
            <p14:sldId id="270"/>
            <p14:sldId id="271"/>
            <p14:sldId id="264"/>
            <p14:sldId id="340"/>
            <p14:sldId id="260"/>
          </p14:sldIdLst>
        </p14:section>
        <p14:section name="无标题节" id="{1db1eb49-402f-4723-ba31-417566a103cc}">
          <p14:sldIdLst>
            <p14:sldId id="316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FFFE00"/>
    <a:srgbClr val="FFFFF7"/>
    <a:srgbClr val="F1FEA0"/>
    <a:srgbClr val="C9D5CE"/>
    <a:srgbClr val="8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32"/>
    <p:restoredTop sz="99629"/>
  </p:normalViewPr>
  <p:slideViewPr>
    <p:cSldViewPr showGuides="1">
      <p:cViewPr>
        <p:scale>
          <a:sx n="107" d="100"/>
          <a:sy n="107" d="100"/>
        </p:scale>
        <p:origin x="-1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5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hyperlink" Target="file:///D:\My%20Documents\&#26472;&#24314;&#23481;\p56.&#21608;&#38271;\&#39064;2-4.ex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Text Box 3"/>
          <p:cNvSpPr txBox="1"/>
          <p:nvPr/>
        </p:nvSpPr>
        <p:spPr>
          <a:xfrm>
            <a:off x="1350963" y="1773238"/>
            <a:ext cx="6524625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7200" b="1" dirty="0">
                <a:latin typeface="楷体_GB2312" panose="02010609030101010101" charset="-122"/>
                <a:ea typeface="楷体_GB2312" panose="02010609030101010101" charset="-122"/>
              </a:rPr>
              <a:t>周长的认识</a:t>
            </a:r>
            <a:endParaRPr lang="zh-CN" altLang="en-US" sz="7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339" name="Text Box 8"/>
          <p:cNvSpPr txBox="1"/>
          <p:nvPr/>
        </p:nvSpPr>
        <p:spPr>
          <a:xfrm>
            <a:off x="1476375" y="549275"/>
            <a:ext cx="604837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49" charset="-122"/>
              </a:rPr>
              <a:t>人教版三年级数学上册</a:t>
            </a:r>
            <a:endParaRPr lang="zh-CN" altLang="en-US" sz="32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8710" y="6021388"/>
            <a:ext cx="4469130" cy="493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潮州市枫溪区东田小学  何婵莲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-916940"/>
            <a:ext cx="10058400" cy="7543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66085" y="5655945"/>
            <a:ext cx="50374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潮州市枫溪区东田小学  何婵莲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420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7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5224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1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3810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624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5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3810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727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9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3810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829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3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AutoShape 6"/>
          <p:cNvSpPr/>
          <p:nvPr/>
        </p:nvSpPr>
        <p:spPr>
          <a:xfrm>
            <a:off x="2916238" y="260350"/>
            <a:ext cx="5759450" cy="16557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 cap="flat" cmpd="sng">
            <a:solidFill>
              <a:srgbClr val="FFCC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endParaRPr lang="zh-CN" altLang="zh-CN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Text Box 7"/>
          <p:cNvSpPr txBox="1"/>
          <p:nvPr/>
        </p:nvSpPr>
        <p:spPr>
          <a:xfrm>
            <a:off x="3708400" y="620713"/>
            <a:ext cx="4106863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什么是周长呢？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9320" name="Text Box 8"/>
          <p:cNvSpPr txBox="1"/>
          <p:nvPr/>
        </p:nvSpPr>
        <p:spPr>
          <a:xfrm>
            <a:off x="1547813" y="3530600"/>
            <a:ext cx="5938837" cy="1349375"/>
          </a:xfrm>
          <a:prstGeom prst="rect">
            <a:avLst/>
          </a:prstGeom>
          <a:noFill/>
          <a:ln w="38100" cap="flat" cmpd="sng">
            <a:solidFill>
              <a:srgbClr val="FF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围图形一周的长度，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就是这个图形的周长。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9321" name="Line 9"/>
          <p:cNvSpPr/>
          <p:nvPr/>
        </p:nvSpPr>
        <p:spPr>
          <a:xfrm>
            <a:off x="2843213" y="4221163"/>
            <a:ext cx="431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7654" name="Picture 11" descr="图片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989138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30722" name="Group 28"/>
          <p:cNvGrpSpPr/>
          <p:nvPr/>
        </p:nvGrpSpPr>
        <p:grpSpPr>
          <a:xfrm>
            <a:off x="971550" y="4148138"/>
            <a:ext cx="3619500" cy="1458912"/>
            <a:chOff x="645" y="2659"/>
            <a:chExt cx="2280" cy="919"/>
          </a:xfrm>
        </p:grpSpPr>
        <p:sp>
          <p:nvSpPr>
            <p:cNvPr id="30759" name="Line 14"/>
            <p:cNvSpPr/>
            <p:nvPr/>
          </p:nvSpPr>
          <p:spPr>
            <a:xfrm>
              <a:off x="657" y="2659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0" name="Line 15"/>
            <p:cNvSpPr/>
            <p:nvPr/>
          </p:nvSpPr>
          <p:spPr>
            <a:xfrm>
              <a:off x="657" y="3566"/>
              <a:ext cx="226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1" name="Line 16"/>
            <p:cNvSpPr/>
            <p:nvPr/>
          </p:nvSpPr>
          <p:spPr>
            <a:xfrm>
              <a:off x="2925" y="2671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2" name="Line 17"/>
            <p:cNvSpPr/>
            <p:nvPr/>
          </p:nvSpPr>
          <p:spPr>
            <a:xfrm>
              <a:off x="645" y="2659"/>
              <a:ext cx="6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3" name="Line 18"/>
            <p:cNvSpPr/>
            <p:nvPr/>
          </p:nvSpPr>
          <p:spPr>
            <a:xfrm>
              <a:off x="2236" y="2680"/>
              <a:ext cx="6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4" name="Line 25"/>
            <p:cNvSpPr/>
            <p:nvPr/>
          </p:nvSpPr>
          <p:spPr>
            <a:xfrm>
              <a:off x="1316" y="2659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5" name="Line 26"/>
            <p:cNvSpPr/>
            <p:nvPr/>
          </p:nvSpPr>
          <p:spPr>
            <a:xfrm>
              <a:off x="2233" y="2671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66" name="Line 27"/>
            <p:cNvSpPr/>
            <p:nvPr/>
          </p:nvSpPr>
          <p:spPr>
            <a:xfrm>
              <a:off x="1316" y="2886"/>
              <a:ext cx="90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23" name="Group 24"/>
          <p:cNvGrpSpPr/>
          <p:nvPr/>
        </p:nvGrpSpPr>
        <p:grpSpPr>
          <a:xfrm>
            <a:off x="971550" y="4148138"/>
            <a:ext cx="3619500" cy="1458912"/>
            <a:chOff x="3367" y="2795"/>
            <a:chExt cx="2280" cy="919"/>
          </a:xfrm>
        </p:grpSpPr>
        <p:sp>
          <p:nvSpPr>
            <p:cNvPr id="30754" name="Line 19"/>
            <p:cNvSpPr/>
            <p:nvPr/>
          </p:nvSpPr>
          <p:spPr>
            <a:xfrm>
              <a:off x="3379" y="2795"/>
              <a:ext cx="0" cy="907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5" name="Line 20"/>
            <p:cNvSpPr/>
            <p:nvPr/>
          </p:nvSpPr>
          <p:spPr>
            <a:xfrm>
              <a:off x="3379" y="3702"/>
              <a:ext cx="2267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6" name="Line 21"/>
            <p:cNvSpPr/>
            <p:nvPr/>
          </p:nvSpPr>
          <p:spPr>
            <a:xfrm>
              <a:off x="5647" y="2807"/>
              <a:ext cx="0" cy="907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7" name="Line 22"/>
            <p:cNvSpPr/>
            <p:nvPr/>
          </p:nvSpPr>
          <p:spPr>
            <a:xfrm>
              <a:off x="3367" y="2795"/>
              <a:ext cx="680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8" name="Line 23"/>
            <p:cNvSpPr/>
            <p:nvPr/>
          </p:nvSpPr>
          <p:spPr>
            <a:xfrm>
              <a:off x="4958" y="2816"/>
              <a:ext cx="680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724" name="AutoShape 29"/>
          <p:cNvSpPr/>
          <p:nvPr/>
        </p:nvSpPr>
        <p:spPr>
          <a:xfrm>
            <a:off x="6156325" y="3860800"/>
            <a:ext cx="1800225" cy="1800225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5" name="Oval 30"/>
          <p:cNvSpPr>
            <a:spLocks noChangeAspect="1"/>
          </p:cNvSpPr>
          <p:nvPr/>
        </p:nvSpPr>
        <p:spPr>
          <a:xfrm>
            <a:off x="6156325" y="3846513"/>
            <a:ext cx="1800225" cy="1800225"/>
          </a:xfrm>
          <a:prstGeom prst="ellipse">
            <a:avLst/>
          </a:prstGeom>
          <a:noFill/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726" name="Group 43"/>
          <p:cNvGrpSpPr/>
          <p:nvPr/>
        </p:nvGrpSpPr>
        <p:grpSpPr>
          <a:xfrm>
            <a:off x="1331913" y="1125538"/>
            <a:ext cx="1222375" cy="1273175"/>
            <a:chOff x="3387" y="852"/>
            <a:chExt cx="770" cy="802"/>
          </a:xfrm>
        </p:grpSpPr>
        <p:sp>
          <p:nvSpPr>
            <p:cNvPr id="30747" name="Freeform 31"/>
            <p:cNvSpPr/>
            <p:nvPr/>
          </p:nvSpPr>
          <p:spPr>
            <a:xfrm>
              <a:off x="3387" y="852"/>
              <a:ext cx="770" cy="802"/>
            </a:xfrm>
            <a:custGeom>
              <a:avLst/>
              <a:gdLst/>
              <a:ahLst/>
              <a:cxnLst>
                <a:cxn ang="0">
                  <a:pos x="83" y="38"/>
                </a:cxn>
                <a:cxn ang="0">
                  <a:pos x="173" y="446"/>
                </a:cxn>
                <a:cxn ang="0">
                  <a:pos x="672" y="764"/>
                </a:cxn>
                <a:cxn ang="0">
                  <a:pos x="672" y="219"/>
                </a:cxn>
                <a:cxn ang="0">
                  <a:pos x="83" y="38"/>
                </a:cxn>
              </a:cxnLst>
              <a:pathLst>
                <a:path w="770" h="802">
                  <a:moveTo>
                    <a:pt x="83" y="38"/>
                  </a:moveTo>
                  <a:cubicBezTo>
                    <a:pt x="0" y="76"/>
                    <a:pt x="75" y="325"/>
                    <a:pt x="173" y="446"/>
                  </a:cubicBezTo>
                  <a:cubicBezTo>
                    <a:pt x="271" y="567"/>
                    <a:pt x="589" y="802"/>
                    <a:pt x="672" y="764"/>
                  </a:cubicBezTo>
                  <a:cubicBezTo>
                    <a:pt x="755" y="726"/>
                    <a:pt x="770" y="347"/>
                    <a:pt x="672" y="219"/>
                  </a:cubicBezTo>
                  <a:cubicBezTo>
                    <a:pt x="574" y="91"/>
                    <a:pt x="166" y="0"/>
                    <a:pt x="83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48" name="Line 32"/>
            <p:cNvSpPr/>
            <p:nvPr/>
          </p:nvSpPr>
          <p:spPr>
            <a:xfrm>
              <a:off x="3469" y="890"/>
              <a:ext cx="636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9" name="Line 33"/>
            <p:cNvSpPr/>
            <p:nvPr/>
          </p:nvSpPr>
          <p:spPr>
            <a:xfrm>
              <a:off x="3742" y="892"/>
              <a:ext cx="0" cy="27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0" name="Line 34"/>
            <p:cNvSpPr/>
            <p:nvPr/>
          </p:nvSpPr>
          <p:spPr>
            <a:xfrm flipH="1">
              <a:off x="3923" y="1026"/>
              <a:ext cx="46" cy="3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1" name="Line 35"/>
            <p:cNvSpPr/>
            <p:nvPr/>
          </p:nvSpPr>
          <p:spPr>
            <a:xfrm>
              <a:off x="3448" y="1071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2" name="Line 36"/>
            <p:cNvSpPr/>
            <p:nvPr/>
          </p:nvSpPr>
          <p:spPr>
            <a:xfrm>
              <a:off x="3561" y="1298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3" name="Line 37"/>
            <p:cNvSpPr/>
            <p:nvPr/>
          </p:nvSpPr>
          <p:spPr>
            <a:xfrm>
              <a:off x="3787" y="1480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727" name="Freeform 42"/>
          <p:cNvSpPr/>
          <p:nvPr/>
        </p:nvSpPr>
        <p:spPr>
          <a:xfrm rot="-293632">
            <a:off x="1476375" y="1196975"/>
            <a:ext cx="1055688" cy="1171575"/>
          </a:xfrm>
          <a:custGeom>
            <a:avLst/>
            <a:gdLst/>
            <a:ahLst/>
            <a:cxnLst>
              <a:cxn ang="0">
                <a:pos x="0" y="438937"/>
              </a:cxn>
              <a:cxn ang="0">
                <a:pos x="358775" y="877874"/>
              </a:cxn>
              <a:cxn ang="0">
                <a:pos x="863600" y="1171575"/>
              </a:cxn>
              <a:cxn ang="0">
                <a:pos x="1008063" y="877874"/>
              </a:cxn>
              <a:cxn ang="0">
                <a:pos x="1008063" y="438937"/>
              </a:cxn>
              <a:cxn ang="0">
                <a:pos x="719138" y="146850"/>
              </a:cxn>
              <a:cxn ang="0">
                <a:pos x="358775" y="0"/>
              </a:cxn>
            </a:cxnLst>
            <a:pathLst>
              <a:path w="665" h="726">
                <a:moveTo>
                  <a:pt x="0" y="272"/>
                </a:moveTo>
                <a:cubicBezTo>
                  <a:pt x="67" y="370"/>
                  <a:pt x="135" y="468"/>
                  <a:pt x="226" y="544"/>
                </a:cubicBezTo>
                <a:cubicBezTo>
                  <a:pt x="317" y="620"/>
                  <a:pt x="476" y="726"/>
                  <a:pt x="544" y="726"/>
                </a:cubicBezTo>
                <a:cubicBezTo>
                  <a:pt x="612" y="726"/>
                  <a:pt x="620" y="620"/>
                  <a:pt x="635" y="544"/>
                </a:cubicBezTo>
                <a:cubicBezTo>
                  <a:pt x="650" y="468"/>
                  <a:pt x="665" y="348"/>
                  <a:pt x="635" y="272"/>
                </a:cubicBezTo>
                <a:cubicBezTo>
                  <a:pt x="605" y="196"/>
                  <a:pt x="521" y="136"/>
                  <a:pt x="453" y="91"/>
                </a:cubicBezTo>
                <a:cubicBezTo>
                  <a:pt x="385" y="46"/>
                  <a:pt x="271" y="15"/>
                  <a:pt x="226" y="0"/>
                </a:cubicBezTo>
              </a:path>
            </a:pathLst>
          </a:custGeom>
          <a:noFill/>
          <a:ln w="5715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8" name="Text Box 44"/>
          <p:cNvSpPr txBox="1"/>
          <p:nvPr/>
        </p:nvSpPr>
        <p:spPr>
          <a:xfrm>
            <a:off x="0" y="404813"/>
            <a:ext cx="932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判断：红色部分是不是下列平面图形的周长？</a:t>
            </a:r>
            <a:endParaRPr lang="zh-CN" altLang="en-US" sz="3600" b="1" dirty="0">
              <a:solidFill>
                <a:srgbClr val="A5002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9" name="Text Box 45"/>
          <p:cNvSpPr txBox="1"/>
          <p:nvPr/>
        </p:nvSpPr>
        <p:spPr>
          <a:xfrm>
            <a:off x="1979613" y="2708275"/>
            <a:ext cx="2038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   </a:t>
            </a: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3600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0" name="Text Box 46"/>
          <p:cNvSpPr txBox="1"/>
          <p:nvPr/>
        </p:nvSpPr>
        <p:spPr>
          <a:xfrm>
            <a:off x="6372225" y="2636838"/>
            <a:ext cx="1504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      )</a:t>
            </a:r>
            <a:endParaRPr lang="en-US" altLang="zh-CN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1" name="Text Box 47"/>
          <p:cNvSpPr txBox="1"/>
          <p:nvPr/>
        </p:nvSpPr>
        <p:spPr>
          <a:xfrm>
            <a:off x="2051050" y="5949950"/>
            <a:ext cx="1504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      )</a:t>
            </a:r>
            <a:endParaRPr lang="en-US" altLang="zh-CN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2" name="Text Box 48"/>
          <p:cNvSpPr txBox="1"/>
          <p:nvPr/>
        </p:nvSpPr>
        <p:spPr>
          <a:xfrm>
            <a:off x="6300788" y="5876925"/>
            <a:ext cx="1504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      )</a:t>
            </a:r>
            <a:endParaRPr lang="en-US" altLang="zh-CN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274" name="Text Box 50"/>
          <p:cNvSpPr txBox="1"/>
          <p:nvPr/>
        </p:nvSpPr>
        <p:spPr>
          <a:xfrm>
            <a:off x="6732588" y="2636838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275" name="Text Box 51"/>
          <p:cNvSpPr txBox="1"/>
          <p:nvPr/>
        </p:nvSpPr>
        <p:spPr>
          <a:xfrm>
            <a:off x="6667500" y="5883275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276" name="Text Box 52"/>
          <p:cNvSpPr txBox="1"/>
          <p:nvPr/>
        </p:nvSpPr>
        <p:spPr>
          <a:xfrm>
            <a:off x="2424113" y="59499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736" name="Group 54"/>
          <p:cNvGrpSpPr/>
          <p:nvPr/>
        </p:nvGrpSpPr>
        <p:grpSpPr>
          <a:xfrm>
            <a:off x="6084888" y="1268413"/>
            <a:ext cx="1222375" cy="1273175"/>
            <a:chOff x="3387" y="852"/>
            <a:chExt cx="770" cy="802"/>
          </a:xfrm>
        </p:grpSpPr>
        <p:sp>
          <p:nvSpPr>
            <p:cNvPr id="30740" name="Freeform 55"/>
            <p:cNvSpPr/>
            <p:nvPr/>
          </p:nvSpPr>
          <p:spPr>
            <a:xfrm>
              <a:off x="3387" y="852"/>
              <a:ext cx="770" cy="802"/>
            </a:xfrm>
            <a:custGeom>
              <a:avLst/>
              <a:gdLst/>
              <a:ahLst/>
              <a:cxnLst>
                <a:cxn ang="0">
                  <a:pos x="83" y="38"/>
                </a:cxn>
                <a:cxn ang="0">
                  <a:pos x="173" y="446"/>
                </a:cxn>
                <a:cxn ang="0">
                  <a:pos x="672" y="764"/>
                </a:cxn>
                <a:cxn ang="0">
                  <a:pos x="672" y="219"/>
                </a:cxn>
                <a:cxn ang="0">
                  <a:pos x="83" y="38"/>
                </a:cxn>
              </a:cxnLst>
              <a:pathLst>
                <a:path w="770" h="802">
                  <a:moveTo>
                    <a:pt x="83" y="38"/>
                  </a:moveTo>
                  <a:cubicBezTo>
                    <a:pt x="0" y="76"/>
                    <a:pt x="75" y="325"/>
                    <a:pt x="173" y="446"/>
                  </a:cubicBezTo>
                  <a:cubicBezTo>
                    <a:pt x="271" y="567"/>
                    <a:pt x="589" y="802"/>
                    <a:pt x="672" y="764"/>
                  </a:cubicBezTo>
                  <a:cubicBezTo>
                    <a:pt x="755" y="726"/>
                    <a:pt x="770" y="347"/>
                    <a:pt x="672" y="219"/>
                  </a:cubicBezTo>
                  <a:cubicBezTo>
                    <a:pt x="574" y="91"/>
                    <a:pt x="166" y="0"/>
                    <a:pt x="83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41" name="Line 56"/>
            <p:cNvSpPr/>
            <p:nvPr/>
          </p:nvSpPr>
          <p:spPr>
            <a:xfrm>
              <a:off x="3469" y="890"/>
              <a:ext cx="636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2" name="Line 57"/>
            <p:cNvSpPr/>
            <p:nvPr/>
          </p:nvSpPr>
          <p:spPr>
            <a:xfrm>
              <a:off x="3742" y="892"/>
              <a:ext cx="0" cy="27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3" name="Line 58"/>
            <p:cNvSpPr/>
            <p:nvPr/>
          </p:nvSpPr>
          <p:spPr>
            <a:xfrm flipH="1">
              <a:off x="3923" y="1026"/>
              <a:ext cx="46" cy="3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4" name="Line 59"/>
            <p:cNvSpPr/>
            <p:nvPr/>
          </p:nvSpPr>
          <p:spPr>
            <a:xfrm>
              <a:off x="3448" y="1071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5" name="Line 60"/>
            <p:cNvSpPr/>
            <p:nvPr/>
          </p:nvSpPr>
          <p:spPr>
            <a:xfrm>
              <a:off x="3561" y="1298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6" name="Line 61"/>
            <p:cNvSpPr/>
            <p:nvPr/>
          </p:nvSpPr>
          <p:spPr>
            <a:xfrm>
              <a:off x="3787" y="1480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737" name="Freeform 71"/>
          <p:cNvSpPr/>
          <p:nvPr/>
        </p:nvSpPr>
        <p:spPr>
          <a:xfrm rot="-237736">
            <a:off x="6227763" y="1341438"/>
            <a:ext cx="1055687" cy="1171575"/>
          </a:xfrm>
          <a:custGeom>
            <a:avLst/>
            <a:gdLst/>
            <a:ahLst/>
            <a:cxnLst>
              <a:cxn ang="0">
                <a:pos x="0" y="438937"/>
              </a:cxn>
              <a:cxn ang="0">
                <a:pos x="358775" y="877874"/>
              </a:cxn>
              <a:cxn ang="0">
                <a:pos x="863600" y="1171575"/>
              </a:cxn>
              <a:cxn ang="0">
                <a:pos x="1008062" y="877874"/>
              </a:cxn>
              <a:cxn ang="0">
                <a:pos x="1008062" y="438937"/>
              </a:cxn>
              <a:cxn ang="0">
                <a:pos x="719137" y="146850"/>
              </a:cxn>
              <a:cxn ang="0">
                <a:pos x="358775" y="0"/>
              </a:cxn>
            </a:cxnLst>
            <a:pathLst>
              <a:path w="665" h="726">
                <a:moveTo>
                  <a:pt x="0" y="272"/>
                </a:moveTo>
                <a:cubicBezTo>
                  <a:pt x="67" y="370"/>
                  <a:pt x="135" y="468"/>
                  <a:pt x="226" y="544"/>
                </a:cubicBezTo>
                <a:cubicBezTo>
                  <a:pt x="317" y="620"/>
                  <a:pt x="476" y="726"/>
                  <a:pt x="544" y="726"/>
                </a:cubicBezTo>
                <a:cubicBezTo>
                  <a:pt x="612" y="726"/>
                  <a:pt x="620" y="620"/>
                  <a:pt x="635" y="544"/>
                </a:cubicBezTo>
                <a:cubicBezTo>
                  <a:pt x="650" y="468"/>
                  <a:pt x="665" y="348"/>
                  <a:pt x="635" y="272"/>
                </a:cubicBezTo>
                <a:cubicBezTo>
                  <a:pt x="605" y="196"/>
                  <a:pt x="521" y="136"/>
                  <a:pt x="453" y="91"/>
                </a:cubicBezTo>
                <a:cubicBezTo>
                  <a:pt x="385" y="46"/>
                  <a:pt x="271" y="15"/>
                  <a:pt x="226" y="0"/>
                </a:cubicBezTo>
              </a:path>
            </a:pathLst>
          </a:custGeom>
          <a:noFill/>
          <a:ln w="762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8" name="Freeform 93"/>
          <p:cNvSpPr/>
          <p:nvPr/>
        </p:nvSpPr>
        <p:spPr>
          <a:xfrm>
            <a:off x="6153150" y="1311275"/>
            <a:ext cx="395288" cy="533400"/>
          </a:xfrm>
          <a:custGeom>
            <a:avLst/>
            <a:gdLst/>
            <a:ahLst/>
            <a:cxnLst>
              <a:cxn ang="0">
                <a:pos x="150813" y="533400"/>
              </a:cxn>
              <a:cxn ang="0">
                <a:pos x="131763" y="516294"/>
              </a:cxn>
              <a:cxn ang="0">
                <a:pos x="84138" y="449424"/>
              </a:cxn>
              <a:cxn ang="0">
                <a:pos x="76200" y="421433"/>
              </a:cxn>
              <a:cxn ang="0">
                <a:pos x="66675" y="393441"/>
              </a:cxn>
              <a:cxn ang="0">
                <a:pos x="57150" y="367004"/>
              </a:cxn>
              <a:cxn ang="0">
                <a:pos x="42863" y="342122"/>
              </a:cxn>
              <a:cxn ang="0">
                <a:pos x="23813" y="304800"/>
              </a:cxn>
              <a:cxn ang="0">
                <a:pos x="22225" y="264367"/>
              </a:cxn>
              <a:cxn ang="0">
                <a:pos x="19050" y="230155"/>
              </a:cxn>
              <a:cxn ang="0">
                <a:pos x="9525" y="192833"/>
              </a:cxn>
              <a:cxn ang="0">
                <a:pos x="17463" y="80865"/>
              </a:cxn>
              <a:cxn ang="0">
                <a:pos x="26988" y="52873"/>
              </a:cxn>
              <a:cxn ang="0">
                <a:pos x="41275" y="43543"/>
              </a:cxn>
              <a:cxn ang="0">
                <a:pos x="57150" y="31102"/>
              </a:cxn>
              <a:cxn ang="0">
                <a:pos x="88900" y="17106"/>
              </a:cxn>
              <a:cxn ang="0">
                <a:pos x="155575" y="7776"/>
              </a:cxn>
              <a:cxn ang="0">
                <a:pos x="190500" y="3110"/>
              </a:cxn>
              <a:cxn ang="0">
                <a:pos x="233363" y="6220"/>
              </a:cxn>
              <a:cxn ang="0">
                <a:pos x="241300" y="7776"/>
              </a:cxn>
              <a:cxn ang="0">
                <a:pos x="276225" y="3110"/>
              </a:cxn>
              <a:cxn ang="0">
                <a:pos x="341313" y="21771"/>
              </a:cxn>
              <a:cxn ang="0">
                <a:pos x="395288" y="31102"/>
              </a:cxn>
            </a:cxnLst>
            <a:pathLst>
              <a:path w="249" h="343">
                <a:moveTo>
                  <a:pt x="95" y="343"/>
                </a:moveTo>
                <a:cubicBezTo>
                  <a:pt x="91" y="337"/>
                  <a:pt x="90" y="334"/>
                  <a:pt x="83" y="332"/>
                </a:cubicBezTo>
                <a:cubicBezTo>
                  <a:pt x="70" y="322"/>
                  <a:pt x="67" y="299"/>
                  <a:pt x="53" y="289"/>
                </a:cubicBezTo>
                <a:cubicBezTo>
                  <a:pt x="52" y="283"/>
                  <a:pt x="51" y="277"/>
                  <a:pt x="48" y="271"/>
                </a:cubicBezTo>
                <a:cubicBezTo>
                  <a:pt x="47" y="265"/>
                  <a:pt x="45" y="259"/>
                  <a:pt x="42" y="253"/>
                </a:cubicBezTo>
                <a:cubicBezTo>
                  <a:pt x="41" y="245"/>
                  <a:pt x="39" y="243"/>
                  <a:pt x="36" y="236"/>
                </a:cubicBezTo>
                <a:cubicBezTo>
                  <a:pt x="35" y="229"/>
                  <a:pt x="34" y="221"/>
                  <a:pt x="27" y="220"/>
                </a:cubicBezTo>
                <a:cubicBezTo>
                  <a:pt x="22" y="212"/>
                  <a:pt x="21" y="204"/>
                  <a:pt x="15" y="196"/>
                </a:cubicBezTo>
                <a:cubicBezTo>
                  <a:pt x="17" y="178"/>
                  <a:pt x="17" y="183"/>
                  <a:pt x="14" y="170"/>
                </a:cubicBezTo>
                <a:cubicBezTo>
                  <a:pt x="15" y="162"/>
                  <a:pt x="16" y="156"/>
                  <a:pt x="12" y="148"/>
                </a:cubicBezTo>
                <a:cubicBezTo>
                  <a:pt x="10" y="140"/>
                  <a:pt x="6" y="124"/>
                  <a:pt x="6" y="124"/>
                </a:cubicBezTo>
                <a:cubicBezTo>
                  <a:pt x="7" y="100"/>
                  <a:pt x="0" y="74"/>
                  <a:pt x="11" y="52"/>
                </a:cubicBezTo>
                <a:cubicBezTo>
                  <a:pt x="12" y="46"/>
                  <a:pt x="12" y="39"/>
                  <a:pt x="17" y="34"/>
                </a:cubicBezTo>
                <a:cubicBezTo>
                  <a:pt x="20" y="31"/>
                  <a:pt x="26" y="28"/>
                  <a:pt x="26" y="28"/>
                </a:cubicBezTo>
                <a:cubicBezTo>
                  <a:pt x="21" y="19"/>
                  <a:pt x="28" y="22"/>
                  <a:pt x="36" y="20"/>
                </a:cubicBezTo>
                <a:cubicBezTo>
                  <a:pt x="40" y="12"/>
                  <a:pt x="48" y="13"/>
                  <a:pt x="56" y="11"/>
                </a:cubicBezTo>
                <a:cubicBezTo>
                  <a:pt x="60" y="8"/>
                  <a:pt x="88" y="7"/>
                  <a:pt x="98" y="5"/>
                </a:cubicBezTo>
                <a:cubicBezTo>
                  <a:pt x="105" y="0"/>
                  <a:pt x="111" y="1"/>
                  <a:pt x="120" y="2"/>
                </a:cubicBezTo>
                <a:cubicBezTo>
                  <a:pt x="137" y="1"/>
                  <a:pt x="128" y="0"/>
                  <a:pt x="147" y="4"/>
                </a:cubicBezTo>
                <a:cubicBezTo>
                  <a:pt x="149" y="4"/>
                  <a:pt x="152" y="5"/>
                  <a:pt x="152" y="5"/>
                </a:cubicBezTo>
                <a:cubicBezTo>
                  <a:pt x="160" y="1"/>
                  <a:pt x="165" y="5"/>
                  <a:pt x="174" y="2"/>
                </a:cubicBezTo>
                <a:cubicBezTo>
                  <a:pt x="188" y="7"/>
                  <a:pt x="200" y="12"/>
                  <a:pt x="215" y="14"/>
                </a:cubicBezTo>
                <a:cubicBezTo>
                  <a:pt x="226" y="19"/>
                  <a:pt x="237" y="20"/>
                  <a:pt x="249" y="20"/>
                </a:cubicBezTo>
              </a:path>
            </a:pathLst>
          </a:custGeom>
          <a:noFill/>
          <a:ln w="762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0319" name="Text Box 95"/>
          <p:cNvSpPr txBox="1"/>
          <p:nvPr/>
        </p:nvSpPr>
        <p:spPr>
          <a:xfrm>
            <a:off x="2411413" y="2781300"/>
            <a:ext cx="5746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74" grpId="0"/>
      <p:bldP spid="180275" grpId="0"/>
      <p:bldP spid="180276" grpId="0"/>
      <p:bldP spid="1803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468313" y="1758950"/>
            <a:ext cx="8110537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分别用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根同样长的小棒摆长方形、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正方形、和三角形，摆出的三个图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形的周长是一样长的吗？为什么？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WordArt 3"/>
          <p:cNvSpPr>
            <a:spLocks noTextEdit="1"/>
          </p:cNvSpPr>
          <p:nvPr/>
        </p:nvSpPr>
        <p:spPr>
          <a:xfrm>
            <a:off x="323850" y="44450"/>
            <a:ext cx="17272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60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摆一摆</a:t>
            </a:r>
            <a:endParaRPr lang="zh-CN" altLang="en-US" sz="60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Text Box 4"/>
          <p:cNvSpPr txBox="1"/>
          <p:nvPr/>
        </p:nvSpPr>
        <p:spPr>
          <a:xfrm>
            <a:off x="827088" y="1052513"/>
            <a:ext cx="8110537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分别用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根同样长的小棒摆长方形、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正方形、和三角形，摆出的三个图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形的周长是一样长的吗？为什么？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WordArt 5"/>
          <p:cNvSpPr>
            <a:spLocks noTextEdit="1"/>
          </p:cNvSpPr>
          <p:nvPr/>
        </p:nvSpPr>
        <p:spPr>
          <a:xfrm>
            <a:off x="323850" y="44450"/>
            <a:ext cx="17272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60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摆一摆</a:t>
            </a:r>
            <a:endParaRPr lang="zh-CN" altLang="en-US" sz="60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2" name="Line 8"/>
          <p:cNvSpPr/>
          <p:nvPr/>
        </p:nvSpPr>
        <p:spPr>
          <a:xfrm>
            <a:off x="827088" y="3933825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3" name="Line 14"/>
          <p:cNvSpPr/>
          <p:nvPr/>
        </p:nvSpPr>
        <p:spPr>
          <a:xfrm>
            <a:off x="1331913" y="3933825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4" name="Line 15"/>
          <p:cNvSpPr/>
          <p:nvPr/>
        </p:nvSpPr>
        <p:spPr>
          <a:xfrm>
            <a:off x="1835150" y="3933825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5" name="Line 16"/>
          <p:cNvSpPr/>
          <p:nvPr/>
        </p:nvSpPr>
        <p:spPr>
          <a:xfrm flipV="1">
            <a:off x="827088" y="4005263"/>
            <a:ext cx="0" cy="28892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6" name="Line 17"/>
          <p:cNvSpPr/>
          <p:nvPr/>
        </p:nvSpPr>
        <p:spPr>
          <a:xfrm>
            <a:off x="827088" y="4365625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7" name="Line 18"/>
          <p:cNvSpPr/>
          <p:nvPr/>
        </p:nvSpPr>
        <p:spPr>
          <a:xfrm>
            <a:off x="1331913" y="4365625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8" name="Line 19"/>
          <p:cNvSpPr/>
          <p:nvPr/>
        </p:nvSpPr>
        <p:spPr>
          <a:xfrm>
            <a:off x="1835150" y="4365625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79" name="Line 20"/>
          <p:cNvSpPr/>
          <p:nvPr/>
        </p:nvSpPr>
        <p:spPr>
          <a:xfrm flipV="1">
            <a:off x="2268538" y="3933825"/>
            <a:ext cx="0" cy="360363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0" name="Line 21"/>
          <p:cNvSpPr/>
          <p:nvPr/>
        </p:nvSpPr>
        <p:spPr>
          <a:xfrm>
            <a:off x="6156325" y="4868863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1" name="Line 22"/>
          <p:cNvSpPr/>
          <p:nvPr/>
        </p:nvSpPr>
        <p:spPr>
          <a:xfrm>
            <a:off x="3563938" y="4005263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2" name="Line 23"/>
          <p:cNvSpPr/>
          <p:nvPr/>
        </p:nvSpPr>
        <p:spPr>
          <a:xfrm>
            <a:off x="4067175" y="4005263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3" name="Line 24"/>
          <p:cNvSpPr/>
          <p:nvPr/>
        </p:nvSpPr>
        <p:spPr>
          <a:xfrm>
            <a:off x="3563938" y="4076700"/>
            <a:ext cx="0" cy="28892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4" name="Line 25"/>
          <p:cNvSpPr/>
          <p:nvPr/>
        </p:nvSpPr>
        <p:spPr>
          <a:xfrm>
            <a:off x="3563938" y="4437063"/>
            <a:ext cx="0" cy="431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5" name="Line 26"/>
          <p:cNvSpPr/>
          <p:nvPr/>
        </p:nvSpPr>
        <p:spPr>
          <a:xfrm>
            <a:off x="4572000" y="4005263"/>
            <a:ext cx="0" cy="431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6" name="Line 27"/>
          <p:cNvSpPr/>
          <p:nvPr/>
        </p:nvSpPr>
        <p:spPr>
          <a:xfrm>
            <a:off x="4572000" y="4437063"/>
            <a:ext cx="0" cy="360362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7" name="Line 28"/>
          <p:cNvSpPr/>
          <p:nvPr/>
        </p:nvSpPr>
        <p:spPr>
          <a:xfrm>
            <a:off x="3635375" y="4868863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8" name="Line 29"/>
          <p:cNvSpPr/>
          <p:nvPr/>
        </p:nvSpPr>
        <p:spPr>
          <a:xfrm>
            <a:off x="4140200" y="4868863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89" name="Line 30"/>
          <p:cNvSpPr/>
          <p:nvPr/>
        </p:nvSpPr>
        <p:spPr>
          <a:xfrm>
            <a:off x="6659563" y="4868863"/>
            <a:ext cx="431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90" name="Line 31"/>
          <p:cNvSpPr/>
          <p:nvPr/>
        </p:nvSpPr>
        <p:spPr>
          <a:xfrm flipV="1">
            <a:off x="6156325" y="4365625"/>
            <a:ext cx="144463" cy="431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91" name="Line 32"/>
          <p:cNvSpPr/>
          <p:nvPr/>
        </p:nvSpPr>
        <p:spPr>
          <a:xfrm flipV="1">
            <a:off x="6300788" y="3933825"/>
            <a:ext cx="142875" cy="360363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92" name="Line 33"/>
          <p:cNvSpPr/>
          <p:nvPr/>
        </p:nvSpPr>
        <p:spPr>
          <a:xfrm flipH="1" flipV="1">
            <a:off x="6948488" y="4365625"/>
            <a:ext cx="144462" cy="431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93" name="Line 34"/>
          <p:cNvSpPr/>
          <p:nvPr/>
        </p:nvSpPr>
        <p:spPr>
          <a:xfrm flipH="1" flipV="1">
            <a:off x="6804025" y="3933825"/>
            <a:ext cx="142875" cy="35877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94" name="Line 35"/>
          <p:cNvSpPr/>
          <p:nvPr/>
        </p:nvSpPr>
        <p:spPr>
          <a:xfrm flipH="1" flipV="1">
            <a:off x="6659563" y="3357563"/>
            <a:ext cx="144462" cy="503237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32795" name="Line 36"/>
          <p:cNvSpPr/>
          <p:nvPr/>
        </p:nvSpPr>
        <p:spPr>
          <a:xfrm flipV="1">
            <a:off x="6443663" y="3357563"/>
            <a:ext cx="215900" cy="503237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242725" name="Text Box 37"/>
          <p:cNvSpPr txBox="1"/>
          <p:nvPr/>
        </p:nvSpPr>
        <p:spPr>
          <a:xfrm>
            <a:off x="2916238" y="5340350"/>
            <a:ext cx="26352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8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一样长！</a:t>
            </a:r>
            <a:endParaRPr lang="zh-CN" altLang="en-US" sz="4800" b="1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Rectangle 4"/>
          <p:cNvSpPr/>
          <p:nvPr/>
        </p:nvSpPr>
        <p:spPr>
          <a:xfrm>
            <a:off x="2771775" y="2924175"/>
            <a:ext cx="4752975" cy="3168650"/>
          </a:xfrm>
          <a:prstGeom prst="rect">
            <a:avLst/>
          </a:prstGeom>
          <a:solidFill>
            <a:srgbClr val="FF99FF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WordArt 26"/>
          <p:cNvSpPr>
            <a:spLocks noTextEdit="1"/>
          </p:cNvSpPr>
          <p:nvPr/>
        </p:nvSpPr>
        <p:spPr>
          <a:xfrm>
            <a:off x="323850" y="188913"/>
            <a:ext cx="2374900" cy="1263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4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量一量，算一算。</a:t>
            </a:r>
            <a:endParaRPr lang="zh-CN" altLang="en-US" sz="44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6" name="Text Box 27"/>
          <p:cNvSpPr txBox="1"/>
          <p:nvPr/>
        </p:nvSpPr>
        <p:spPr>
          <a:xfrm>
            <a:off x="1347788" y="21939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7" name="AutoShape 30"/>
          <p:cNvSpPr/>
          <p:nvPr/>
        </p:nvSpPr>
        <p:spPr>
          <a:xfrm>
            <a:off x="3348038" y="260350"/>
            <a:ext cx="4103687" cy="1584325"/>
          </a:xfrm>
          <a:prstGeom prst="wedgeRoundRectCallout">
            <a:avLst>
              <a:gd name="adj1" fmla="val -73792"/>
              <a:gd name="adj2" fmla="val 69139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8" name="Rectangle 32"/>
          <p:cNvSpPr/>
          <p:nvPr/>
        </p:nvSpPr>
        <p:spPr>
          <a:xfrm>
            <a:off x="3348038" y="333375"/>
            <a:ext cx="38163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这块桌布需要镶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多长的花边呢？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Text Box 33"/>
          <p:cNvSpPr txBox="1"/>
          <p:nvPr/>
        </p:nvSpPr>
        <p:spPr>
          <a:xfrm>
            <a:off x="4140200" y="2133600"/>
            <a:ext cx="1482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分米</a:t>
            </a:r>
            <a:endParaRPr lang="zh-CN" altLang="en-US" sz="40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0" name="Text Box 34"/>
          <p:cNvSpPr txBox="1"/>
          <p:nvPr/>
        </p:nvSpPr>
        <p:spPr>
          <a:xfrm>
            <a:off x="7524750" y="3933825"/>
            <a:ext cx="1482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分米</a:t>
            </a:r>
            <a:endParaRPr lang="zh-CN" altLang="en-US" sz="40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Text Box 35"/>
          <p:cNvSpPr txBox="1"/>
          <p:nvPr/>
        </p:nvSpPr>
        <p:spPr>
          <a:xfrm>
            <a:off x="3924300" y="6156325"/>
            <a:ext cx="1482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分米</a:t>
            </a:r>
            <a:endParaRPr lang="zh-CN" altLang="en-US" sz="40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2" name="Text Box 36"/>
          <p:cNvSpPr txBox="1"/>
          <p:nvPr/>
        </p:nvSpPr>
        <p:spPr>
          <a:xfrm>
            <a:off x="1258888" y="4076700"/>
            <a:ext cx="1482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分米</a:t>
            </a:r>
            <a:endParaRPr lang="zh-CN" altLang="en-US" sz="40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03" name="Picture 37" descr="图片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7002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ea typeface="隶书" panose="02010509060101010101" pitchFamily="49" charset="-122"/>
              </a:rPr>
              <a:t>学习目标</a:t>
            </a:r>
            <a:endParaRPr lang="zh-CN" altLang="en-US" b="1" dirty="0">
              <a:ea typeface="隶书" panose="02010509060101010101" pitchFamily="49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．结合事物或图形，让同学们通过观察、操作等活动，认识周长。</a:t>
            </a:r>
            <a:endParaRPr lang="zh-CN" altLang="en-US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．能测量物体表面及图形的周长，会用测量的方法算出长方形的周长。</a:t>
            </a:r>
            <a:endParaRPr lang="zh-CN" altLang="en-US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．结合具体情境，感受周长与实际生活的密切联系。</a:t>
            </a:r>
            <a:endParaRPr lang="zh-CN" altLang="en-US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34498" name="Group 2"/>
          <p:cNvGrpSpPr/>
          <p:nvPr/>
        </p:nvGrpSpPr>
        <p:grpSpPr>
          <a:xfrm>
            <a:off x="5148263" y="2565400"/>
            <a:ext cx="2162175" cy="1441450"/>
            <a:chOff x="3061" y="1570"/>
            <a:chExt cx="1362" cy="908"/>
          </a:xfrm>
        </p:grpSpPr>
        <p:sp>
          <p:nvSpPr>
            <p:cNvPr id="34838" name="Line 3"/>
            <p:cNvSpPr/>
            <p:nvPr/>
          </p:nvSpPr>
          <p:spPr>
            <a:xfrm>
              <a:off x="3061" y="1570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9" name="Line 4"/>
            <p:cNvSpPr/>
            <p:nvPr/>
          </p:nvSpPr>
          <p:spPr>
            <a:xfrm>
              <a:off x="3515" y="1570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0" name="Line 5"/>
            <p:cNvSpPr/>
            <p:nvPr/>
          </p:nvSpPr>
          <p:spPr>
            <a:xfrm>
              <a:off x="3969" y="1570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1" name="Line 6"/>
            <p:cNvSpPr/>
            <p:nvPr/>
          </p:nvSpPr>
          <p:spPr>
            <a:xfrm rot="-5400000">
              <a:off x="2835" y="1817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2" name="Line 7"/>
            <p:cNvSpPr/>
            <p:nvPr/>
          </p:nvSpPr>
          <p:spPr>
            <a:xfrm rot="-5400000">
              <a:off x="2835" y="2251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3" name="Line 8"/>
            <p:cNvSpPr/>
            <p:nvPr/>
          </p:nvSpPr>
          <p:spPr>
            <a:xfrm flipH="1">
              <a:off x="3075" y="2478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4" name="Line 9"/>
            <p:cNvSpPr/>
            <p:nvPr/>
          </p:nvSpPr>
          <p:spPr>
            <a:xfrm flipH="1">
              <a:off x="3529" y="2478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5" name="Line 10"/>
            <p:cNvSpPr/>
            <p:nvPr/>
          </p:nvSpPr>
          <p:spPr>
            <a:xfrm rot="5400000">
              <a:off x="4196" y="1797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6" name="Line 11"/>
            <p:cNvSpPr/>
            <p:nvPr/>
          </p:nvSpPr>
          <p:spPr>
            <a:xfrm flipH="1">
              <a:off x="3969" y="2478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47" name="Line 12"/>
            <p:cNvSpPr/>
            <p:nvPr/>
          </p:nvSpPr>
          <p:spPr>
            <a:xfrm rot="5400000">
              <a:off x="4195" y="2251"/>
              <a:ext cx="45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</p:sp>
      </p:grpSp>
      <p:grpSp>
        <p:nvGrpSpPr>
          <p:cNvPr id="34819" name="Group 13"/>
          <p:cNvGrpSpPr/>
          <p:nvPr/>
        </p:nvGrpSpPr>
        <p:grpSpPr>
          <a:xfrm>
            <a:off x="1473200" y="2563813"/>
            <a:ext cx="2162175" cy="1441450"/>
            <a:chOff x="1201" y="1570"/>
            <a:chExt cx="1362" cy="908"/>
          </a:xfrm>
        </p:grpSpPr>
        <p:sp>
          <p:nvSpPr>
            <p:cNvPr id="34830" name="Line 14"/>
            <p:cNvSpPr/>
            <p:nvPr/>
          </p:nvSpPr>
          <p:spPr>
            <a:xfrm>
              <a:off x="1201" y="1570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1" name="Line 15"/>
            <p:cNvSpPr/>
            <p:nvPr/>
          </p:nvSpPr>
          <p:spPr>
            <a:xfrm>
              <a:off x="1655" y="1570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2" name="Line 16"/>
            <p:cNvSpPr/>
            <p:nvPr/>
          </p:nvSpPr>
          <p:spPr>
            <a:xfrm>
              <a:off x="2109" y="1570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3" name="Line 17"/>
            <p:cNvSpPr/>
            <p:nvPr/>
          </p:nvSpPr>
          <p:spPr>
            <a:xfrm rot="-5400000">
              <a:off x="975" y="1817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4" name="Line 18"/>
            <p:cNvSpPr/>
            <p:nvPr/>
          </p:nvSpPr>
          <p:spPr>
            <a:xfrm rot="-5400000">
              <a:off x="975" y="2251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5" name="Line 19"/>
            <p:cNvSpPr/>
            <p:nvPr/>
          </p:nvSpPr>
          <p:spPr>
            <a:xfrm flipH="1">
              <a:off x="1215" y="2478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6" name="Line 20"/>
            <p:cNvSpPr/>
            <p:nvPr/>
          </p:nvSpPr>
          <p:spPr>
            <a:xfrm flipH="1">
              <a:off x="1669" y="2478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34837" name="Line 21"/>
            <p:cNvSpPr/>
            <p:nvPr/>
          </p:nvSpPr>
          <p:spPr>
            <a:xfrm rot="5400000">
              <a:off x="2336" y="1797"/>
              <a:ext cx="454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oval" w="med" len="med"/>
            </a:ln>
          </p:spPr>
        </p:sp>
      </p:grpSp>
      <p:sp>
        <p:nvSpPr>
          <p:cNvPr id="234518" name="Line 22"/>
          <p:cNvSpPr/>
          <p:nvPr/>
        </p:nvSpPr>
        <p:spPr>
          <a:xfrm flipH="1">
            <a:off x="2914650" y="3284538"/>
            <a:ext cx="720725" cy="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234519" name="Line 23"/>
          <p:cNvSpPr/>
          <p:nvPr/>
        </p:nvSpPr>
        <p:spPr>
          <a:xfrm rot="5400000">
            <a:off x="2554288" y="3644900"/>
            <a:ext cx="720725" cy="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34822" name="Text Box 24"/>
          <p:cNvSpPr txBox="1"/>
          <p:nvPr/>
        </p:nvSpPr>
        <p:spPr>
          <a:xfrm>
            <a:off x="34925" y="404813"/>
            <a:ext cx="4756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比较两个图形的周长。</a:t>
            </a:r>
            <a:endParaRPr lang="zh-CN" altLang="en-US" sz="3600" b="1" dirty="0">
              <a:solidFill>
                <a:srgbClr val="A5002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4823" name="Text Box 25"/>
          <p:cNvSpPr txBox="1"/>
          <p:nvPr/>
        </p:nvSpPr>
        <p:spPr>
          <a:xfrm>
            <a:off x="1692275" y="4443413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（１）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4" name="Text Box 26"/>
          <p:cNvSpPr txBox="1"/>
          <p:nvPr/>
        </p:nvSpPr>
        <p:spPr>
          <a:xfrm>
            <a:off x="5508625" y="4371975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（２）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5" name="Text Box 27"/>
          <p:cNvSpPr txBox="1"/>
          <p:nvPr/>
        </p:nvSpPr>
        <p:spPr>
          <a:xfrm>
            <a:off x="8243888" y="6237288"/>
            <a:ext cx="720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6" name="AutoShape 28">
            <a:hlinkClick r:id="rId1" action="ppaction://hlinkfile"/>
          </p:cNvPr>
          <p:cNvSpPr/>
          <p:nvPr/>
        </p:nvSpPr>
        <p:spPr>
          <a:xfrm>
            <a:off x="8172450" y="5876925"/>
            <a:ext cx="971550" cy="981075"/>
          </a:xfrm>
          <a:prstGeom prst="smileyFace">
            <a:avLst>
              <a:gd name="adj" fmla="val 4653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4527" name="Group 31"/>
          <p:cNvGrpSpPr/>
          <p:nvPr/>
        </p:nvGrpSpPr>
        <p:grpSpPr>
          <a:xfrm>
            <a:off x="4284663" y="5373688"/>
            <a:ext cx="3040062" cy="1168400"/>
            <a:chOff x="2699" y="3385"/>
            <a:chExt cx="1915" cy="736"/>
          </a:xfrm>
        </p:grpSpPr>
        <p:pic>
          <p:nvPicPr>
            <p:cNvPr id="34828" name="Picture 29" descr="gif0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4" y="3521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9" name="Text Box 30"/>
            <p:cNvSpPr txBox="1"/>
            <p:nvPr/>
          </p:nvSpPr>
          <p:spPr>
            <a:xfrm>
              <a:off x="2699" y="3385"/>
              <a:ext cx="13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一样长！</a:t>
              </a:r>
              <a:endPara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9.20018E-7 L -0.40157 -9.2001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3657E-6 L 0.07882 -4.3365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20018E-7 L 0.00017 0.104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/>
              <a:t>      认识周长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eaLnBrk="1" hangingPunct="1"/>
            <a:r>
              <a:rPr lang="zh-CN" altLang="en-US" sz="4000" b="1">
                <a:solidFill>
                  <a:srgbClr val="FF0000"/>
                </a:solidFill>
                <a:sym typeface="+mn-ea"/>
              </a:rPr>
              <a:t>小结 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eaLnBrk="1" hangingPunct="1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封闭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图形一周的长度，就是这个图形的周长。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78180"/>
            <a:ext cx="8229600" cy="4525963"/>
          </a:xfrm>
        </p:spPr>
        <p:txBody>
          <a:bodyPr/>
          <a:p>
            <a:endParaRPr lang="zh-CN" altLang="en-US" sz="96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sz="9600">
                <a:solidFill>
                  <a:srgbClr val="FF0000"/>
                </a:solidFill>
              </a:rPr>
              <a:t>谢谢观看！</a:t>
            </a:r>
            <a:endParaRPr lang="zh-CN" altLang="en-US" sz="9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39619" name="Picture 3" descr="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333375"/>
            <a:ext cx="6840537" cy="3959225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9620" name="Text Box 4"/>
          <p:cNvSpPr txBox="1"/>
          <p:nvPr/>
        </p:nvSpPr>
        <p:spPr>
          <a:xfrm>
            <a:off x="827088" y="5084763"/>
            <a:ext cx="7305675" cy="711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000" b="1" dirty="0">
                <a:latin typeface="Times New Roman" panose="02020603050405020304" charset="0"/>
                <a:ea typeface="黑体" panose="02010609060101010101" pitchFamily="49" charset="-122"/>
              </a:rPr>
              <a:t>桌布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一周</a:t>
            </a:r>
            <a:r>
              <a:rPr lang="zh-CN" altLang="en-US" sz="4000" b="1" dirty="0">
                <a:latin typeface="Times New Roman" panose="02020603050405020304" charset="0"/>
                <a:ea typeface="黑体" panose="02010609060101010101" pitchFamily="49" charset="-122"/>
              </a:rPr>
              <a:t>的长度是桌布的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周长</a:t>
            </a:r>
            <a:r>
              <a:rPr lang="zh-CN" altLang="en-US" sz="4000" b="1" dirty="0">
                <a:solidFill>
                  <a:schemeClr val="bg2"/>
                </a:solidFill>
                <a:latin typeface="Times New Roman" panose="02020603050405020304" charset="0"/>
                <a:ea typeface="黑体" panose="02010609060101010101" pitchFamily="49" charset="-122"/>
              </a:rPr>
              <a:t>。</a:t>
            </a:r>
            <a:endParaRPr lang="zh-CN" altLang="en-US" sz="4000" b="1" dirty="0">
              <a:solidFill>
                <a:schemeClr val="bg2"/>
              </a:solidFill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pic>
        <p:nvPicPr>
          <p:cNvPr id="12" name="图片 11" descr="d37fda818762caaedd33d4fa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42265"/>
            <a:ext cx="10058400" cy="754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215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d37fda818762caaedd33d4fa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42265"/>
            <a:ext cx="10058400" cy="7543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265"/>
            <a:ext cx="10058400" cy="7543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265"/>
            <a:ext cx="10058400" cy="754316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42265"/>
            <a:ext cx="10058400" cy="7543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E00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215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215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Rectangle 2">
            <a:hlinkClick r:id="" action="ppaction://noaction"/>
          </p:cNvPr>
          <p:cNvSpPr/>
          <p:nvPr/>
        </p:nvSpPr>
        <p:spPr>
          <a:xfrm>
            <a:off x="827088" y="1412875"/>
            <a:ext cx="1439862" cy="14398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Rectangle 3">
            <a:hlinkClick r:id="" action="ppaction://noaction"/>
          </p:cNvPr>
          <p:cNvSpPr/>
          <p:nvPr/>
        </p:nvSpPr>
        <p:spPr>
          <a:xfrm>
            <a:off x="3059113" y="1773238"/>
            <a:ext cx="1439862" cy="71913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AutoShape 4">
            <a:hlinkClick r:id="rId1" action="ppaction://hlinksldjump"/>
          </p:cNvPr>
          <p:cNvSpPr/>
          <p:nvPr/>
        </p:nvSpPr>
        <p:spPr>
          <a:xfrm>
            <a:off x="5364163" y="1268413"/>
            <a:ext cx="1079500" cy="1439862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Oval 5">
            <a:hlinkClick r:id="" action="ppaction://noaction"/>
          </p:cNvPr>
          <p:cNvSpPr/>
          <p:nvPr/>
        </p:nvSpPr>
        <p:spPr>
          <a:xfrm>
            <a:off x="7092950" y="1557338"/>
            <a:ext cx="1081088" cy="1079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AutoShape 6"/>
          <p:cNvSpPr/>
          <p:nvPr/>
        </p:nvSpPr>
        <p:spPr>
          <a:xfrm>
            <a:off x="755650" y="3860800"/>
            <a:ext cx="2016125" cy="1655763"/>
          </a:xfrm>
          <a:prstGeom prst="irregularSeal2">
            <a:avLst/>
          </a:prstGeom>
          <a:solidFill>
            <a:srgbClr val="FFF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1" name="PubL">
            <a:hlinkClick r:id="" action="ppaction://noaction"/>
          </p:cNvPr>
          <p:cNvSpPr>
            <a:spLocks noEditPoints="1"/>
          </p:cNvSpPr>
          <p:nvPr/>
        </p:nvSpPr>
        <p:spPr>
          <a:xfrm>
            <a:off x="3059113" y="3500438"/>
            <a:ext cx="1828800" cy="1828800"/>
          </a:xfrm>
          <a:custGeom>
            <a:avLst/>
            <a:gdLst>
              <a:gd name="txL" fmla="*/ 0 w 21600"/>
              <a:gd name="txT" fmla="*/ 10800 h 21600"/>
              <a:gd name="txR" fmla="*/ 21600 w 21600"/>
              <a:gd name="txB" fmla="*/ 21600 h 21600"/>
            </a:gdLst>
            <a:ahLst/>
            <a:cxnLst>
              <a:cxn ang="17694720">
                <a:pos x="457200" y="0"/>
              </a:cxn>
              <a:cxn ang="11796480">
                <a:pos x="0" y="914400"/>
              </a:cxn>
              <a:cxn ang="5898240">
                <a:pos x="914400" y="1828800"/>
              </a:cxn>
              <a:cxn ang="0">
                <a:pos x="1828800" y="13716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6317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357563"/>
            <a:ext cx="2016125" cy="20161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3" name="AutoShape 9">
            <a:hlinkClick r:id="" action="ppaction://noaction"/>
          </p:cNvPr>
          <p:cNvSpPr/>
          <p:nvPr/>
        </p:nvSpPr>
        <p:spPr>
          <a:xfrm>
            <a:off x="7451725" y="3789363"/>
            <a:ext cx="1296988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3132138" y="4762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图形的周长</a:t>
            </a:r>
            <a:endParaRPr lang="zh-CN" altLang="en-US" sz="36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全屏显示(4:3)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楷体_GB2312</vt:lpstr>
      <vt:lpstr>隶书</vt:lpstr>
      <vt:lpstr>Times New Roman</vt:lpstr>
      <vt:lpstr>黑体</vt:lpstr>
      <vt:lpstr>幼圆</vt:lpstr>
      <vt:lpstr>新宋体</vt:lpstr>
      <vt:lpstr>微软雅黑</vt:lpstr>
      <vt:lpstr>默认设计模板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认识周长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
</dc:description>
  <dc:subject>第一PPT模板网-WWW.1PPT.COM</dc:subject>
  <cp:category>第一PPT模板网-WWW.1PPT.COM</cp:category>
  <cp:lastModifiedBy>123</cp:lastModifiedBy>
  <cp:revision>46</cp:revision>
  <dcterms:created xsi:type="dcterms:W3CDTF">2006-05-16T12:39:00Z</dcterms:created>
  <dcterms:modified xsi:type="dcterms:W3CDTF">2016-12-28T14:16:58Z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  <property fmtid="{D5CDD505-2E9C-101B-9397-08002B2CF9AE}" pid="3" name="KSOProductBuildVer">
    <vt:lpwstr>2052-10.1.0.6065</vt:lpwstr>
  </property>
</Properties>
</file>