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0"/>
  </p:handoutMasterIdLst>
  <p:sldIdLst>
    <p:sldId id="351" r:id="rId3"/>
    <p:sldId id="256" r:id="rId5"/>
    <p:sldId id="258" r:id="rId6"/>
    <p:sldId id="338" r:id="rId7"/>
    <p:sldId id="339" r:id="rId8"/>
    <p:sldId id="340" r:id="rId9"/>
    <p:sldId id="259" r:id="rId10"/>
    <p:sldId id="262" r:id="rId11"/>
    <p:sldId id="284" r:id="rId12"/>
    <p:sldId id="264" r:id="rId13"/>
    <p:sldId id="285" r:id="rId14"/>
    <p:sldId id="286" r:id="rId15"/>
    <p:sldId id="287" r:id="rId16"/>
    <p:sldId id="341" r:id="rId17"/>
    <p:sldId id="314" r:id="rId18"/>
    <p:sldId id="352" r:id="rId19"/>
  </p:sldIdLst>
  <p:sldSz cx="9906000" cy="6858000" type="A4"/>
  <p:notesSz cx="6858000" cy="9144000"/>
  <p:defaultTextStyle>
    <a:defPPr>
      <a:defRPr lang="en-US"/>
    </a:defPPr>
    <a:lvl1pPr marL="0" lvl="0"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1pPr>
    <a:lvl2pPr marL="457200" lvl="1"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2pPr>
    <a:lvl3pPr marL="914400" lvl="2"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3pPr>
    <a:lvl4pPr marL="1371600" lvl="3"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4pPr>
    <a:lvl5pPr marL="1828800" lvl="4"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5pPr>
    <a:lvl6pPr marL="2286000" lvl="5"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6pPr>
    <a:lvl7pPr marL="2743200" lvl="6"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7pPr>
    <a:lvl8pPr marL="3200400" lvl="7"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8pPr>
    <a:lvl9pPr marL="3657600" lvl="8" indent="0" algn="l" defTabSz="91440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楷体_GB2312" panose="02010609030101010101" pitchFamily="49"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6699FF"/>
    <a:srgbClr val="00CCFF"/>
    <a:srgbClr val="66CCFF"/>
    <a:srgbClr val="FFCCCC"/>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744"/>
    <p:restoredTop sz="94581"/>
  </p:normalViewPr>
  <p:slideViewPr>
    <p:cSldViewPr showGuides="1">
      <p:cViewPr varScale="1">
        <p:scale>
          <a:sx n="70" d="100"/>
          <a:sy n="70" d="100"/>
        </p:scale>
        <p:origin x="-1044" y="-10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宋体" panose="02010600030101010101" pitchFamily="2" charset="-122"/>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宋体" panose="02010600030101010101" pitchFamily="2" charset="-122"/>
              <a:ea typeface="+mn-ea"/>
              <a:cs typeface="+mn-cs"/>
            </a:endParaRPr>
          </a:p>
        </p:txBody>
      </p:sp>
      <p:sp>
        <p:nvSpPr>
          <p:cNvPr id="48131" name="Rectangle 3"/>
          <p:cNvSpPr>
            <a:spLocks noGrp="1" noChangeArrowheads="1"/>
          </p:cNvSpPr>
          <p:nvPr>
            <p:ph type="dt" sz="quarter"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宋体" panose="02010600030101010101" pitchFamily="2" charset="-122"/>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mn-ea"/>
              <a:cs typeface="+mn-cs"/>
            </a:endParaRPr>
          </a:p>
        </p:txBody>
      </p:sp>
      <p:sp>
        <p:nvSpPr>
          <p:cNvPr id="48132" name="Rectangle 4"/>
          <p:cNvSpPr>
            <a:spLocks noGrp="1" noChangeArrowheads="1"/>
          </p:cNvSpPr>
          <p:nvPr>
            <p:ph type="ftr" sz="quarter" idx="2"/>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宋体" panose="02010600030101010101" pitchFamily="2" charset="-122"/>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mn-ea"/>
              <a:cs typeface="+mn-cs"/>
            </a:endParaRPr>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6088" name="Rectangle 8"/>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宋体" panose="02010600030101010101" pitchFamily="2" charset="-122"/>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宋体" panose="02010600030101010101" pitchFamily="2" charset="-122"/>
              <a:ea typeface="+mn-ea"/>
              <a:cs typeface="+mn-cs"/>
            </a:endParaRPr>
          </a:p>
        </p:txBody>
      </p:sp>
      <p:sp>
        <p:nvSpPr>
          <p:cNvPr id="51203" name="Rectangle 9"/>
          <p:cNvSpPr>
            <a:spLocks noRot="1" noTextEdit="1"/>
          </p:cNvSpPr>
          <p:nvPr>
            <p:ph type="sldImg" idx="2"/>
          </p:nvPr>
        </p:nvSpPr>
        <p:spPr>
          <a:xfrm>
            <a:off x="952500" y="685800"/>
            <a:ext cx="4953000" cy="3429000"/>
          </a:xfrm>
          <a:prstGeom prst="rect">
            <a:avLst/>
          </a:prstGeom>
          <a:noFill/>
          <a:ln w="9525" cap="flat" cmpd="sng">
            <a:solidFill>
              <a:srgbClr val="000000"/>
            </a:solidFill>
            <a:prstDash val="solid"/>
            <a:miter/>
            <a:headEnd type="none" w="med" len="med"/>
            <a:tailEnd type="none" w="med" len="med"/>
          </a:ln>
        </p:spPr>
      </p:sp>
      <p:sp>
        <p:nvSpPr>
          <p:cNvPr id="46090" name="Rectangle 10"/>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46091" name="Rectangle 11"/>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宋体" panose="02010600030101010101" pitchFamily="2" charset="-122"/>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mn-ea"/>
              <a:cs typeface="+mn-cs"/>
            </a:endParaRPr>
          </a:p>
        </p:txBody>
      </p:sp>
      <p:sp>
        <p:nvSpPr>
          <p:cNvPr id="46092" name="Rectangle 12"/>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宋体" panose="02010600030101010101" pitchFamily="2" charset="-122"/>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mn-ea"/>
              <a:cs typeface="+mn-cs"/>
            </a:endParaRPr>
          </a:p>
        </p:txBody>
      </p:sp>
      <p:sp>
        <p:nvSpPr>
          <p:cNvPr id="46093" name="Rectangle 13"/>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13"/>
          <p:cNvSpPr txBox="1">
            <a:spLocks noGrp="1" noChangeArrowheads="1"/>
          </p:cNvSpPr>
          <p:nvPr>
            <p:ph type="sldNum" sz="quarter"/>
          </p:nvPr>
        </p:nvSpPr>
        <p:spPr bwMode="auto"/>
        <p:txBody>
          <a:bodyPr wrap="square" lIns="91440" tIns="45720" rIns="91440" bIns="45720" numCol="1" anchor="b" anchorCtr="0" compatLnSpc="1"/>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
        <p:nvSpPr>
          <p:cNvPr id="52227" name="Rectangle 2"/>
          <p:cNvSpPr>
            <a:spLocks noTextEdit="1"/>
          </p:cNvSpPr>
          <p:nvPr>
            <p:ph type="sldImg"/>
          </p:nvPr>
        </p:nvSpPr>
        <p:spPr>
          <a:solidFill>
            <a:srgbClr val="FFFFFF">
              <a:alpha val="100000"/>
            </a:srgbClr>
          </a:solidFill>
        </p:spPr>
      </p:sp>
      <p:sp>
        <p:nvSpPr>
          <p:cNvPr id="52228" name="Rectangle 3"/>
          <p:cNvSpPr/>
          <p:nvPr>
            <p:ph type="body" idx="1"/>
          </p:nvPr>
        </p:nvSpPr>
        <p:spPr>
          <a:solidFill>
            <a:srgbClr val="FFFFFF">
              <a:alpha val="100000"/>
            </a:srgbClr>
          </a:solidFill>
          <a:ln>
            <a:solidFill>
              <a:srgbClr val="000000">
                <a:alpha val="100000"/>
              </a:srgbClr>
            </a:solidFill>
            <a:miter/>
          </a:ln>
        </p:spPr>
        <p:txBody>
          <a:bodyPr wrap="square" lIns="91440" tIns="45720" rIns="91440" bIns="45720" anchor="t"/>
          <a:p>
            <a:pPr lvl="0" eaLnBrk="1" hangingPunct="1"/>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13"/>
          <p:cNvSpPr txBox="1">
            <a:spLocks noGrp="1" noChangeArrowheads="1"/>
          </p:cNvSpPr>
          <p:nvPr>
            <p:ph type="sldNum" sz="quarter"/>
          </p:nvPr>
        </p:nvSpPr>
        <p:spPr bwMode="auto"/>
        <p:txBody>
          <a:bodyPr wrap="square" lIns="91440" tIns="45720" rIns="91440" bIns="45720" numCol="1" anchor="b" anchorCtr="0" compatLnSpc="1"/>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
        <p:nvSpPr>
          <p:cNvPr id="52227" name="Rectangle 2"/>
          <p:cNvSpPr>
            <a:spLocks noTextEdit="1"/>
          </p:cNvSpPr>
          <p:nvPr>
            <p:ph type="sldImg"/>
          </p:nvPr>
        </p:nvSpPr>
        <p:spPr>
          <a:solidFill>
            <a:srgbClr val="FFFFFF">
              <a:alpha val="100000"/>
            </a:srgbClr>
          </a:solidFill>
        </p:spPr>
      </p:sp>
      <p:sp>
        <p:nvSpPr>
          <p:cNvPr id="52228" name="Rectangle 3"/>
          <p:cNvSpPr/>
          <p:nvPr>
            <p:ph type="body" idx="1"/>
          </p:nvPr>
        </p:nvSpPr>
        <p:spPr>
          <a:solidFill>
            <a:srgbClr val="FFFFFF">
              <a:alpha val="100000"/>
            </a:srgbClr>
          </a:solidFill>
          <a:ln>
            <a:solidFill>
              <a:srgbClr val="000000">
                <a:alpha val="100000"/>
              </a:srgbClr>
            </a:solidFill>
            <a:miter/>
          </a:ln>
        </p:spPr>
        <p:txBody>
          <a:bodyPr wrap="square" lIns="91440" tIns="45720" rIns="91440" bIns="45720" anchor="t"/>
          <a:p>
            <a:pPr lvl="0" eaLnBrk="1" hangingPunct="1"/>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p:txBody>
          <a:bodyPr wrap="square" lIns="91440" tIns="45720" rIns="91440" bIns="45720" anchor="t"/>
          <a:p>
            <a:pPr lvl="0"/>
            <a:endParaRPr lang="zh-CN" altLang="en-US" dirty="0"/>
          </a:p>
        </p:txBody>
      </p:sp>
      <p:sp>
        <p:nvSpPr>
          <p:cNvPr id="4" name="灯片编号占位符 3"/>
          <p:cNvSpPr txBox="1">
            <a:spLocks noGrp="1"/>
          </p:cNvSpPr>
          <p:nvPr>
            <p:ph type="sldNum" sz="quarter"/>
          </p:nvPr>
        </p:nvSpPr>
        <p:spPr bwMode="auto"/>
        <p:txBody>
          <a:bodyPr wrap="square" lIns="91440" tIns="45720" rIns="91440" bIns="45720" numCol="1" anchor="b" anchorCtr="0" compatLnSpc="1"/>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p:txBody>
          <a:bodyPr wrap="square" lIns="91440" tIns="45720" rIns="91440" bIns="45720" anchor="t"/>
          <a:p>
            <a:pPr lvl="0"/>
            <a:endParaRPr lang="zh-CN" altLang="en-US" dirty="0"/>
          </a:p>
        </p:txBody>
      </p:sp>
      <p:sp>
        <p:nvSpPr>
          <p:cNvPr id="4" name="灯片编号占位符 3"/>
          <p:cNvSpPr txBox="1">
            <a:spLocks noGrp="1"/>
          </p:cNvSpPr>
          <p:nvPr>
            <p:ph type="sldNum" sz="quarter"/>
          </p:nvPr>
        </p:nvSpPr>
        <p:spPr bwMode="auto"/>
        <p:txBody>
          <a:bodyPr wrap="square" lIns="91440" tIns="45720" rIns="91440" bIns="45720" numCol="1" anchor="b" anchorCtr="0" compatLnSpc="1"/>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53" name="Freeform 2"/>
          <p:cNvSpPr/>
          <p:nvPr/>
        </p:nvSpPr>
        <p:spPr bwMode="blackWhite">
          <a:xfrm>
            <a:off x="22225" y="12700"/>
            <a:ext cx="9637713"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nvGrpSpPr>
          <p:cNvPr id="2051" name="Group 8" descr="蜡笔"/>
          <p:cNvGrpSpPr/>
          <p:nvPr/>
        </p:nvGrpSpPr>
        <p:grpSpPr>
          <a:xfrm>
            <a:off x="211138" y="234950"/>
            <a:ext cx="4103687" cy="1778000"/>
            <a:chOff x="123" y="148"/>
            <a:chExt cx="2386" cy="1120"/>
          </a:xfrm>
        </p:grpSpPr>
        <p:sp>
          <p:nvSpPr>
            <p:cNvPr id="55" name="Freeform 9"/>
            <p:cNvSpPr/>
            <p:nvPr/>
          </p:nvSpPr>
          <p:spPr bwMode="auto">
            <a:xfrm>
              <a:off x="177" y="177"/>
              <a:ext cx="2248"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56" name="Freeform 10"/>
            <p:cNvSpPr/>
            <p:nvPr/>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57" name="Freeform 11"/>
            <p:cNvSpPr/>
            <p:nvPr/>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nvGrpSpPr>
            <p:cNvPr id="2072" name="Group 12"/>
            <p:cNvGrpSpPr/>
            <p:nvPr userDrawn="1"/>
          </p:nvGrpSpPr>
          <p:grpSpPr>
            <a:xfrm>
              <a:off x="123" y="148"/>
              <a:ext cx="2386" cy="1081"/>
              <a:chOff x="123" y="148"/>
              <a:chExt cx="2386" cy="1081"/>
            </a:xfrm>
          </p:grpSpPr>
          <p:sp>
            <p:nvSpPr>
              <p:cNvPr id="59" name="Freeform 13"/>
              <p:cNvSpPr/>
              <p:nvPr/>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60" name="Freeform 14"/>
              <p:cNvSpPr/>
              <p:nvPr/>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61" name="Freeform 15"/>
              <p:cNvSpPr/>
              <p:nvPr/>
            </p:nvSpPr>
            <p:spPr bwMode="auto">
              <a:xfrm>
                <a:off x="324" y="158"/>
                <a:ext cx="1685"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62" name="Freeform 16"/>
              <p:cNvSpPr/>
              <p:nvPr/>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63" name="Freeform 17"/>
              <p:cNvSpPr/>
              <p:nvPr/>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grpSp>
      <p:grpSp>
        <p:nvGrpSpPr>
          <p:cNvPr id="2052" name="Group 18" descr="蜡笔"/>
          <p:cNvGrpSpPr/>
          <p:nvPr/>
        </p:nvGrpSpPr>
        <p:grpSpPr>
          <a:xfrm>
            <a:off x="8575675" y="4368800"/>
            <a:ext cx="804863" cy="1058863"/>
            <a:chOff x="4986" y="2752"/>
            <a:chExt cx="468" cy="667"/>
          </a:xfrm>
        </p:grpSpPr>
        <p:sp>
          <p:nvSpPr>
            <p:cNvPr id="65" name="Freeform 19"/>
            <p:cNvSpPr/>
            <p:nvPr/>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66" name="Freeform 20"/>
            <p:cNvSpPr/>
            <p:nvPr/>
          </p:nvSpPr>
          <p:spPr bwMode="auto">
            <a:xfrm rot="7320404">
              <a:off x="4895" y="2920"/>
              <a:ext cx="627" cy="294"/>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67" name="Freeform 21"/>
            <p:cNvSpPr/>
            <p:nvPr/>
          </p:nvSpPr>
          <p:spPr bwMode="auto">
            <a:xfrm rot="7320404">
              <a:off x="5000" y="2912"/>
              <a:ext cx="416" cy="270"/>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nvGrpSpPr>
            <p:cNvPr id="2063" name="Group 22"/>
            <p:cNvGrpSpPr/>
            <p:nvPr userDrawn="1"/>
          </p:nvGrpSpPr>
          <p:grpSpPr>
            <a:xfrm>
              <a:off x="4986" y="2752"/>
              <a:ext cx="468" cy="667"/>
              <a:chOff x="4986" y="2752"/>
              <a:chExt cx="468" cy="667"/>
            </a:xfrm>
          </p:grpSpPr>
          <p:sp>
            <p:nvSpPr>
              <p:cNvPr id="69" name="Freeform 23"/>
              <p:cNvSpPr/>
              <p:nvPr/>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70" name="Freeform 24"/>
              <p:cNvSpPr/>
              <p:nvPr/>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71" name="Freeform 25"/>
              <p:cNvSpPr/>
              <p:nvPr/>
            </p:nvSpPr>
            <p:spPr bwMode="auto">
              <a:xfrm rot="7320404">
                <a:off x="5062" y="2998"/>
                <a:ext cx="472" cy="17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72" name="Freeform 26"/>
              <p:cNvSpPr/>
              <p:nvPr/>
            </p:nvSpPr>
            <p:spPr bwMode="auto">
              <a:xfrm rot="7320404">
                <a:off x="5364" y="2869"/>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73" name="Freeform 27"/>
              <p:cNvSpPr/>
              <p:nvPr/>
            </p:nvSpPr>
            <p:spPr bwMode="auto">
              <a:xfrm rot="7320404">
                <a:off x="5137" y="2995"/>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grpSp>
      <p:sp>
        <p:nvSpPr>
          <p:cNvPr id="74" name="Freeform 28"/>
          <p:cNvSpPr/>
          <p:nvPr/>
        </p:nvSpPr>
        <p:spPr bwMode="auto">
          <a:xfrm>
            <a:off x="976313" y="5054600"/>
            <a:ext cx="7375525"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75" name="Freeform 29"/>
          <p:cNvSpPr/>
          <p:nvPr/>
        </p:nvSpPr>
        <p:spPr bwMode="auto">
          <a:xfrm>
            <a:off x="4416425" y="1930400"/>
            <a:ext cx="963613"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5150" name="Rectangle 30"/>
          <p:cNvSpPr>
            <a:spLocks noGrp="1" noChangeArrowheads="1"/>
          </p:cNvSpPr>
          <p:nvPr>
            <p:ph type="ctrTitle" sz="quarter"/>
          </p:nvPr>
        </p:nvSpPr>
        <p:spPr>
          <a:xfrm>
            <a:off x="742950" y="2130425"/>
            <a:ext cx="8420100" cy="1470025"/>
          </a:xfrm>
        </p:spPr>
        <p:txBody>
          <a:bodyPr/>
          <a:lstStyle>
            <a:lvl1pPr>
              <a:defRPr>
                <a:effectLst>
                  <a:outerShdw blurRad="38100" dist="38100" dir="2700000" algn="tl">
                    <a:srgbClr val="C0C0C0"/>
                  </a:outerShdw>
                </a:effectLst>
              </a:defRPr>
            </a:lvl1pPr>
          </a:lstStyle>
          <a:p>
            <a:r>
              <a:rPr lang="zh-CN" altLang="en-US"/>
              <a:t>单击此处编辑母版标题样式</a:t>
            </a:r>
            <a:endParaRPr lang="zh-CN" altLang="en-US"/>
          </a:p>
        </p:txBody>
      </p:sp>
      <p:sp>
        <p:nvSpPr>
          <p:cNvPr id="5151" name="Rectangle 31"/>
          <p:cNvSpPr>
            <a:spLocks noGrp="1" noChangeArrowheads="1"/>
          </p:cNvSpPr>
          <p:nvPr>
            <p:ph type="subTitle" sz="quarter" idx="1"/>
          </p:nvPr>
        </p:nvSpPr>
        <p:spPr>
          <a:xfrm>
            <a:off x="1485900" y="3886200"/>
            <a:ext cx="6934200" cy="1752600"/>
          </a:xfrm>
        </p:spPr>
        <p:txBody>
          <a:bodyPr/>
          <a:lstStyle>
            <a:lvl1pPr marL="0" indent="0" algn="ctr">
              <a:buFontTx/>
              <a:buNone/>
              <a:defRPr sz="2800">
                <a:effectLst>
                  <a:outerShdw blurRad="38100" dist="38100" dir="2700000" algn="tl">
                    <a:srgbClr val="C0C0C0"/>
                  </a:outerShdw>
                </a:effectLst>
              </a:defRPr>
            </a:lvl1pPr>
          </a:lstStyle>
          <a:p>
            <a:r>
              <a:rPr lang="zh-CN" altLang="en-US"/>
              <a:t>单击此处编辑母版副标题样式</a:t>
            </a:r>
            <a:endParaRPr lang="zh-CN" altLang="en-US"/>
          </a:p>
        </p:txBody>
      </p:sp>
      <p:sp>
        <p:nvSpPr>
          <p:cNvPr id="76" name="Rectangle 32"/>
          <p:cNvSpPr>
            <a:spLocks noGrp="1" noChangeArrowheads="1"/>
          </p:cNvSpPr>
          <p:nvPr>
            <p:ph type="dt" sz="quarter" idx="2"/>
          </p:nvPr>
        </p:nvSpPr>
        <p:spPr bwMode="auto">
          <a:xfrm>
            <a:off x="495300" y="6245225"/>
            <a:ext cx="2311400" cy="476250"/>
          </a:xfrm>
          <a:prstGeom prst="rect">
            <a:avLst/>
          </a:prstGeom>
          <a:ln>
            <a:miter lim="800000"/>
          </a:ln>
        </p:spPr>
        <p:txBody>
          <a:bodyPr vert="horz" wrap="square" lIns="91440" tIns="45720" rIns="91440" bIns="45720" numCol="1" anchor="t" anchorCtr="0" compatLnSpc="1"/>
          <a:lstStyle>
            <a:lvl1pPr>
              <a:defRPr/>
            </a:lvl1pPr>
          </a:lstStyle>
          <a:p>
            <a:pPr marL="0" marR="0" indent="0" algn="l" defTabSz="914400" rtl="0" fontAlgn="base" latinLnBrk="0">
              <a:lnSpc>
                <a:spcPct val="100000"/>
              </a:lnSpc>
              <a:spcBef>
                <a:spcPct val="0"/>
              </a:spcBef>
              <a:spcAft>
                <a:spcPct val="0"/>
              </a:spcAft>
              <a:buClrTx/>
              <a:buSzTx/>
              <a:buFontTx/>
              <a:buNone/>
              <a:defRPr/>
            </a:pPr>
            <a:endParaRPr kumimoji="0" lang="en-US" altLang="zh-CN" b="0" i="0" kern="1200" cap="none" spc="0" normalizeH="0" baseline="0" noProof="0">
              <a:solidFill>
                <a:schemeClr val="tx1"/>
              </a:solidFill>
              <a:latin typeface="宋体" panose="02010600030101010101" pitchFamily="2" charset="-122"/>
              <a:ea typeface="宋体" panose="02010600030101010101" pitchFamily="2" charset="-122"/>
              <a:cs typeface="+mn-cs"/>
            </a:endParaRPr>
          </a:p>
        </p:txBody>
      </p:sp>
      <p:sp>
        <p:nvSpPr>
          <p:cNvPr id="77" name="Rectangle 33"/>
          <p:cNvSpPr>
            <a:spLocks noGrp="1" noChangeArrowheads="1"/>
          </p:cNvSpPr>
          <p:nvPr>
            <p:ph type="ftr" sz="quarter" idx="3"/>
          </p:nvPr>
        </p:nvSpPr>
        <p:spPr bwMode="auto">
          <a:xfrm>
            <a:off x="3384550" y="6245225"/>
            <a:ext cx="3136900" cy="476250"/>
          </a:xfrm>
          <a:prstGeom prst="rect">
            <a:avLst/>
          </a:prstGeom>
          <a:ln>
            <a:miter lim="800000"/>
          </a:ln>
        </p:spPr>
        <p:txBody>
          <a:bodyPr vert="horz" wrap="square" lIns="91440" tIns="45720" rIns="91440" bIns="45720" numCol="1" anchor="t" anchorCtr="0" compatLnSpc="1"/>
          <a:lstStyle>
            <a:lvl1pPr>
              <a:defRPr/>
            </a:lvl1pPr>
          </a:lstStyle>
          <a:p>
            <a:pPr marL="0" marR="0" indent="0" defTabSz="914400" rtl="0" fontAlgn="base" latinLnBrk="0">
              <a:lnSpc>
                <a:spcPct val="100000"/>
              </a:lnSpc>
              <a:spcBef>
                <a:spcPct val="0"/>
              </a:spcBef>
              <a:spcAft>
                <a:spcPct val="0"/>
              </a:spcAft>
              <a:buClrTx/>
              <a:buSzTx/>
              <a:buFontTx/>
              <a:buNone/>
              <a:defRPr/>
            </a:pPr>
            <a:endParaRPr kumimoji="0" lang="en-US" altLang="zh-CN" b="0" i="0" kern="1200" cap="none" spc="0" normalizeH="0" baseline="0" noProof="0">
              <a:solidFill>
                <a:schemeClr val="tx1"/>
              </a:solidFill>
              <a:latin typeface="宋体" panose="02010600030101010101" pitchFamily="2" charset="-122"/>
              <a:ea typeface="宋体" panose="02010600030101010101" pitchFamily="2" charset="-122"/>
              <a:cs typeface="+mn-cs"/>
            </a:endParaRPr>
          </a:p>
        </p:txBody>
      </p:sp>
      <p:sp>
        <p:nvSpPr>
          <p:cNvPr id="78" name="Rectangle 34"/>
          <p:cNvSpPr>
            <a:spLocks noGrp="1" noChangeArrowheads="1"/>
          </p:cNvSpPr>
          <p:nvPr>
            <p:ph type="sldNum" sz="quarter" idx="4"/>
          </p:nvPr>
        </p:nvSpPr>
        <p:spPr bwMode="auto">
          <a:xfrm>
            <a:off x="7099300" y="6245225"/>
            <a:ext cx="23114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274638"/>
            <a:ext cx="222885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95300" y="274638"/>
            <a:ext cx="653415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274638"/>
            <a:ext cx="8915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95300" y="1600200"/>
            <a:ext cx="4381500"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029200" y="1600200"/>
            <a:ext cx="4381500"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274638"/>
            <a:ext cx="8915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95300" y="1600200"/>
            <a:ext cx="4381500"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5029200" y="1600200"/>
            <a:ext cx="4381500" cy="21859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p:nvPr>
        </p:nvSpPr>
        <p:spPr>
          <a:xfrm>
            <a:off x="5029200" y="3938588"/>
            <a:ext cx="4381500" cy="21875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7" name="页脚占位符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8" name="灯片编号占位符 7"/>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4201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41513" y="612775"/>
            <a:ext cx="59436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rgbClr val="000099"/>
              </a:solidFill>
              <a:effectLst/>
              <a:uLnTx/>
              <a:uFillTx/>
              <a:latin typeface="+mn-lt"/>
              <a:ea typeface="+mn-ea"/>
              <a:cs typeface="+mn-cs"/>
            </a:endParaRPr>
          </a:p>
        </p:txBody>
      </p:sp>
      <p:sp>
        <p:nvSpPr>
          <p:cNvPr id="4" name="文本占位符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Freeform 2"/>
          <p:cNvSpPr/>
          <p:nvPr/>
        </p:nvSpPr>
        <p:spPr bwMode="auto">
          <a:xfrm rot="-3172564">
            <a:off x="8474869" y="-102394"/>
            <a:ext cx="1162050" cy="2259013"/>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04" name="Freeform 8"/>
          <p:cNvSpPr/>
          <p:nvPr/>
        </p:nvSpPr>
        <p:spPr bwMode="auto">
          <a:xfrm rot="-3172564">
            <a:off x="8569325" y="-63500"/>
            <a:ext cx="1165225" cy="2273300"/>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05" name="Freeform 9" descr="crayon"/>
          <p:cNvSpPr/>
          <p:nvPr/>
        </p:nvSpPr>
        <p:spPr bwMode="auto">
          <a:xfrm rot="-3172564">
            <a:off x="8526463" y="127000"/>
            <a:ext cx="1025525" cy="1701800"/>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nvGrpSpPr>
          <p:cNvPr id="1029" name="Group 10" descr="crayons"/>
          <p:cNvGrpSpPr/>
          <p:nvPr/>
        </p:nvGrpSpPr>
        <p:grpSpPr>
          <a:xfrm>
            <a:off x="7938" y="5867400"/>
            <a:ext cx="1395412" cy="919163"/>
            <a:chOff x="5" y="3490"/>
            <a:chExt cx="1124" cy="785"/>
          </a:xfrm>
        </p:grpSpPr>
        <p:sp>
          <p:nvSpPr>
            <p:cNvPr id="4107" name="Freeform 11"/>
            <p:cNvSpPr/>
            <p:nvPr/>
          </p:nvSpPr>
          <p:spPr bwMode="auto">
            <a:xfrm>
              <a:off x="24" y="3505"/>
              <a:ext cx="1088"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08" name="Freeform 12"/>
            <p:cNvSpPr/>
            <p:nvPr/>
          </p:nvSpPr>
          <p:spPr bwMode="auto">
            <a:xfrm>
              <a:off x="1022" y="3582"/>
              <a:ext cx="73"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09" name="Freeform 13"/>
            <p:cNvSpPr/>
            <p:nvPr/>
          </p:nvSpPr>
          <p:spPr bwMode="auto">
            <a:xfrm>
              <a:off x="20" y="3773"/>
              <a:ext cx="792" cy="411"/>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10" name="Freeform 14"/>
            <p:cNvSpPr/>
            <p:nvPr/>
          </p:nvSpPr>
          <p:spPr bwMode="auto">
            <a:xfrm>
              <a:off x="129" y="3809"/>
              <a:ext cx="526" cy="373"/>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11" name="Freeform 15"/>
            <p:cNvSpPr/>
            <p:nvPr/>
          </p:nvSpPr>
          <p:spPr bwMode="auto">
            <a:xfrm>
              <a:off x="485" y="3532"/>
              <a:ext cx="138"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12" name="Freeform 16"/>
            <p:cNvSpPr/>
            <p:nvPr/>
          </p:nvSpPr>
          <p:spPr bwMode="auto">
            <a:xfrm>
              <a:off x="641" y="4162"/>
              <a:ext cx="78" cy="113"/>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13" name="Freeform 17"/>
            <p:cNvSpPr/>
            <p:nvPr/>
          </p:nvSpPr>
          <p:spPr bwMode="auto">
            <a:xfrm>
              <a:off x="504" y="3607"/>
              <a:ext cx="193" cy="385"/>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14" name="Freeform 18"/>
            <p:cNvSpPr/>
            <p:nvPr/>
          </p:nvSpPr>
          <p:spPr bwMode="auto">
            <a:xfrm>
              <a:off x="667" y="3590"/>
              <a:ext cx="363"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15" name="Freeform 19"/>
            <p:cNvSpPr/>
            <p:nvPr/>
          </p:nvSpPr>
          <p:spPr bwMode="auto">
            <a:xfrm>
              <a:off x="346" y="3693"/>
              <a:ext cx="156" cy="65"/>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nvGrpSpPr>
            <p:cNvPr id="1060" name="Group 20"/>
            <p:cNvGrpSpPr/>
            <p:nvPr userDrawn="1"/>
          </p:nvGrpSpPr>
          <p:grpSpPr>
            <a:xfrm>
              <a:off x="5" y="3490"/>
              <a:ext cx="1124" cy="780"/>
              <a:chOff x="5" y="3490"/>
              <a:chExt cx="1124" cy="780"/>
            </a:xfrm>
          </p:grpSpPr>
          <p:grpSp>
            <p:nvGrpSpPr>
              <p:cNvPr id="1061" name="Group 21"/>
              <p:cNvGrpSpPr/>
              <p:nvPr userDrawn="1"/>
            </p:nvGrpSpPr>
            <p:grpSpPr>
              <a:xfrm>
                <a:off x="499" y="3562"/>
                <a:ext cx="548" cy="708"/>
                <a:chOff x="499" y="3562"/>
                <a:chExt cx="548" cy="708"/>
              </a:xfrm>
            </p:grpSpPr>
            <p:sp>
              <p:nvSpPr>
                <p:cNvPr id="4118" name="Freeform 22"/>
                <p:cNvSpPr/>
                <p:nvPr/>
              </p:nvSpPr>
              <p:spPr bwMode="auto">
                <a:xfrm>
                  <a:off x="499" y="3586"/>
                  <a:ext cx="157" cy="88"/>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19" name="Freeform 23"/>
                <p:cNvSpPr/>
                <p:nvPr/>
              </p:nvSpPr>
              <p:spPr bwMode="auto">
                <a:xfrm>
                  <a:off x="634"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20" name="Freeform 24"/>
                <p:cNvSpPr/>
                <p:nvPr/>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sp>
            <p:nvSpPr>
              <p:cNvPr id="4121" name="Freeform 25"/>
              <p:cNvSpPr/>
              <p:nvPr/>
            </p:nvSpPr>
            <p:spPr bwMode="auto">
              <a:xfrm>
                <a:off x="77" y="3731"/>
                <a:ext cx="596" cy="251"/>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22" name="Freeform 26"/>
              <p:cNvSpPr/>
              <p:nvPr/>
            </p:nvSpPr>
            <p:spPr bwMode="auto">
              <a:xfrm>
                <a:off x="259" y="3886"/>
                <a:ext cx="243"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23" name="Freeform 27"/>
              <p:cNvSpPr/>
              <p:nvPr/>
            </p:nvSpPr>
            <p:spPr bwMode="auto">
              <a:xfrm>
                <a:off x="565" y="3680"/>
                <a:ext cx="107" cy="239"/>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nvGrpSpPr>
              <p:cNvPr id="1065" name="Group 28"/>
              <p:cNvGrpSpPr/>
              <p:nvPr userDrawn="1"/>
            </p:nvGrpSpPr>
            <p:grpSpPr>
              <a:xfrm>
                <a:off x="5" y="3490"/>
                <a:ext cx="1124" cy="678"/>
                <a:chOff x="5" y="3490"/>
                <a:chExt cx="1124" cy="678"/>
              </a:xfrm>
            </p:grpSpPr>
            <p:sp>
              <p:nvSpPr>
                <p:cNvPr id="4125" name="Freeform 29"/>
                <p:cNvSpPr/>
                <p:nvPr/>
              </p:nvSpPr>
              <p:spPr bwMode="auto">
                <a:xfrm>
                  <a:off x="669" y="4049"/>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26" name="Freeform 30"/>
                <p:cNvSpPr/>
                <p:nvPr/>
              </p:nvSpPr>
              <p:spPr bwMode="auto">
                <a:xfrm>
                  <a:off x="5" y="3729"/>
                  <a:ext cx="841" cy="439"/>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27" name="Freeform 31"/>
                <p:cNvSpPr/>
                <p:nvPr/>
              </p:nvSpPr>
              <p:spPr bwMode="auto">
                <a:xfrm>
                  <a:off x="106" y="3769"/>
                  <a:ext cx="81" cy="16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28" name="Freeform 32"/>
                <p:cNvSpPr/>
                <p:nvPr/>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29" name="Freeform 33"/>
                <p:cNvSpPr/>
                <p:nvPr/>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30" name="Freeform 34"/>
                <p:cNvSpPr/>
                <p:nvPr/>
              </p:nvSpPr>
              <p:spPr bwMode="auto">
                <a:xfrm>
                  <a:off x="329" y="3630"/>
                  <a:ext cx="194" cy="137"/>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31" name="Freeform 35"/>
                <p:cNvSpPr/>
                <p:nvPr/>
              </p:nvSpPr>
              <p:spPr bwMode="auto">
                <a:xfrm>
                  <a:off x="658" y="3537"/>
                  <a:ext cx="471" cy="213"/>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32" name="Freeform 36"/>
                <p:cNvSpPr/>
                <p:nvPr/>
              </p:nvSpPr>
              <p:spPr bwMode="auto">
                <a:xfrm>
                  <a:off x="717" y="3607"/>
                  <a:ext cx="244" cy="85"/>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grpSp>
      </p:grpSp>
      <p:grpSp>
        <p:nvGrpSpPr>
          <p:cNvPr id="1030" name="Group 37"/>
          <p:cNvGrpSpPr/>
          <p:nvPr/>
        </p:nvGrpSpPr>
        <p:grpSpPr>
          <a:xfrm>
            <a:off x="9404350" y="2116138"/>
            <a:ext cx="417513" cy="4308475"/>
            <a:chOff x="5468" y="1333"/>
            <a:chExt cx="243" cy="2714"/>
          </a:xfrm>
        </p:grpSpPr>
        <p:sp>
          <p:nvSpPr>
            <p:cNvPr id="4134" name="Freeform 38"/>
            <p:cNvSpPr/>
            <p:nvPr/>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35" name="Freeform 39"/>
            <p:cNvSpPr/>
            <p:nvPr/>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grpSp>
        <p:nvGrpSpPr>
          <p:cNvPr id="1031" name="Group 40"/>
          <p:cNvGrpSpPr/>
          <p:nvPr/>
        </p:nvGrpSpPr>
        <p:grpSpPr>
          <a:xfrm>
            <a:off x="7927975" y="90488"/>
            <a:ext cx="2311400" cy="1911350"/>
            <a:chOff x="4610" y="57"/>
            <a:chExt cx="1344" cy="1204"/>
          </a:xfrm>
        </p:grpSpPr>
        <p:grpSp>
          <p:nvGrpSpPr>
            <p:cNvPr id="1037" name="Group 41"/>
            <p:cNvGrpSpPr/>
            <p:nvPr userDrawn="1"/>
          </p:nvGrpSpPr>
          <p:grpSpPr>
            <a:xfrm>
              <a:off x="4610" y="57"/>
              <a:ext cx="1344" cy="1204"/>
              <a:chOff x="4610" y="57"/>
              <a:chExt cx="1344" cy="1204"/>
            </a:xfrm>
          </p:grpSpPr>
          <p:sp>
            <p:nvSpPr>
              <p:cNvPr id="4138" name="Freeform 42"/>
              <p:cNvSpPr/>
              <p:nvPr/>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nvGrpSpPr>
              <p:cNvPr id="1040" name="Group 43"/>
              <p:cNvGrpSpPr/>
              <p:nvPr userDrawn="1"/>
            </p:nvGrpSpPr>
            <p:grpSpPr>
              <a:xfrm>
                <a:off x="4610" y="57"/>
                <a:ext cx="1344" cy="985"/>
                <a:chOff x="4610" y="57"/>
                <a:chExt cx="1344" cy="985"/>
              </a:xfrm>
            </p:grpSpPr>
            <p:sp>
              <p:nvSpPr>
                <p:cNvPr id="4140" name="Freeform 44"/>
                <p:cNvSpPr/>
                <p:nvPr/>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41" name="Freeform 45"/>
                <p:cNvSpPr/>
                <p:nvPr/>
              </p:nvSpPr>
              <p:spPr bwMode="auto">
                <a:xfrm rot="-3172564">
                  <a:off x="5053" y="332"/>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42" name="Freeform 46"/>
                <p:cNvSpPr/>
                <p:nvPr/>
              </p:nvSpPr>
              <p:spPr bwMode="auto">
                <a:xfrm rot="-3172564">
                  <a:off x="4859" y="177"/>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43" name="Freeform 47"/>
                <p:cNvSpPr/>
                <p:nvPr/>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44" name="Freeform 48"/>
                <p:cNvSpPr/>
                <p:nvPr/>
              </p:nvSpPr>
              <p:spPr bwMode="auto">
                <a:xfrm rot="-3172564">
                  <a:off x="5298" y="897"/>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45" name="Freeform 49"/>
                <p:cNvSpPr/>
                <p:nvPr/>
              </p:nvSpPr>
              <p:spPr bwMode="auto">
                <a:xfrm rot="-3172564">
                  <a:off x="5254" y="801"/>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46" name="Freeform 50"/>
                <p:cNvSpPr/>
                <p:nvPr/>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sp>
              <p:nvSpPr>
                <p:cNvPr id="4147" name="Freeform 51"/>
                <p:cNvSpPr/>
                <p:nvPr/>
              </p:nvSpPr>
              <p:spPr bwMode="auto">
                <a:xfrm rot="-3172564">
                  <a:off x="4949" y="142"/>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grpSp>
        <p:sp>
          <p:nvSpPr>
            <p:cNvPr id="4148" name="Line 52"/>
            <p:cNvSpPr>
              <a:spLocks noChangeShapeType="1"/>
            </p:cNvSpPr>
            <p:nvPr/>
          </p:nvSpPr>
          <p:spPr bwMode="auto">
            <a:xfrm>
              <a:off x="4870" y="84"/>
              <a:ext cx="42" cy="96"/>
            </a:xfrm>
            <a:prstGeom prst="line">
              <a:avLst/>
            </a:prstGeom>
            <a:noFill/>
            <a:ln w="38100">
              <a:solidFill>
                <a:schemeClr val="accent2"/>
              </a:solid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mn-ea"/>
                <a:cs typeface="+mn-cs"/>
              </a:endParaRPr>
            </a:p>
          </p:txBody>
        </p:sp>
      </p:grpSp>
      <p:sp>
        <p:nvSpPr>
          <p:cNvPr id="1032" name="Rectangle 53"/>
          <p:cNvSpPr>
            <a:spLocks noGrp="1"/>
          </p:cNvSpPr>
          <p:nvPr>
            <p:ph type="title"/>
          </p:nvPr>
        </p:nvSpPr>
        <p:spPr>
          <a:xfrm>
            <a:off x="495300" y="274638"/>
            <a:ext cx="89154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33" name="Rectangle 54"/>
          <p:cNvSpPr>
            <a:spLocks noGrp="1"/>
          </p:cNvSpPr>
          <p:nvPr>
            <p:ph type="body" idx="1"/>
          </p:nvPr>
        </p:nvSpPr>
        <p:spPr>
          <a:xfrm>
            <a:off x="495300" y="1600200"/>
            <a:ext cx="89154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151" name="Rectangle 55"/>
          <p:cNvSpPr>
            <a:spLocks noGrp="1" noChangeArrowheads="1"/>
          </p:cNvSpPr>
          <p:nvPr>
            <p:ph type="dt" sz="half" idx="2"/>
          </p:nvPr>
        </p:nvSpPr>
        <p:spPr bwMode="auto">
          <a:xfrm>
            <a:off x="495300" y="6245225"/>
            <a:ext cx="23114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宋体" panose="02010600030101010101" pitchFamily="2" charset="-122"/>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4152" name="Rectangle 56"/>
          <p:cNvSpPr>
            <a:spLocks noGrp="1" noChangeArrowheads="1"/>
          </p:cNvSpPr>
          <p:nvPr>
            <p:ph type="ftr" sz="quarter" idx="3"/>
          </p:nvPr>
        </p:nvSpPr>
        <p:spPr bwMode="auto">
          <a:xfrm>
            <a:off x="3384550" y="6245225"/>
            <a:ext cx="31369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200">
                <a:latin typeface="宋体" panose="02010600030101010101" pitchFamily="2" charset="-122"/>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4153" name="Rectangle 57"/>
          <p:cNvSpPr>
            <a:spLocks noGrp="1" noChangeArrowheads="1"/>
          </p:cNvSpPr>
          <p:nvPr>
            <p:ph type="sldNum" sz="quarter" idx="4"/>
          </p:nvPr>
        </p:nvSpPr>
        <p:spPr bwMode="auto">
          <a:xfrm>
            <a:off x="7099300" y="6245225"/>
            <a:ext cx="2311400" cy="476250"/>
          </a:xfrm>
          <a:prstGeom prst="rect">
            <a:avLst/>
          </a:prstGeom>
          <a:noFill/>
          <a:ln w="9525">
            <a:noFill/>
            <a:miter lim="800000"/>
          </a:ln>
          <a:effectLst/>
        </p:spPr>
        <p:txBody>
          <a:bodyPr vert="horz" wrap="square" lIns="91440" tIns="45720" rIns="91440" bIns="45720" numCol="1" anchor="t" anchorCtr="0" compatLnSpc="1"/>
          <a:p>
            <a:pPr lvl="0" algn="r" eaLnBrk="1" hangingPunct="1"/>
            <a:fld id="{9A0DB2DC-4C9A-4742-B13C-FB6460FD3503}" type="slidenum">
              <a:rPr lang="zh-CN" altLang="en-US" sz="1200" dirty="0">
                <a:latin typeface="宋体" panose="02010600030101010101" pitchFamily="2" charset="-122"/>
                <a:ea typeface="宋体" panose="02010600030101010101" pitchFamily="2" charset="-122"/>
              </a:rPr>
            </a:fld>
            <a:endParaRPr lang="zh-CN" altLang="en-US" sz="1200" dirty="0">
              <a:latin typeface="宋体" panose="02010600030101010101" pitchFamily="2" charset="-122"/>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dissolve/>
  </p:transition>
  <p:hf sldNum="0" hdr="0" ftr="0" dt="0"/>
  <p:txStyles>
    <p:titleStyle>
      <a:lvl1pPr algn="ctr" rtl="0" eaLnBrk="0" fontAlgn="base" hangingPunct="0">
        <a:spcBef>
          <a:spcPct val="0"/>
        </a:spcBef>
        <a:spcAft>
          <a:spcPct val="0"/>
        </a:spcAft>
        <a:defRPr sz="4400">
          <a:solidFill>
            <a:srgbClr val="993366"/>
          </a:solidFill>
          <a:latin typeface="+mj-lt"/>
          <a:ea typeface="+mj-ea"/>
          <a:cs typeface="+mj-cs"/>
        </a:defRPr>
      </a:lvl1pPr>
      <a:lvl2pPr algn="ctr" rtl="0" eaLnBrk="0" fontAlgn="base" hangingPunct="0">
        <a:spcBef>
          <a:spcPct val="0"/>
        </a:spcBef>
        <a:spcAft>
          <a:spcPct val="0"/>
        </a:spcAft>
        <a:defRPr sz="4400">
          <a:solidFill>
            <a:srgbClr val="993366"/>
          </a:solidFill>
          <a:latin typeface="华文新魏" pitchFamily="2" charset="-122"/>
          <a:ea typeface="华文新魏" pitchFamily="2" charset="-122"/>
        </a:defRPr>
      </a:lvl2pPr>
      <a:lvl3pPr algn="ctr" rtl="0" eaLnBrk="0" fontAlgn="base" hangingPunct="0">
        <a:spcBef>
          <a:spcPct val="0"/>
        </a:spcBef>
        <a:spcAft>
          <a:spcPct val="0"/>
        </a:spcAft>
        <a:defRPr sz="4400">
          <a:solidFill>
            <a:srgbClr val="993366"/>
          </a:solidFill>
          <a:latin typeface="华文新魏" pitchFamily="2" charset="-122"/>
          <a:ea typeface="华文新魏" pitchFamily="2" charset="-122"/>
        </a:defRPr>
      </a:lvl3pPr>
      <a:lvl4pPr algn="ctr" rtl="0" eaLnBrk="0" fontAlgn="base" hangingPunct="0">
        <a:spcBef>
          <a:spcPct val="0"/>
        </a:spcBef>
        <a:spcAft>
          <a:spcPct val="0"/>
        </a:spcAft>
        <a:defRPr sz="4400">
          <a:solidFill>
            <a:srgbClr val="993366"/>
          </a:solidFill>
          <a:latin typeface="华文新魏" pitchFamily="2" charset="-122"/>
          <a:ea typeface="华文新魏" pitchFamily="2" charset="-122"/>
        </a:defRPr>
      </a:lvl4pPr>
      <a:lvl5pPr algn="ctr" rtl="0" eaLnBrk="0" fontAlgn="base" hangingPunct="0">
        <a:spcBef>
          <a:spcPct val="0"/>
        </a:spcBef>
        <a:spcAft>
          <a:spcPct val="0"/>
        </a:spcAft>
        <a:defRPr sz="4400">
          <a:solidFill>
            <a:srgbClr val="993366"/>
          </a:solidFill>
          <a:latin typeface="华文新魏" pitchFamily="2" charset="-122"/>
          <a:ea typeface="华文新魏" pitchFamily="2" charset="-122"/>
        </a:defRPr>
      </a:lvl5pPr>
      <a:lvl6pPr marL="457200" algn="ctr" rtl="0" fontAlgn="base">
        <a:spcBef>
          <a:spcPct val="0"/>
        </a:spcBef>
        <a:spcAft>
          <a:spcPct val="0"/>
        </a:spcAft>
        <a:defRPr sz="4400">
          <a:solidFill>
            <a:srgbClr val="993366"/>
          </a:solidFill>
          <a:latin typeface="华文新魏" pitchFamily="2" charset="-122"/>
          <a:ea typeface="华文新魏" pitchFamily="2" charset="-122"/>
        </a:defRPr>
      </a:lvl6pPr>
      <a:lvl7pPr marL="914400" algn="ctr" rtl="0" fontAlgn="base">
        <a:spcBef>
          <a:spcPct val="0"/>
        </a:spcBef>
        <a:spcAft>
          <a:spcPct val="0"/>
        </a:spcAft>
        <a:defRPr sz="4400">
          <a:solidFill>
            <a:srgbClr val="993366"/>
          </a:solidFill>
          <a:latin typeface="华文新魏" pitchFamily="2" charset="-122"/>
          <a:ea typeface="华文新魏" pitchFamily="2" charset="-122"/>
        </a:defRPr>
      </a:lvl7pPr>
      <a:lvl8pPr marL="1371600" algn="ctr" rtl="0" fontAlgn="base">
        <a:spcBef>
          <a:spcPct val="0"/>
        </a:spcBef>
        <a:spcAft>
          <a:spcPct val="0"/>
        </a:spcAft>
        <a:defRPr sz="4400">
          <a:solidFill>
            <a:srgbClr val="993366"/>
          </a:solidFill>
          <a:latin typeface="华文新魏" pitchFamily="2" charset="-122"/>
          <a:ea typeface="华文新魏" pitchFamily="2" charset="-122"/>
        </a:defRPr>
      </a:lvl8pPr>
      <a:lvl9pPr marL="1828800" algn="ctr" rtl="0" fontAlgn="base">
        <a:spcBef>
          <a:spcPct val="0"/>
        </a:spcBef>
        <a:spcAft>
          <a:spcPct val="0"/>
        </a:spcAft>
        <a:defRPr sz="4400">
          <a:solidFill>
            <a:srgbClr val="993366"/>
          </a:solidFill>
          <a:latin typeface="华文新魏" pitchFamily="2" charset="-122"/>
          <a:ea typeface="华文新魏" pitchFamily="2" charset="-122"/>
        </a:defRPr>
      </a:lvl9pPr>
    </p:titleStyle>
    <p:bodyStyle>
      <a:lvl1pPr marL="342900" indent="-342900" algn="l" rtl="0" eaLnBrk="0" fontAlgn="base" hangingPunct="0">
        <a:spcBef>
          <a:spcPct val="20000"/>
        </a:spcBef>
        <a:spcAft>
          <a:spcPct val="0"/>
        </a:spcAft>
        <a:buChar char="•"/>
        <a:defRPr sz="3200">
          <a:solidFill>
            <a:srgbClr val="0000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99"/>
          </a:solidFill>
          <a:latin typeface="+mn-lt"/>
          <a:ea typeface="+mn-ea"/>
        </a:defRPr>
      </a:lvl2pPr>
      <a:lvl3pPr marL="1143000" indent="-228600" algn="l" rtl="0" eaLnBrk="0" fontAlgn="base" hangingPunct="0">
        <a:spcBef>
          <a:spcPct val="20000"/>
        </a:spcBef>
        <a:spcAft>
          <a:spcPct val="0"/>
        </a:spcAft>
        <a:buChar char="•"/>
        <a:defRPr sz="2400">
          <a:solidFill>
            <a:srgbClr val="000099"/>
          </a:solidFill>
          <a:latin typeface="+mn-lt"/>
          <a:ea typeface="+mn-ea"/>
        </a:defRPr>
      </a:lvl3pPr>
      <a:lvl4pPr marL="1600200" indent="-228600" algn="l" rtl="0" eaLnBrk="0" fontAlgn="base" hangingPunct="0">
        <a:spcBef>
          <a:spcPct val="20000"/>
        </a:spcBef>
        <a:spcAft>
          <a:spcPct val="0"/>
        </a:spcAft>
        <a:buChar char="–"/>
        <a:defRPr sz="2000">
          <a:solidFill>
            <a:srgbClr val="000099"/>
          </a:solidFill>
          <a:latin typeface="+mn-lt"/>
          <a:ea typeface="+mn-ea"/>
        </a:defRPr>
      </a:lvl4pPr>
      <a:lvl5pPr marL="2057400" indent="-228600" algn="l" rtl="0" eaLnBrk="0" fontAlgn="base" hangingPunct="0">
        <a:spcBef>
          <a:spcPct val="20000"/>
        </a:spcBef>
        <a:spcAft>
          <a:spcPct val="0"/>
        </a:spcAft>
        <a:buChar char="»"/>
        <a:defRPr sz="2000">
          <a:solidFill>
            <a:srgbClr val="000099"/>
          </a:solidFill>
          <a:latin typeface="+mn-lt"/>
          <a:ea typeface="+mn-ea"/>
        </a:defRPr>
      </a:lvl5pPr>
      <a:lvl6pPr marL="2514600" indent="-228600" algn="l" rtl="0" fontAlgn="base">
        <a:spcBef>
          <a:spcPct val="20000"/>
        </a:spcBef>
        <a:spcAft>
          <a:spcPct val="0"/>
        </a:spcAft>
        <a:buChar char="»"/>
        <a:defRPr sz="2000">
          <a:solidFill>
            <a:srgbClr val="000099"/>
          </a:solidFill>
          <a:latin typeface="+mn-lt"/>
          <a:ea typeface="+mn-ea"/>
        </a:defRPr>
      </a:lvl6pPr>
      <a:lvl7pPr marL="2971800" indent="-228600" algn="l" rtl="0" fontAlgn="base">
        <a:spcBef>
          <a:spcPct val="20000"/>
        </a:spcBef>
        <a:spcAft>
          <a:spcPct val="0"/>
        </a:spcAft>
        <a:buChar char="»"/>
        <a:defRPr sz="2000">
          <a:solidFill>
            <a:srgbClr val="000099"/>
          </a:solidFill>
          <a:latin typeface="+mn-lt"/>
          <a:ea typeface="+mn-ea"/>
        </a:defRPr>
      </a:lvl7pPr>
      <a:lvl8pPr marL="3429000" indent="-228600" algn="l" rtl="0" fontAlgn="base">
        <a:spcBef>
          <a:spcPct val="20000"/>
        </a:spcBef>
        <a:spcAft>
          <a:spcPct val="0"/>
        </a:spcAft>
        <a:buChar char="»"/>
        <a:defRPr sz="2000">
          <a:solidFill>
            <a:srgbClr val="000099"/>
          </a:solidFill>
          <a:latin typeface="+mn-lt"/>
          <a:ea typeface="+mn-ea"/>
        </a:defRPr>
      </a:lvl8pPr>
      <a:lvl9pPr marL="3886200" indent="-228600" algn="l" rtl="0" fontAlgn="base">
        <a:spcBef>
          <a:spcPct val="20000"/>
        </a:spcBef>
        <a:spcAft>
          <a:spcPct val="0"/>
        </a:spcAft>
        <a:buChar char="»"/>
        <a:defRPr sz="2000">
          <a:solidFill>
            <a:srgbClr val="000099"/>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hemeOverride" Target="../theme/themeOverride5.xml"/><Relationship Id="rId1" Type="http://schemas.openxmlformats.org/officeDocument/2006/relationships/image" Target="../media/image3.wmf"/></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3.xml"/><Relationship Id="rId2" Type="http://schemas.openxmlformats.org/officeDocument/2006/relationships/themeOverride" Target="../theme/themeOverride6.xml"/><Relationship Id="rId1" Type="http://schemas.openxmlformats.org/officeDocument/2006/relationships/image" Target="../media/image3.wmf"/></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3.xml"/><Relationship Id="rId2" Type="http://schemas.openxmlformats.org/officeDocument/2006/relationships/themeOverride" Target="../theme/themeOverride7.xml"/><Relationship Id="rId1" Type="http://schemas.openxmlformats.org/officeDocument/2006/relationships/image" Target="../media/image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hemeOverride" Target="../theme/themeOverride1.xml"/><Relationship Id="rId1"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hemeOverride" Target="../theme/themeOverride2.xml"/><Relationship Id="rId1"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hemeOverride" Target="../theme/themeOverride3.xml"/><Relationship Id="rId1"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5" name="Rectangle 7"/>
          <p:cNvSpPr>
            <a:spLocks noGrp="1" noChangeArrowheads="1"/>
          </p:cNvSpPr>
          <p:nvPr>
            <p:ph type="ctrTitle" sz="quarter"/>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br>
              <a:rPr kumimoji="0" lang="zh-CN" altLang="en-US" sz="4400" b="1" i="0" u="none" strike="noStrike" kern="0" cap="none" spc="0" normalizeH="0" baseline="0" noProof="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uLnTx/>
                <a:uFillTx/>
                <a:latin typeface="+mj-lt"/>
                <a:ea typeface="+mj-ea"/>
                <a:cs typeface="+mj-cs"/>
              </a:rPr>
            </a:br>
            <a:r>
              <a:rPr kumimoji="0" lang="zh-CN" altLang="en-US" sz="4400" b="1" i="0" u="none" strike="noStrike" kern="0" cap="none" spc="0" normalizeH="0" baseline="0" noProof="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uLnTx/>
                <a:uFillTx/>
                <a:latin typeface="+mj-lt"/>
                <a:ea typeface="+mj-ea"/>
                <a:cs typeface="+mj-cs"/>
              </a:rPr>
              <a:t>鄂托克旗小学英语组简报</a:t>
            </a:r>
            <a:endParaRPr kumimoji="0" lang="zh-CN" altLang="en-US" sz="3600" b="1" i="0" u="none" strike="noStrike" kern="0" cap="none" spc="0" normalizeH="0" baseline="0" noProof="0" dirty="0" smtClean="0">
              <a:ln>
                <a:noFill/>
              </a:ln>
              <a:solidFill>
                <a:srgbClr val="993366"/>
              </a:solidFill>
              <a:effectLst>
                <a:outerShdw blurRad="38100" dist="38100" dir="2700000" algn="tl">
                  <a:srgbClr val="C0C0C0"/>
                </a:outerShdw>
              </a:effectLst>
              <a:uLnTx/>
              <a:uFillTx/>
              <a:latin typeface="+mj-lt"/>
              <a:ea typeface="+mj-ea"/>
              <a:cs typeface="+mj-cs"/>
            </a:endParaRPr>
          </a:p>
        </p:txBody>
      </p:sp>
      <p:sp>
        <p:nvSpPr>
          <p:cNvPr id="2056" name="Rectangle 8"/>
          <p:cNvSpPr>
            <a:spLocks noGrp="1" noChangeArrowheads="1"/>
          </p:cNvSpPr>
          <p:nvPr>
            <p:ph type="subTitle" sz="quarter" idx="1"/>
          </p:nvPr>
        </p:nvSpPr>
        <p:spPr/>
        <p:txBody>
          <a:bodyPr vert="horz" wrap="square" lIns="91440" tIns="45720" rIns="91440" bIns="45720" numCol="1" anchor="t" anchorCtr="0" compatLnSpc="1"/>
          <a:lstStyle/>
          <a:p>
            <a:pPr marL="0" marR="0" lvl="0" indent="0" algn="ctr" defTabSz="914400" rtl="0" eaLnBrk="1" fontAlgn="base" latinLnBrk="0" hangingPunct="1">
              <a:lnSpc>
                <a:spcPct val="90000"/>
              </a:lnSpc>
              <a:spcBef>
                <a:spcPct val="20000"/>
              </a:spcBef>
              <a:spcAft>
                <a:spcPct val="0"/>
              </a:spcAft>
              <a:buClrTx/>
              <a:buSzTx/>
              <a:buFontTx/>
              <a:buNone/>
              <a:defRPr/>
            </a:pPr>
            <a:endParaRPr kumimoji="0" lang="zh-CN" altLang="en-US" sz="28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endParaRPr>
          </a:p>
          <a:p>
            <a:pPr marL="0" marR="0" lvl="0" indent="0" algn="ctr" defTabSz="914400" rtl="0" eaLnBrk="1" fontAlgn="base" latinLnBrk="0" hangingPunct="1">
              <a:lnSpc>
                <a:spcPct val="90000"/>
              </a:lnSpc>
              <a:spcBef>
                <a:spcPct val="20000"/>
              </a:spcBef>
              <a:spcAft>
                <a:spcPct val="0"/>
              </a:spcAft>
              <a:buClrTx/>
              <a:buSzTx/>
              <a:buFontTx/>
              <a:buNone/>
              <a:defRPr/>
            </a:pPr>
            <a:r>
              <a:rPr kumimoji="0" lang="zh-CN" altLang="en-US" sz="32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rPr>
              <a:t>第二期</a:t>
            </a:r>
            <a:endParaRPr kumimoji="0" lang="zh-CN" altLang="en-US" sz="32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endParaRPr>
          </a:p>
          <a:p>
            <a:pPr marL="0" marR="0" lvl="0" indent="0" algn="ctr" defTabSz="914400" rtl="0" eaLnBrk="1" fontAlgn="base" latinLnBrk="0" hangingPunct="1">
              <a:lnSpc>
                <a:spcPct val="90000"/>
              </a:lnSpc>
              <a:spcBef>
                <a:spcPct val="20000"/>
              </a:spcBef>
              <a:spcAft>
                <a:spcPct val="0"/>
              </a:spcAft>
              <a:buClrTx/>
              <a:buSzTx/>
              <a:buFontTx/>
              <a:buNone/>
              <a:defRPr/>
            </a:pPr>
            <a:r>
              <a:rPr kumimoji="0" lang="en-US" altLang="zh-CN" sz="32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rPr>
              <a:t>2016</a:t>
            </a:r>
            <a:r>
              <a:rPr kumimoji="0" lang="zh-CN" altLang="en-US" sz="32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rPr>
              <a:t>年</a:t>
            </a:r>
            <a:r>
              <a:rPr kumimoji="0" lang="en-US" altLang="zh-CN" sz="32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rPr>
              <a:t>10</a:t>
            </a:r>
            <a:r>
              <a:rPr kumimoji="0" lang="zh-CN" altLang="en-US" sz="32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rPr>
              <a:t>月</a:t>
            </a:r>
            <a:endParaRPr kumimoji="0" lang="zh-CN" altLang="en-US" sz="32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endParaRPr>
          </a:p>
          <a:p>
            <a:pPr marL="0" marR="0" lvl="0" indent="0" algn="ctr" defTabSz="914400" rtl="0" eaLnBrk="1" fontAlgn="base" latinLnBrk="0" hangingPunct="1">
              <a:lnSpc>
                <a:spcPct val="90000"/>
              </a:lnSpc>
              <a:spcBef>
                <a:spcPct val="20000"/>
              </a:spcBef>
              <a:spcAft>
                <a:spcPct val="0"/>
              </a:spcAft>
              <a:buClrTx/>
              <a:buSzTx/>
              <a:buFontTx/>
              <a:buNone/>
              <a:defRPr/>
            </a:pPr>
            <a:endParaRPr kumimoji="0" lang="en-US" altLang="zh-CN" sz="32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sp>
        <p:nvSpPr>
          <p:cNvPr id="52230" name="Rectangle 6"/>
          <p:cNvSpPr>
            <a:spLocks noChangeArrowheads="1"/>
          </p:cNvSpPr>
          <p:nvPr/>
        </p:nvSpPr>
        <p:spPr bwMode="auto">
          <a:xfrm>
            <a:off x="633730" y="104140"/>
            <a:ext cx="8099425" cy="2286000"/>
          </a:xfrm>
          <a:prstGeom prst="rect">
            <a:avLst/>
          </a:prstGeom>
          <a:noFill/>
          <a:ln w="9525" cap="flat" cmpd="sng" algn="ctr">
            <a:solidFill>
              <a:schemeClr val="bg2">
                <a:lumMod val="60000"/>
                <a:lumOff val="40000"/>
              </a:schemeClr>
            </a:solidFill>
            <a:prstDash val="solid"/>
            <a:miter lim="800000"/>
          </a:ln>
          <a:effectLst/>
        </p:spPr>
        <p:txBody>
          <a:bodyPr wrap="square" anchor="ctr">
            <a:spAutoFit/>
          </a:bodyPr>
          <a:lstStyle/>
          <a:p>
            <a:pPr marL="0" marR="0" lvl="0" indent="304800" algn="l" defTabSz="914400" rtl="0" eaLnBrk="1" fontAlgn="base" latinLnBrk="0" hangingPunct="1">
              <a:lnSpc>
                <a:spcPct val="150000"/>
              </a:lnSpc>
              <a:spcBef>
                <a:spcPct val="0"/>
              </a:spcBef>
              <a:spcAft>
                <a:spcPct val="0"/>
              </a:spcAft>
              <a:buClrTx/>
              <a:buSzTx/>
              <a:buFontTx/>
              <a:buNone/>
              <a:defRPr/>
            </a:pPr>
            <a:r>
              <a:rPr kumimoji="0" lang="zh-CN" altLang="en-US" sz="2400" b="1" i="0" u="sng"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楷体_GB2312" panose="02010609030101010101" pitchFamily="49" charset="-122"/>
                <a:cs typeface="Times New Roman" panose="02020603050405020304" pitchFamily="18" charset="0"/>
              </a:rPr>
              <a:t>一是研究选题务实。</a:t>
            </a:r>
            <a:r>
              <a:rPr kumimoji="0" lang="zh-CN" altLang="en-US" sz="2400" b="1" i="0" u="none" strike="noStrike" kern="1200" cap="none" spc="0" normalizeH="0" baseline="0" noProof="0" dirty="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rPr>
              <a:t>小课题研究主要针对教师教育工作中遇到的盲点、热点、难点、疑点问题，选题贴近学校、贴近教师、贴近教育教学实际。</a:t>
            </a:r>
            <a:r>
              <a:rPr lang="zh-CN" altLang="en-US" sz="2400" b="1" noProof="0" dirty="0">
                <a:ln>
                  <a:noFill/>
                </a:ln>
                <a:effectLst/>
                <a:uLnTx/>
                <a:uFillTx/>
                <a:latin typeface="Times New Roman" panose="02020603050405020304" pitchFamily="18" charset="0"/>
                <a:cs typeface="Times New Roman" panose="02020603050405020304" pitchFamily="18" charset="0"/>
                <a:sym typeface="+mn-ea"/>
              </a:rPr>
              <a:t>例如：“学生不按时交作业怎么办？”等。</a:t>
            </a:r>
            <a:endParaRPr kumimoji="0" lang="zh-CN" altLang="en-US" sz="2400" b="1" i="0" u="none" strike="noStrike" kern="1200" cap="none" spc="0" normalizeH="0" baseline="0" noProof="0" dirty="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sym typeface="+mn-ea"/>
            </a:endParaRPr>
          </a:p>
        </p:txBody>
      </p:sp>
      <p:sp>
        <p:nvSpPr>
          <p:cNvPr id="23" name="矩形 22"/>
          <p:cNvSpPr/>
          <p:nvPr/>
        </p:nvSpPr>
        <p:spPr>
          <a:xfrm>
            <a:off x="3227705" y="2526030"/>
            <a:ext cx="5893435" cy="640080"/>
          </a:xfrm>
          <a:prstGeom prst="rect">
            <a:avLst/>
          </a:prstGeom>
          <a:ln>
            <a:solidFill>
              <a:schemeClr val="bg2">
                <a:lumMod val="60000"/>
                <a:lumOff val="40000"/>
              </a:schemeClr>
            </a:solidFill>
          </a:ln>
        </p:spPr>
        <p:txBody>
          <a:bodyPr wrap="square">
            <a:spAutoFit/>
          </a:bodyPr>
          <a:lstStyle/>
          <a:p>
            <a:pPr marL="0" marR="0" lvl="0" indent="304800" algn="l" defTabSz="914400" rtl="0" eaLnBrk="1" fontAlgn="base" latinLnBrk="0" hangingPunct="1">
              <a:lnSpc>
                <a:spcPct val="150000"/>
              </a:lnSpc>
              <a:spcBef>
                <a:spcPct val="0"/>
              </a:spcBef>
              <a:spcAft>
                <a:spcPct val="0"/>
              </a:spcAft>
              <a:buClrTx/>
              <a:buSzTx/>
              <a:buFontTx/>
              <a:buNone/>
              <a:defRPr/>
            </a:pPr>
            <a:r>
              <a:rPr kumimoji="0" lang="zh-CN" altLang="en-US" sz="2400" b="1" i="0" u="sng"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楷体_GB2312" panose="02010609030101010101" pitchFamily="49" charset="-122"/>
                <a:cs typeface="Times New Roman" panose="02020603050405020304" pitchFamily="18" charset="0"/>
              </a:rPr>
              <a:t>二是研究过程踏实。</a:t>
            </a:r>
            <a:r>
              <a:rPr kumimoji="0" lang="zh-CN" altLang="en-US" sz="2400" b="1" i="0" u="none" strike="noStrike" kern="1200" cap="none" spc="0" normalizeH="0" baseline="0" noProof="0" dirty="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rPr>
              <a:t>在教中研、研中教。</a:t>
            </a:r>
            <a:endParaRPr kumimoji="0" lang="zh-CN" altLang="en-US" sz="2400" b="1" i="0" u="none" strike="noStrike" kern="1200" cap="none" spc="0" normalizeH="0" baseline="0" noProof="0" dirty="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9223" name="Freeform 24"/>
          <p:cNvSpPr/>
          <p:nvPr/>
        </p:nvSpPr>
        <p:spPr>
          <a:xfrm rot="-4145270" flipV="1">
            <a:off x="1699895" y="1457008"/>
            <a:ext cx="1284288" cy="1955800"/>
          </a:xfrm>
          <a:custGeom>
            <a:avLst/>
            <a:gdLst>
              <a:gd name="txL" fmla="*/ 0 w 1824"/>
              <a:gd name="txT" fmla="*/ 0 h 2648"/>
              <a:gd name="txR" fmla="*/ 1824 w 1824"/>
              <a:gd name="txB" fmla="*/ 2648 h 2648"/>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tileRect/>
          </a:gradFill>
          <a:ln w="0">
            <a:noFill/>
          </a:ln>
        </p:spPr>
        <p:txBody>
          <a:bodyPr/>
          <a:p>
            <a:pPr lvl="0"/>
            <a:endParaRPr lang="zh-CN" altLang="en-US" dirty="0">
              <a:latin typeface="Comic Sans MS" panose="030F0702030302020204" pitchFamily="66" charset="0"/>
              <a:ea typeface="楷体_GB2312" panose="02010609030101010101" pitchFamily="49" charset="-122"/>
            </a:endParaRPr>
          </a:p>
        </p:txBody>
      </p:sp>
      <p:sp>
        <p:nvSpPr>
          <p:cNvPr id="2" name="Rectangle 6"/>
          <p:cNvSpPr>
            <a:spLocks noChangeArrowheads="1"/>
          </p:cNvSpPr>
          <p:nvPr/>
        </p:nvSpPr>
        <p:spPr bwMode="auto">
          <a:xfrm>
            <a:off x="358140" y="3383915"/>
            <a:ext cx="8944610" cy="2834640"/>
          </a:xfrm>
          <a:prstGeom prst="rect">
            <a:avLst/>
          </a:prstGeom>
          <a:solidFill>
            <a:schemeClr val="accent3"/>
          </a:solidFill>
          <a:ln w="9525" cap="flat" cmpd="sng" algn="ctr">
            <a:solidFill>
              <a:schemeClr val="bg2">
                <a:lumMod val="60000"/>
                <a:lumOff val="40000"/>
              </a:schemeClr>
            </a:solidFill>
            <a:prstDash val="solid"/>
            <a:miter lim="800000"/>
          </a:ln>
          <a:effectLst/>
        </p:spPr>
        <p:txBody>
          <a:bodyPr wrap="square" anchor="ctr">
            <a:spAutoFit/>
          </a:bodyPr>
          <a:p>
            <a:pPr marL="0" marR="0" lvl="0" indent="304800" algn="l" defTabSz="914400" rtl="0" eaLnBrk="1" fontAlgn="base" latinLnBrk="0" hangingPunct="1">
              <a:lnSpc>
                <a:spcPct val="150000"/>
              </a:lnSpc>
              <a:spcBef>
                <a:spcPct val="0"/>
              </a:spcBef>
              <a:spcAft>
                <a:spcPct val="0"/>
              </a:spcAft>
              <a:buClrTx/>
              <a:buSzTx/>
              <a:buFontTx/>
              <a:buNone/>
              <a:defRPr/>
            </a:pPr>
            <a:r>
              <a:rPr kumimoji="0" lang="zh-CN" altLang="en-US" sz="2400" b="1" i="0" u="sng"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楷体_GB2312" panose="02010609030101010101" pitchFamily="49" charset="-122"/>
                <a:cs typeface="Times New Roman" panose="02020603050405020304" pitchFamily="18" charset="0"/>
              </a:rPr>
              <a:t>三是研究结果真实。</a:t>
            </a:r>
            <a:r>
              <a:rPr kumimoji="0" lang="zh-CN" altLang="en-US" sz="2400" b="1" i="0" u="none" strike="noStrike" cap="none" spc="0" normalizeH="0" baseline="0" noProof="0" dirty="0">
                <a:ln>
                  <a:noFill/>
                </a:ln>
                <a:effectLst/>
                <a:uLnTx/>
                <a:uFillTx/>
                <a:latin typeface="Times New Roman" panose="02020603050405020304" pitchFamily="18" charset="0"/>
                <a:cs typeface="Times New Roman" panose="02020603050405020304" pitchFamily="18" charset="0"/>
              </a:rPr>
              <a:t>从表达形式上看，它不需要编写专著，也不一定要撰写长篇的结题报告和专业论文。</a:t>
            </a:r>
            <a:r>
              <a:rPr kumimoji="0" lang="zh-CN" altLang="en-US" sz="2400" b="1" i="0" u="none" strike="noStrike"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它可以是教学案例设计稿，听、评课稿，教育案例，教育故事，课堂教学实录；也可以是研究小报告，访谈记录，调查问卷及报告，沙龙材料，学生作品；还可以是音像作品，图表、教具等实物。</a:t>
            </a:r>
            <a:endParaRPr kumimoji="0" lang="zh-CN" altLang="en-US" sz="2400" b="1" i="0" u="none" strike="noStrike"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9222" name="Freeform 24"/>
          <p:cNvSpPr/>
          <p:nvPr/>
        </p:nvSpPr>
        <p:spPr>
          <a:xfrm rot="4522236">
            <a:off x="1742123" y="2278063"/>
            <a:ext cx="1198562" cy="2051050"/>
          </a:xfrm>
          <a:custGeom>
            <a:avLst/>
            <a:gdLst>
              <a:gd name="txL" fmla="*/ 0 w 1824"/>
              <a:gd name="txT" fmla="*/ 0 h 2648"/>
              <a:gd name="txR" fmla="*/ 1824 w 1824"/>
              <a:gd name="txB" fmla="*/ 2648 h 2648"/>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tileRect/>
          </a:gradFill>
          <a:ln w="0">
            <a:noFill/>
          </a:ln>
        </p:spPr>
        <p:txBody>
          <a:bodyPr/>
          <a:p>
            <a:pPr lvl="0"/>
            <a:endParaRPr lang="zh-CN" altLang="en-US" dirty="0">
              <a:latin typeface="Comic Sans MS" panose="030F0702030302020204" pitchFamily="66" charset="0"/>
              <a:ea typeface="楷体_GB2312" panose="02010609030101010101" pitchFamily="49" charset="-122"/>
            </a:endParaRPr>
          </a:p>
        </p:txBody>
      </p:sp>
      <p:grpSp>
        <p:nvGrpSpPr>
          <p:cNvPr id="9219" name="Group 66"/>
          <p:cNvGrpSpPr/>
          <p:nvPr/>
        </p:nvGrpSpPr>
        <p:grpSpPr>
          <a:xfrm>
            <a:off x="182245" y="2305685"/>
            <a:ext cx="1268413" cy="1308100"/>
            <a:chOff x="2789" y="1625"/>
            <a:chExt cx="907" cy="907"/>
          </a:xfrm>
        </p:grpSpPr>
        <p:sp>
          <p:nvSpPr>
            <p:cNvPr id="9224" name="Oval 67"/>
            <p:cNvSpPr/>
            <p:nvPr/>
          </p:nvSpPr>
          <p:spPr>
            <a:xfrm>
              <a:off x="2789" y="1625"/>
              <a:ext cx="907" cy="907"/>
            </a:xfrm>
            <a:prstGeom prst="ellipse">
              <a:avLst/>
            </a:prstGeom>
            <a:gradFill rotWithShape="1">
              <a:gsLst>
                <a:gs pos="0">
                  <a:srgbClr val="FFFFFF"/>
                </a:gs>
                <a:gs pos="50000">
                  <a:srgbClr val="83A6A7"/>
                </a:gs>
                <a:gs pos="100000">
                  <a:srgbClr val="FFFFFF"/>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9225" name="Oval 68"/>
            <p:cNvSpPr/>
            <p:nvPr/>
          </p:nvSpPr>
          <p:spPr>
            <a:xfrm>
              <a:off x="2789" y="1625"/>
              <a:ext cx="907" cy="907"/>
            </a:xfrm>
            <a:prstGeom prst="ellipse">
              <a:avLst/>
            </a:prstGeom>
            <a:gradFill rotWithShape="1">
              <a:gsLst>
                <a:gs pos="0">
                  <a:srgbClr val="83A6A7">
                    <a:alpha val="32001"/>
                  </a:srgbClr>
                </a:gs>
                <a:gs pos="100000">
                  <a:srgbClr val="000000">
                    <a:alpha val="89998"/>
                  </a:srgbClr>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9226" name="Oval 69"/>
            <p:cNvSpPr/>
            <p:nvPr/>
          </p:nvSpPr>
          <p:spPr>
            <a:xfrm>
              <a:off x="2849" y="1684"/>
              <a:ext cx="787" cy="788"/>
            </a:xfrm>
            <a:prstGeom prst="ellipse">
              <a:avLst/>
            </a:prstGeom>
            <a:gradFill rotWithShape="1">
              <a:gsLst>
                <a:gs pos="0">
                  <a:srgbClr val="475A5A"/>
                </a:gs>
                <a:gs pos="50000">
                  <a:srgbClr val="83A6A7"/>
                </a:gs>
                <a:gs pos="100000">
                  <a:srgbClr val="475A5A"/>
                </a:gs>
              </a:gsLst>
              <a:lin ang="189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9227" name="Oval 70"/>
            <p:cNvSpPr/>
            <p:nvPr/>
          </p:nvSpPr>
          <p:spPr>
            <a:xfrm>
              <a:off x="2849" y="1658"/>
              <a:ext cx="787" cy="788"/>
            </a:xfrm>
            <a:prstGeom prst="ellipse">
              <a:avLst/>
            </a:prstGeom>
            <a:gradFill rotWithShape="1">
              <a:gsLst>
                <a:gs pos="0">
                  <a:srgbClr val="53696A"/>
                </a:gs>
                <a:gs pos="100000">
                  <a:srgbClr val="83A6A7">
                    <a:alpha val="0"/>
                  </a:srgbClr>
                </a:gs>
              </a:gsLst>
              <a:lin ang="27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9228" name="Oval 71"/>
            <p:cNvSpPr/>
            <p:nvPr/>
          </p:nvSpPr>
          <p:spPr>
            <a:xfrm>
              <a:off x="2888" y="1724"/>
              <a:ext cx="709" cy="709"/>
            </a:xfrm>
            <a:prstGeom prst="ellipse">
              <a:avLst/>
            </a:prstGeom>
            <a:solidFill>
              <a:srgbClr val="000000"/>
            </a:soli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grpSp>
          <p:nvGrpSpPr>
            <p:cNvPr id="9229" name="Group 72"/>
            <p:cNvGrpSpPr/>
            <p:nvPr/>
          </p:nvGrpSpPr>
          <p:grpSpPr>
            <a:xfrm>
              <a:off x="2899" y="1735"/>
              <a:ext cx="687" cy="688"/>
              <a:chOff x="4166" y="1706"/>
              <a:chExt cx="1252" cy="1252"/>
            </a:xfrm>
          </p:grpSpPr>
          <p:sp>
            <p:nvSpPr>
              <p:cNvPr id="9230" name="Oval 73"/>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9231" name="Oval 74"/>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9232" name="Oval 75"/>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21" name="Oval 76"/>
              <p:cNvSpPr>
                <a:spLocks noChangeArrowheads="1"/>
              </p:cNvSpPr>
              <p:nvPr/>
            </p:nvSpPr>
            <p:spPr bwMode="gray">
              <a:xfrm>
                <a:off x="4259" y="1725"/>
                <a:ext cx="1034" cy="925"/>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rPr>
                  <a:t>实</a:t>
                </a:r>
                <a:endPar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endParaRPr>
              </a:p>
            </p:txBody>
          </p:sp>
        </p:grpSp>
      </p:grpSp>
    </p:spTree>
  </p:cSld>
  <p:clrMapOvr>
    <a:overrideClrMapping bg1="lt1" tx1="dk1" bg2="lt2" tx2="dk2" accent1="accent1" accent2="accent2" accent3="accent3" accent4="accent4" accent5="accent5" accent6="accent6" hlink="hlink" folHlink="folHlink"/>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2" name="Picture 5"/>
          <p:cNvPicPr>
            <a:picLocks noChangeAspect="1"/>
          </p:cNvPicPr>
          <p:nvPr>
            <p:ph sz="quarter" idx="2"/>
          </p:nvPr>
        </p:nvPicPr>
        <p:blipFill>
          <a:blip r:embed="rId1"/>
          <a:srcRect/>
          <a:stretch>
            <a:fillRect/>
          </a:stretch>
        </p:blipFill>
        <p:spPr>
          <a:xfrm>
            <a:off x="7881938" y="5429250"/>
            <a:ext cx="1797050" cy="1184275"/>
          </a:xfrm>
        </p:spPr>
      </p:pic>
      <p:grpSp>
        <p:nvGrpSpPr>
          <p:cNvPr id="10243" name="Group 66"/>
          <p:cNvGrpSpPr/>
          <p:nvPr/>
        </p:nvGrpSpPr>
        <p:grpSpPr>
          <a:xfrm>
            <a:off x="381000" y="2286000"/>
            <a:ext cx="1268413" cy="1308100"/>
            <a:chOff x="2789" y="1625"/>
            <a:chExt cx="907" cy="907"/>
          </a:xfrm>
        </p:grpSpPr>
        <p:sp>
          <p:nvSpPr>
            <p:cNvPr id="10248" name="Oval 67"/>
            <p:cNvSpPr/>
            <p:nvPr/>
          </p:nvSpPr>
          <p:spPr>
            <a:xfrm>
              <a:off x="2789" y="1625"/>
              <a:ext cx="907" cy="907"/>
            </a:xfrm>
            <a:prstGeom prst="ellipse">
              <a:avLst/>
            </a:prstGeom>
            <a:gradFill rotWithShape="1">
              <a:gsLst>
                <a:gs pos="0">
                  <a:srgbClr val="FFFFFF"/>
                </a:gs>
                <a:gs pos="50000">
                  <a:srgbClr val="83A6A7"/>
                </a:gs>
                <a:gs pos="100000">
                  <a:srgbClr val="FFFFFF"/>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0249" name="Oval 68"/>
            <p:cNvSpPr/>
            <p:nvPr/>
          </p:nvSpPr>
          <p:spPr>
            <a:xfrm>
              <a:off x="2789" y="1625"/>
              <a:ext cx="907" cy="907"/>
            </a:xfrm>
            <a:prstGeom prst="ellipse">
              <a:avLst/>
            </a:prstGeom>
            <a:gradFill rotWithShape="1">
              <a:gsLst>
                <a:gs pos="0">
                  <a:srgbClr val="83A6A7">
                    <a:alpha val="32001"/>
                  </a:srgbClr>
                </a:gs>
                <a:gs pos="100000">
                  <a:srgbClr val="000000">
                    <a:alpha val="89998"/>
                  </a:srgbClr>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0250" name="Oval 69"/>
            <p:cNvSpPr/>
            <p:nvPr/>
          </p:nvSpPr>
          <p:spPr>
            <a:xfrm>
              <a:off x="2849" y="1684"/>
              <a:ext cx="787" cy="788"/>
            </a:xfrm>
            <a:prstGeom prst="ellipse">
              <a:avLst/>
            </a:prstGeom>
            <a:gradFill rotWithShape="1">
              <a:gsLst>
                <a:gs pos="0">
                  <a:srgbClr val="475A5A"/>
                </a:gs>
                <a:gs pos="50000">
                  <a:srgbClr val="83A6A7"/>
                </a:gs>
                <a:gs pos="100000">
                  <a:srgbClr val="475A5A"/>
                </a:gs>
              </a:gsLst>
              <a:lin ang="189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0251" name="Oval 70"/>
            <p:cNvSpPr/>
            <p:nvPr/>
          </p:nvSpPr>
          <p:spPr>
            <a:xfrm>
              <a:off x="2849" y="1658"/>
              <a:ext cx="787" cy="788"/>
            </a:xfrm>
            <a:prstGeom prst="ellipse">
              <a:avLst/>
            </a:prstGeom>
            <a:gradFill rotWithShape="1">
              <a:gsLst>
                <a:gs pos="0">
                  <a:srgbClr val="53696A"/>
                </a:gs>
                <a:gs pos="100000">
                  <a:srgbClr val="83A6A7">
                    <a:alpha val="0"/>
                  </a:srgbClr>
                </a:gs>
              </a:gsLst>
              <a:lin ang="27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0252" name="Oval 71"/>
            <p:cNvSpPr/>
            <p:nvPr/>
          </p:nvSpPr>
          <p:spPr>
            <a:xfrm>
              <a:off x="2888" y="1724"/>
              <a:ext cx="709" cy="709"/>
            </a:xfrm>
            <a:prstGeom prst="ellipse">
              <a:avLst/>
            </a:prstGeom>
            <a:solidFill>
              <a:srgbClr val="000000"/>
            </a:soli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grpSp>
          <p:nvGrpSpPr>
            <p:cNvPr id="10253" name="Group 72"/>
            <p:cNvGrpSpPr/>
            <p:nvPr/>
          </p:nvGrpSpPr>
          <p:grpSpPr>
            <a:xfrm>
              <a:off x="2899" y="1735"/>
              <a:ext cx="687" cy="688"/>
              <a:chOff x="4166" y="1706"/>
              <a:chExt cx="1252" cy="1252"/>
            </a:xfrm>
          </p:grpSpPr>
          <p:sp>
            <p:nvSpPr>
              <p:cNvPr id="10254" name="Oval 73"/>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0255" name="Oval 74"/>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0256" name="Oval 75"/>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21" name="Oval 76"/>
              <p:cNvSpPr>
                <a:spLocks noChangeArrowheads="1"/>
              </p:cNvSpPr>
              <p:nvPr/>
            </p:nvSpPr>
            <p:spPr bwMode="gray">
              <a:xfrm>
                <a:off x="4315" y="1860"/>
                <a:ext cx="1034" cy="925"/>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rPr>
                  <a:t>小</a:t>
                </a:r>
                <a:endPar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endParaRPr>
              </a:p>
            </p:txBody>
          </p:sp>
        </p:grpSp>
      </p:grpSp>
      <p:sp>
        <p:nvSpPr>
          <p:cNvPr id="52230" name="Rectangle 6"/>
          <p:cNvSpPr>
            <a:spLocks noChangeArrowheads="1"/>
          </p:cNvSpPr>
          <p:nvPr/>
        </p:nvSpPr>
        <p:spPr bwMode="auto">
          <a:xfrm>
            <a:off x="1809750" y="785813"/>
            <a:ext cx="6858000" cy="1682750"/>
          </a:xfrm>
          <a:prstGeom prst="rect">
            <a:avLst/>
          </a:prstGeom>
          <a:noFill/>
          <a:ln w="9525" cap="flat" cmpd="sng" algn="ctr">
            <a:solidFill>
              <a:schemeClr val="bg2">
                <a:lumMod val="60000"/>
                <a:lumOff val="40000"/>
              </a:schemeClr>
            </a:solidFill>
            <a:prstDash val="solid"/>
            <a:miter lim="800000"/>
          </a:ln>
          <a:effectLst/>
        </p:spPr>
        <p:txBody>
          <a:bodyPr anchor="ctr">
            <a:spAutoFit/>
          </a:bodyPr>
          <a:lstStyle/>
          <a:p>
            <a:pPr marL="0" marR="0" lvl="0" indent="304800" algn="l" defTabSz="914400" rtl="0" eaLnBrk="1" fontAlgn="base" latinLnBrk="0" hangingPunct="1">
              <a:lnSpc>
                <a:spcPct val="150000"/>
              </a:lnSpc>
              <a:spcBef>
                <a:spcPct val="0"/>
              </a:spcBef>
              <a:spcAft>
                <a:spcPct val="0"/>
              </a:spcAft>
              <a:buClrTx/>
              <a:buSzTx/>
              <a:buFontTx/>
              <a:buNone/>
              <a:defRPr/>
            </a:pPr>
            <a:r>
              <a:rPr kumimoji="0" lang="zh-CN" altLang="en-US" sz="2400" b="1" i="0" u="sng" strike="noStrike" kern="1200" cap="none" spc="0" normalizeH="0" baseline="0" noProof="0" dirty="0">
                <a:ln>
                  <a:noFill/>
                </a:ln>
                <a:solidFill>
                  <a:schemeClr val="tx2">
                    <a:lumMod val="75000"/>
                  </a:schemeClr>
                </a:solidFill>
                <a:effectLst/>
                <a:uLnTx/>
                <a:uFillTx/>
                <a:latin typeface="Comic Sans MS" panose="030F0702030302020204" pitchFamily="66" charset="0"/>
                <a:ea typeface="+mn-ea"/>
                <a:cs typeface="+mn-cs"/>
              </a:rPr>
              <a:t>一是研究规模小。</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小课题研究常常以教师个人或</a:t>
            </a:r>
            <a:r>
              <a:rPr kumimoji="0" lang="en-US" sz="24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2</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至</a:t>
            </a:r>
            <a:r>
              <a:rPr kumimoji="0" lang="en-US" sz="24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3</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人的小团体为主体，从身边的实际问题出发开展研究。</a:t>
            </a:r>
            <a:endParaRPr kumimoji="0" lang="zh-CN" alt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p:txBody>
      </p:sp>
      <p:sp>
        <p:nvSpPr>
          <p:cNvPr id="23" name="矩形 22"/>
          <p:cNvSpPr/>
          <p:nvPr/>
        </p:nvSpPr>
        <p:spPr>
          <a:xfrm>
            <a:off x="1952625" y="2786063"/>
            <a:ext cx="6715125" cy="3416300"/>
          </a:xfrm>
          <a:prstGeom prst="rect">
            <a:avLst/>
          </a:prstGeom>
          <a:solidFill>
            <a:schemeClr val="bg1"/>
          </a:solidFill>
          <a:ln>
            <a:solidFill>
              <a:schemeClr val="bg2">
                <a:lumMod val="60000"/>
                <a:lumOff val="40000"/>
              </a:schemeClr>
            </a:solidFill>
          </a:ln>
        </p:spPr>
        <p:txBody>
          <a:bodyPr>
            <a:spAutoFit/>
          </a:bodyPr>
          <a:lstStyle/>
          <a:p>
            <a:pPr marL="0" marR="0" lvl="0" indent="304800" algn="l" defTabSz="914400" rtl="0" eaLnBrk="1" fontAlgn="base" latinLnBrk="0" hangingPunct="1">
              <a:lnSpc>
                <a:spcPct val="150000"/>
              </a:lnSpc>
              <a:spcBef>
                <a:spcPct val="0"/>
              </a:spcBef>
              <a:spcAft>
                <a:spcPct val="0"/>
              </a:spcAft>
              <a:buClrTx/>
              <a:buSzTx/>
              <a:buFontTx/>
              <a:buNone/>
              <a:defRPr/>
            </a:pPr>
            <a:r>
              <a:rPr kumimoji="0" lang="zh-CN" altLang="en-US" sz="2400" b="1" i="0" u="sng" strike="noStrike" kern="1200" cap="none" spc="0" normalizeH="0" baseline="0" noProof="0" dirty="0">
                <a:ln>
                  <a:noFill/>
                </a:ln>
                <a:solidFill>
                  <a:schemeClr val="tx2">
                    <a:lumMod val="75000"/>
                  </a:schemeClr>
                </a:solidFill>
                <a:effectLst/>
                <a:uLnTx/>
                <a:uFillTx/>
                <a:latin typeface="Comic Sans MS" panose="030F0702030302020204" pitchFamily="66" charset="0"/>
                <a:ea typeface="+mn-ea"/>
                <a:cs typeface="+mn-cs"/>
              </a:rPr>
              <a:t>二是研究切入点较小，内容单一。</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就是从小事、小现象、小问题入手，以小见大。 </a:t>
            </a:r>
            <a:endParaRPr kumimoji="0" lang="en-US" altLang="zh-CN" sz="2400" b="1" i="0" u="none" strike="noStrike" kern="1200" cap="none" spc="0" normalizeH="0" baseline="0" noProof="0" dirty="0" smtClean="0">
              <a:ln>
                <a:noFill/>
              </a:ln>
              <a:solidFill>
                <a:schemeClr val="tx1"/>
              </a:solidFill>
              <a:effectLst/>
              <a:uLnTx/>
              <a:uFillTx/>
              <a:latin typeface="Comic Sans MS" panose="030F0702030302020204" pitchFamily="66" charset="0"/>
              <a:ea typeface="+mn-ea"/>
              <a:cs typeface="+mn-cs"/>
            </a:endParaRPr>
          </a:p>
          <a:p>
            <a:pPr marL="0" marR="0" lvl="0" indent="304800" algn="l" defTabSz="914400" rtl="0" eaLnBrk="1" fontAlgn="base" latinLnBrk="0" hangingPunct="1">
              <a:lnSpc>
                <a:spcPct val="150000"/>
              </a:lnSpc>
              <a:spcBef>
                <a:spcPct val="0"/>
              </a:spcBef>
              <a:spcAft>
                <a:spcPct val="0"/>
              </a:spcAft>
              <a:buClrTx/>
              <a:buSzTx/>
              <a:buFontTx/>
              <a:buNone/>
              <a:defRPr/>
            </a:pPr>
            <a:r>
              <a:rPr kumimoji="0" lang="zh-CN" altLang="en-US" sz="2400" b="1" i="0" u="none" strike="noStrike" kern="1200" cap="none" spc="0" normalizeH="0" baseline="0" noProof="0" dirty="0" smtClean="0">
                <a:ln>
                  <a:noFill/>
                </a:ln>
                <a:solidFill>
                  <a:srgbClr val="000099"/>
                </a:solidFill>
                <a:effectLst/>
                <a:uLnTx/>
                <a:uFillTx/>
                <a:latin typeface="Comic Sans MS" panose="030F0702030302020204" pitchFamily="66" charset="0"/>
                <a:ea typeface="+mn-ea"/>
                <a:cs typeface="+mn-cs"/>
              </a:rPr>
              <a:t>“</a:t>
            </a:r>
            <a:r>
              <a:rPr kumimoji="0" lang="zh-CN" altLang="en-US" sz="2400" b="1" i="0" u="none" strike="noStrike" kern="1200" cap="none" spc="0" normalizeH="0" baseline="0" noProof="0" dirty="0">
                <a:ln>
                  <a:noFill/>
                </a:ln>
                <a:solidFill>
                  <a:srgbClr val="000099"/>
                </a:solidFill>
                <a:effectLst/>
                <a:uLnTx/>
                <a:uFillTx/>
                <a:latin typeface="Comic Sans MS" panose="030F0702030302020204" pitchFamily="66" charset="0"/>
                <a:ea typeface="+mn-ea"/>
                <a:cs typeface="+mn-cs"/>
              </a:rPr>
              <a:t>如何让学生在小组交流时互相帮</a:t>
            </a:r>
            <a:r>
              <a:rPr kumimoji="0" lang="zh-CN" altLang="en-US" sz="2400" b="1" i="0" u="none" strike="noStrike" kern="1200" cap="none" spc="0" normalizeH="0" baseline="0" noProof="0" dirty="0" smtClean="0">
                <a:ln>
                  <a:noFill/>
                </a:ln>
                <a:solidFill>
                  <a:srgbClr val="000099"/>
                </a:solidFill>
                <a:effectLst/>
                <a:uLnTx/>
                <a:uFillTx/>
                <a:latin typeface="Comic Sans MS" panose="030F0702030302020204" pitchFamily="66" charset="0"/>
                <a:ea typeface="+mn-ea"/>
                <a:cs typeface="+mn-cs"/>
              </a:rPr>
              <a:t>助</a:t>
            </a:r>
            <a:r>
              <a:rPr kumimoji="0" lang="en-US" altLang="zh-CN" sz="2400" b="1" i="0" u="none" strike="noStrike" kern="1200" cap="none" spc="0" normalizeH="0" baseline="0" noProof="0" dirty="0" smtClean="0">
                <a:ln>
                  <a:noFill/>
                </a:ln>
                <a:solidFill>
                  <a:srgbClr val="000099"/>
                </a:solidFill>
                <a:effectLst/>
                <a:uLnTx/>
                <a:uFillTx/>
                <a:latin typeface="Comic Sans MS" panose="030F0702030302020204" pitchFamily="66" charset="0"/>
                <a:ea typeface="+mn-ea"/>
                <a:cs typeface="+mn-cs"/>
              </a:rPr>
              <a:t>”——</a:t>
            </a:r>
            <a:r>
              <a:rPr kumimoji="0" lang="zh-CN" altLang="en-US" sz="2400" b="1" i="0" u="none" strike="noStrike" kern="1200" cap="none" spc="0" normalizeH="0" baseline="0" noProof="0" dirty="0">
                <a:ln>
                  <a:noFill/>
                </a:ln>
                <a:solidFill>
                  <a:srgbClr val="000099"/>
                </a:solidFill>
                <a:effectLst/>
                <a:uLnTx/>
                <a:uFillTx/>
                <a:latin typeface="Comic Sans MS" panose="030F0702030302020204" pitchFamily="66" charset="0"/>
                <a:ea typeface="+mn-ea"/>
                <a:cs typeface="+mn-cs"/>
              </a:rPr>
              <a:t>课堂合作交流有效性的问题。 </a:t>
            </a:r>
            <a:endParaRPr kumimoji="0" lang="en-US" altLang="zh-CN" sz="2400" b="1" i="0" u="none" strike="noStrike" kern="1200" cap="none" spc="0" normalizeH="0" baseline="0" noProof="0" dirty="0" smtClean="0">
              <a:ln>
                <a:noFill/>
              </a:ln>
              <a:solidFill>
                <a:srgbClr val="000099"/>
              </a:solidFill>
              <a:effectLst/>
              <a:uLnTx/>
              <a:uFillTx/>
              <a:latin typeface="Comic Sans MS" panose="030F0702030302020204" pitchFamily="66" charset="0"/>
              <a:ea typeface="+mn-ea"/>
              <a:cs typeface="+mn-cs"/>
            </a:endParaRPr>
          </a:p>
          <a:p>
            <a:pPr marL="0" marR="0" lvl="0" indent="304800" algn="l" defTabSz="914400" rtl="0" eaLnBrk="1" fontAlgn="base" latinLnBrk="0" hangingPunct="1">
              <a:lnSpc>
                <a:spcPct val="150000"/>
              </a:lnSpc>
              <a:spcBef>
                <a:spcPct val="0"/>
              </a:spcBef>
              <a:spcAft>
                <a:spcPct val="0"/>
              </a:spcAft>
              <a:buClrTx/>
              <a:buSzTx/>
              <a:buFontTx/>
              <a:buNone/>
              <a:defRPr/>
            </a:pPr>
            <a:r>
              <a:rPr kumimoji="0" lang="zh-CN" altLang="en-US" sz="2400" b="1" i="0" u="none" strike="noStrike" kern="1200" cap="none" spc="0" normalizeH="0" baseline="0" noProof="0" dirty="0" smtClean="0">
                <a:ln>
                  <a:noFill/>
                </a:ln>
                <a:solidFill>
                  <a:srgbClr val="000099"/>
                </a:solidFill>
                <a:effectLst/>
                <a:uLnTx/>
                <a:uFillTx/>
                <a:latin typeface="Comic Sans MS" panose="030F0702030302020204" pitchFamily="66" charset="0"/>
                <a:ea typeface="+mn-ea"/>
                <a:cs typeface="+mn-cs"/>
              </a:rPr>
              <a:t>“</a:t>
            </a:r>
            <a:r>
              <a:rPr kumimoji="0" lang="zh-CN" altLang="en-US" sz="2400" b="1" i="0" u="none" strike="noStrike" kern="1200" cap="none" spc="0" normalizeH="0" baseline="0" noProof="0" dirty="0">
                <a:ln>
                  <a:noFill/>
                </a:ln>
                <a:solidFill>
                  <a:srgbClr val="000099"/>
                </a:solidFill>
                <a:effectLst/>
                <a:uLnTx/>
                <a:uFillTx/>
                <a:latin typeface="Comic Sans MS" panose="030F0702030302020204" pitchFamily="66" charset="0"/>
                <a:ea typeface="+mn-ea"/>
                <a:cs typeface="+mn-cs"/>
              </a:rPr>
              <a:t>学生数学运算慢、易出错怎么</a:t>
            </a:r>
            <a:r>
              <a:rPr kumimoji="0" lang="zh-CN" altLang="en-US" sz="2400" b="1" i="0" u="none" strike="noStrike" kern="1200" cap="none" spc="0" normalizeH="0" baseline="0" noProof="0" dirty="0" smtClean="0">
                <a:ln>
                  <a:noFill/>
                </a:ln>
                <a:solidFill>
                  <a:srgbClr val="000099"/>
                </a:solidFill>
                <a:effectLst/>
                <a:uLnTx/>
                <a:uFillTx/>
                <a:latin typeface="Comic Sans MS" panose="030F0702030302020204" pitchFamily="66" charset="0"/>
                <a:ea typeface="+mn-ea"/>
                <a:cs typeface="+mn-cs"/>
              </a:rPr>
              <a:t>办</a:t>
            </a:r>
            <a:r>
              <a:rPr kumimoji="0" lang="en-US" altLang="zh-CN" sz="2400" b="1" i="0" u="none" strike="noStrike" kern="1200" cap="none" spc="0" normalizeH="0" baseline="0" noProof="0" dirty="0" smtClean="0">
                <a:ln>
                  <a:noFill/>
                </a:ln>
                <a:solidFill>
                  <a:srgbClr val="000099"/>
                </a:solidFill>
                <a:effectLst/>
                <a:uLnTx/>
                <a:uFillTx/>
                <a:latin typeface="Comic Sans MS" panose="030F0702030302020204" pitchFamily="66" charset="0"/>
                <a:ea typeface="+mn-ea"/>
                <a:cs typeface="+mn-cs"/>
              </a:rPr>
              <a:t>”——</a:t>
            </a:r>
            <a:r>
              <a:rPr kumimoji="0" lang="zh-CN" altLang="en-US" sz="2400" b="1" i="0" u="none" strike="noStrike" kern="1200" cap="none" spc="0" normalizeH="0" baseline="0" noProof="0" dirty="0">
                <a:ln>
                  <a:noFill/>
                </a:ln>
                <a:solidFill>
                  <a:srgbClr val="000099"/>
                </a:solidFill>
                <a:effectLst/>
                <a:uLnTx/>
                <a:uFillTx/>
                <a:latin typeface="Comic Sans MS" panose="030F0702030302020204" pitchFamily="66" charset="0"/>
                <a:ea typeface="+mn-ea"/>
                <a:cs typeface="+mn-cs"/>
              </a:rPr>
              <a:t>逐步培养学生的数学素养，养成良好的数学学习习惯。</a:t>
            </a:r>
            <a:endParaRPr kumimoji="0" lang="zh-CN" altLang="en-US" sz="2400" b="1" i="0" u="none" strike="noStrike" kern="1200" cap="none" spc="0" normalizeH="0" baseline="0" noProof="0" dirty="0">
              <a:ln>
                <a:noFill/>
              </a:ln>
              <a:solidFill>
                <a:srgbClr val="000099"/>
              </a:solidFill>
              <a:effectLst/>
              <a:uLnTx/>
              <a:uFillTx/>
              <a:latin typeface="Comic Sans MS" panose="030F0702030302020204" pitchFamily="66" charset="0"/>
              <a:ea typeface="+mn-ea"/>
              <a:cs typeface="+mn-cs"/>
            </a:endParaRPr>
          </a:p>
        </p:txBody>
      </p:sp>
      <p:sp>
        <p:nvSpPr>
          <p:cNvPr id="10246" name="Freeform 24"/>
          <p:cNvSpPr/>
          <p:nvPr/>
        </p:nvSpPr>
        <p:spPr>
          <a:xfrm rot="4522236">
            <a:off x="1712913" y="2789238"/>
            <a:ext cx="406400" cy="706437"/>
          </a:xfrm>
          <a:custGeom>
            <a:avLst/>
            <a:gdLst>
              <a:gd name="txL" fmla="*/ 0 w 1824"/>
              <a:gd name="txT" fmla="*/ 0 h 2648"/>
              <a:gd name="txR" fmla="*/ 1824 w 1824"/>
              <a:gd name="txB" fmla="*/ 2648 h 2648"/>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tileRect/>
          </a:gradFill>
          <a:ln w="0">
            <a:noFill/>
          </a:ln>
        </p:spPr>
        <p:txBody>
          <a:bodyPr/>
          <a:p>
            <a:pPr lvl="0"/>
            <a:endParaRPr lang="zh-CN" altLang="en-US" dirty="0">
              <a:latin typeface="Comic Sans MS" panose="030F0702030302020204" pitchFamily="66" charset="0"/>
              <a:ea typeface="楷体_GB2312" panose="02010609030101010101" pitchFamily="49" charset="-122"/>
            </a:endParaRPr>
          </a:p>
        </p:txBody>
      </p:sp>
      <p:sp>
        <p:nvSpPr>
          <p:cNvPr id="10247" name="Freeform 24"/>
          <p:cNvSpPr/>
          <p:nvPr/>
        </p:nvSpPr>
        <p:spPr>
          <a:xfrm rot="-5976680" flipV="1">
            <a:off x="1408113" y="2349500"/>
            <a:ext cx="619125" cy="579438"/>
          </a:xfrm>
          <a:custGeom>
            <a:avLst/>
            <a:gdLst>
              <a:gd name="txL" fmla="*/ 0 w 1824"/>
              <a:gd name="txT" fmla="*/ 0 h 2648"/>
              <a:gd name="txR" fmla="*/ 1824 w 1824"/>
              <a:gd name="txB" fmla="*/ 2648 h 2648"/>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tileRect/>
          </a:gradFill>
          <a:ln w="0">
            <a:noFill/>
          </a:ln>
        </p:spPr>
        <p:txBody>
          <a:bodyPr/>
          <a:p>
            <a:pPr lvl="0"/>
            <a:endParaRPr lang="zh-CN" altLang="en-US" dirty="0">
              <a:latin typeface="Comic Sans MS" panose="030F0702030302020204" pitchFamily="66" charset="0"/>
              <a:ea typeface="楷体_GB2312" panose="02010609030101010101" pitchFamily="49" charset="-122"/>
            </a:endParaRPr>
          </a:p>
        </p:txBody>
      </p:sp>
    </p:spTree>
  </p:cSld>
  <p:clrMapOvr>
    <a:overrideClrMapping bg1="lt1" tx1="dk1" bg2="lt2" tx2="dk2" accent1="accent1" accent2="accent2" accent3="accent3" accent4="accent4" accent5="accent5" accent6="accent6" hlink="hlink" folHlink="folHlink"/>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6" name="Picture 5"/>
          <p:cNvPicPr>
            <a:picLocks noChangeAspect="1"/>
          </p:cNvPicPr>
          <p:nvPr>
            <p:ph sz="quarter" idx="2"/>
          </p:nvPr>
        </p:nvPicPr>
        <p:blipFill>
          <a:blip r:embed="rId1"/>
          <a:srcRect/>
          <a:stretch>
            <a:fillRect/>
          </a:stretch>
        </p:blipFill>
        <p:spPr>
          <a:xfrm>
            <a:off x="7881938" y="5429250"/>
            <a:ext cx="1797050" cy="1184275"/>
          </a:xfrm>
        </p:spPr>
      </p:pic>
      <p:grpSp>
        <p:nvGrpSpPr>
          <p:cNvPr id="11267" name="Group 66"/>
          <p:cNvGrpSpPr/>
          <p:nvPr/>
        </p:nvGrpSpPr>
        <p:grpSpPr>
          <a:xfrm>
            <a:off x="381000" y="2286000"/>
            <a:ext cx="1268413" cy="1308100"/>
            <a:chOff x="2789" y="1625"/>
            <a:chExt cx="907" cy="907"/>
          </a:xfrm>
        </p:grpSpPr>
        <p:sp>
          <p:nvSpPr>
            <p:cNvPr id="11272" name="Oval 67"/>
            <p:cNvSpPr/>
            <p:nvPr/>
          </p:nvSpPr>
          <p:spPr>
            <a:xfrm>
              <a:off x="2789" y="1625"/>
              <a:ext cx="907" cy="907"/>
            </a:xfrm>
            <a:prstGeom prst="ellipse">
              <a:avLst/>
            </a:prstGeom>
            <a:gradFill rotWithShape="1">
              <a:gsLst>
                <a:gs pos="0">
                  <a:srgbClr val="FFFFFF"/>
                </a:gs>
                <a:gs pos="50000">
                  <a:srgbClr val="83A6A7"/>
                </a:gs>
                <a:gs pos="100000">
                  <a:srgbClr val="FFFFFF"/>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1273" name="Oval 68"/>
            <p:cNvSpPr/>
            <p:nvPr/>
          </p:nvSpPr>
          <p:spPr>
            <a:xfrm>
              <a:off x="2789" y="1625"/>
              <a:ext cx="907" cy="907"/>
            </a:xfrm>
            <a:prstGeom prst="ellipse">
              <a:avLst/>
            </a:prstGeom>
            <a:gradFill rotWithShape="1">
              <a:gsLst>
                <a:gs pos="0">
                  <a:srgbClr val="83A6A7">
                    <a:alpha val="32001"/>
                  </a:srgbClr>
                </a:gs>
                <a:gs pos="100000">
                  <a:srgbClr val="000000">
                    <a:alpha val="89998"/>
                  </a:srgbClr>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1274" name="Oval 69"/>
            <p:cNvSpPr/>
            <p:nvPr/>
          </p:nvSpPr>
          <p:spPr>
            <a:xfrm>
              <a:off x="2849" y="1684"/>
              <a:ext cx="787" cy="788"/>
            </a:xfrm>
            <a:prstGeom prst="ellipse">
              <a:avLst/>
            </a:prstGeom>
            <a:gradFill rotWithShape="1">
              <a:gsLst>
                <a:gs pos="0">
                  <a:srgbClr val="475A5A"/>
                </a:gs>
                <a:gs pos="50000">
                  <a:srgbClr val="83A6A7"/>
                </a:gs>
                <a:gs pos="100000">
                  <a:srgbClr val="475A5A"/>
                </a:gs>
              </a:gsLst>
              <a:lin ang="189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1275" name="Oval 70"/>
            <p:cNvSpPr/>
            <p:nvPr/>
          </p:nvSpPr>
          <p:spPr>
            <a:xfrm>
              <a:off x="2849" y="1658"/>
              <a:ext cx="787" cy="788"/>
            </a:xfrm>
            <a:prstGeom prst="ellipse">
              <a:avLst/>
            </a:prstGeom>
            <a:gradFill rotWithShape="1">
              <a:gsLst>
                <a:gs pos="0">
                  <a:srgbClr val="53696A"/>
                </a:gs>
                <a:gs pos="100000">
                  <a:srgbClr val="83A6A7">
                    <a:alpha val="0"/>
                  </a:srgbClr>
                </a:gs>
              </a:gsLst>
              <a:lin ang="27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1276" name="Oval 71"/>
            <p:cNvSpPr/>
            <p:nvPr/>
          </p:nvSpPr>
          <p:spPr>
            <a:xfrm>
              <a:off x="2888" y="1724"/>
              <a:ext cx="709" cy="709"/>
            </a:xfrm>
            <a:prstGeom prst="ellipse">
              <a:avLst/>
            </a:prstGeom>
            <a:solidFill>
              <a:srgbClr val="000000"/>
            </a:soli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grpSp>
          <p:nvGrpSpPr>
            <p:cNvPr id="11277" name="Group 72"/>
            <p:cNvGrpSpPr/>
            <p:nvPr/>
          </p:nvGrpSpPr>
          <p:grpSpPr>
            <a:xfrm>
              <a:off x="2899" y="1735"/>
              <a:ext cx="687" cy="688"/>
              <a:chOff x="4166" y="1706"/>
              <a:chExt cx="1252" cy="1252"/>
            </a:xfrm>
          </p:grpSpPr>
          <p:sp>
            <p:nvSpPr>
              <p:cNvPr id="11278" name="Oval 73"/>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1279" name="Oval 74"/>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1280" name="Oval 75"/>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1281" name="Oval 76"/>
              <p:cNvSpPr/>
              <p:nvPr/>
            </p:nvSpPr>
            <p:spPr>
              <a:xfrm>
                <a:off x="4315" y="1860"/>
                <a:ext cx="1034" cy="925"/>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p>
                <a:pPr lvl="0"/>
                <a:r>
                  <a:rPr lang="zh-CN" altLang="en-US" sz="4400" b="1" dirty="0">
                    <a:solidFill>
                      <a:srgbClr val="C00000"/>
                    </a:solidFill>
                    <a:latin typeface="黑体" panose="02010600030101010101" pitchFamily="2" charset="-122"/>
                    <a:ea typeface="黑体" panose="02010600030101010101" pitchFamily="2" charset="-122"/>
                  </a:rPr>
                  <a:t>活</a:t>
                </a:r>
                <a:endParaRPr lang="zh-CN" altLang="en-US" sz="4400" b="1" dirty="0">
                  <a:solidFill>
                    <a:srgbClr val="C00000"/>
                  </a:solidFill>
                  <a:latin typeface="黑体" panose="02010600030101010101" pitchFamily="2" charset="-122"/>
                  <a:ea typeface="黑体" panose="02010600030101010101" pitchFamily="2" charset="-122"/>
                </a:endParaRPr>
              </a:p>
            </p:txBody>
          </p:sp>
        </p:grpSp>
      </p:grpSp>
      <p:sp>
        <p:nvSpPr>
          <p:cNvPr id="52230" name="Rectangle 6"/>
          <p:cNvSpPr>
            <a:spLocks noChangeArrowheads="1"/>
          </p:cNvSpPr>
          <p:nvPr/>
        </p:nvSpPr>
        <p:spPr bwMode="auto">
          <a:xfrm>
            <a:off x="1809750" y="785813"/>
            <a:ext cx="6858000" cy="2357438"/>
          </a:xfrm>
          <a:prstGeom prst="rect">
            <a:avLst/>
          </a:prstGeom>
          <a:noFill/>
          <a:ln w="9525" cap="flat" cmpd="sng" algn="ctr">
            <a:solidFill>
              <a:schemeClr val="bg2">
                <a:lumMod val="60000"/>
                <a:lumOff val="40000"/>
              </a:schemeClr>
            </a:solidFill>
            <a:prstDash val="solid"/>
            <a:miter lim="800000"/>
          </a:ln>
          <a:effectLst/>
        </p:spPr>
        <p:txBody>
          <a:bodyPr anchor="ctr">
            <a:spAutoFit/>
          </a:bodyPr>
          <a:lstStyle/>
          <a:p>
            <a:pPr marL="0" marR="0" lvl="0" indent="0" algn="l" defTabSz="914400" rtl="0" eaLnBrk="0" fontAlgn="base" latinLnBrk="0" hangingPunct="0">
              <a:lnSpc>
                <a:spcPts val="3600"/>
              </a:lnSpc>
              <a:spcBef>
                <a:spcPct val="0"/>
              </a:spcBef>
              <a:spcAft>
                <a:spcPct val="0"/>
              </a:spcAft>
              <a:buClrTx/>
              <a:buSzTx/>
              <a:buFontTx/>
              <a:buNone/>
              <a:defRPr/>
            </a:pPr>
            <a:r>
              <a:rPr kumimoji="0" lang="zh-CN" altLang="en-US" sz="2400" b="1" i="0" u="sng"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一是研究过程方式灵活。</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可以是行动研究、个案研究、调查研究、经验总结式研究，方式灵活。存在于教师日常的工作生活中，时时都可以开放，处处都可以进行，在兴趣中生根，在实践中开花，在过程中结果。</a:t>
            </a:r>
            <a:endPar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endParaRPr>
          </a:p>
        </p:txBody>
      </p:sp>
      <p:sp>
        <p:nvSpPr>
          <p:cNvPr id="23" name="矩形 22"/>
          <p:cNvSpPr/>
          <p:nvPr/>
        </p:nvSpPr>
        <p:spPr>
          <a:xfrm>
            <a:off x="1809750" y="3357563"/>
            <a:ext cx="6858000" cy="2400300"/>
          </a:xfrm>
          <a:prstGeom prst="rect">
            <a:avLst/>
          </a:prstGeom>
          <a:ln>
            <a:solidFill>
              <a:schemeClr val="bg2">
                <a:lumMod val="60000"/>
                <a:lumOff val="40000"/>
              </a:schemeClr>
            </a:solidFill>
          </a:ln>
        </p:spPr>
        <p:txBody>
          <a:bodyPr>
            <a:spAutoFit/>
          </a:bodyPr>
          <a:lstStyle/>
          <a:p>
            <a:pPr marL="0" marR="0" lvl="0" indent="0" algn="l" defTabSz="914400" rtl="0" eaLnBrk="0" fontAlgn="base" latinLnBrk="0" hangingPunct="0">
              <a:lnSpc>
                <a:spcPts val="3600"/>
              </a:lnSpc>
              <a:spcBef>
                <a:spcPct val="0"/>
              </a:spcBef>
              <a:spcAft>
                <a:spcPct val="0"/>
              </a:spcAft>
              <a:buClrTx/>
              <a:buSzTx/>
              <a:buFontTx/>
              <a:buNone/>
              <a:defRPr/>
            </a:pPr>
            <a:r>
              <a:rPr kumimoji="0" lang="zh-CN" altLang="en-US" sz="2400" b="1" i="0" u="sng"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二是研究成果形式简单。</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一个问题解决了，就可以得到一点收获。</a:t>
            </a:r>
            <a:r>
              <a:rPr kumimoji="0" lang="en-US"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 </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教师们可进行个性化的研究，甚至得出个性化的结论。</a:t>
            </a:r>
            <a:r>
              <a:rPr kumimoji="0" lang="zh-CN"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关键是要让自己体会到</a:t>
            </a:r>
            <a:r>
              <a:rPr kumimoji="0" lang="en-US"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a:t>
            </a:r>
            <a:r>
              <a:rPr kumimoji="0" lang="zh-CN"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眼前一亮</a:t>
            </a:r>
            <a:r>
              <a:rPr kumimoji="0" lang="en-US"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a:t>
            </a:r>
            <a:r>
              <a:rPr kumimoji="0" lang="zh-CN"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a:t>
            </a:r>
            <a:r>
              <a:rPr kumimoji="0" lang="en-US"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a:t>
            </a:r>
            <a:r>
              <a:rPr kumimoji="0" lang="zh-CN"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心头一喜</a:t>
            </a:r>
            <a:r>
              <a:rPr kumimoji="0" lang="en-US"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a:t>
            </a:r>
            <a:r>
              <a:rPr kumimoji="0" lang="zh-CN" altLang="en-US" sz="2400" b="1" i="0" u="none"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的愉悦。</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成果的形式可以是论文、教育案例（教育叙事）、研究报告。</a:t>
            </a:r>
            <a:endPar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endParaRPr>
          </a:p>
        </p:txBody>
      </p:sp>
      <p:sp>
        <p:nvSpPr>
          <p:cNvPr id="11270" name="Freeform 24"/>
          <p:cNvSpPr/>
          <p:nvPr/>
        </p:nvSpPr>
        <p:spPr>
          <a:xfrm rot="4814823">
            <a:off x="1323975" y="3367088"/>
            <a:ext cx="485775" cy="727075"/>
          </a:xfrm>
          <a:custGeom>
            <a:avLst/>
            <a:gdLst>
              <a:gd name="txL" fmla="*/ 0 w 1824"/>
              <a:gd name="txT" fmla="*/ 0 h 2648"/>
              <a:gd name="txR" fmla="*/ 1824 w 1824"/>
              <a:gd name="txB" fmla="*/ 2648 h 2648"/>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tileRect/>
          </a:gradFill>
          <a:ln w="0">
            <a:noFill/>
          </a:ln>
        </p:spPr>
        <p:txBody>
          <a:bodyPr/>
          <a:p>
            <a:pPr lvl="0"/>
            <a:endParaRPr lang="zh-CN" altLang="en-US" dirty="0">
              <a:latin typeface="Comic Sans MS" panose="030F0702030302020204" pitchFamily="66" charset="0"/>
              <a:ea typeface="楷体_GB2312" panose="02010609030101010101" pitchFamily="49" charset="-122"/>
            </a:endParaRPr>
          </a:p>
        </p:txBody>
      </p:sp>
      <p:sp>
        <p:nvSpPr>
          <p:cNvPr id="11271" name="Freeform 24"/>
          <p:cNvSpPr/>
          <p:nvPr/>
        </p:nvSpPr>
        <p:spPr>
          <a:xfrm rot="-4120362" flipV="1">
            <a:off x="1203325" y="1908175"/>
            <a:ext cx="681038" cy="614363"/>
          </a:xfrm>
          <a:custGeom>
            <a:avLst/>
            <a:gdLst>
              <a:gd name="txL" fmla="*/ 0 w 1824"/>
              <a:gd name="txT" fmla="*/ 0 h 2648"/>
              <a:gd name="txR" fmla="*/ 1824 w 1824"/>
              <a:gd name="txB" fmla="*/ 2648 h 2648"/>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tileRect/>
          </a:gradFill>
          <a:ln w="0">
            <a:noFill/>
          </a:ln>
        </p:spPr>
        <p:txBody>
          <a:bodyPr/>
          <a:p>
            <a:pPr lvl="0"/>
            <a:endParaRPr lang="zh-CN" altLang="en-US" dirty="0">
              <a:latin typeface="Comic Sans MS" panose="030F0702030302020204" pitchFamily="66" charset="0"/>
              <a:ea typeface="楷体_GB2312" panose="02010609030101010101" pitchFamily="49" charset="-122"/>
            </a:endParaRPr>
          </a:p>
        </p:txBody>
      </p:sp>
    </p:spTree>
  </p:cSld>
  <p:clrMapOvr>
    <a:overrideClrMapping bg1="lt1" tx1="dk1" bg2="lt2" tx2="dk2" accent1="accent1" accent2="accent2" accent3="accent3" accent4="accent4" accent5="accent5" accent6="accent6" hlink="hlink" folHlink="folHlink"/>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90" name="Picture 5"/>
          <p:cNvPicPr>
            <a:picLocks noChangeAspect="1"/>
          </p:cNvPicPr>
          <p:nvPr>
            <p:ph sz="quarter" idx="2"/>
          </p:nvPr>
        </p:nvPicPr>
        <p:blipFill>
          <a:blip r:embed="rId1"/>
          <a:srcRect/>
          <a:stretch>
            <a:fillRect/>
          </a:stretch>
        </p:blipFill>
        <p:spPr>
          <a:xfrm>
            <a:off x="7881938" y="5429250"/>
            <a:ext cx="1797050" cy="1184275"/>
          </a:xfrm>
        </p:spPr>
      </p:pic>
      <p:grpSp>
        <p:nvGrpSpPr>
          <p:cNvPr id="12291" name="Group 66"/>
          <p:cNvGrpSpPr/>
          <p:nvPr/>
        </p:nvGrpSpPr>
        <p:grpSpPr>
          <a:xfrm>
            <a:off x="381000" y="785813"/>
            <a:ext cx="1268413" cy="1308100"/>
            <a:chOff x="2789" y="1625"/>
            <a:chExt cx="907" cy="907"/>
          </a:xfrm>
        </p:grpSpPr>
        <p:sp>
          <p:nvSpPr>
            <p:cNvPr id="12294" name="Oval 67"/>
            <p:cNvSpPr/>
            <p:nvPr/>
          </p:nvSpPr>
          <p:spPr>
            <a:xfrm>
              <a:off x="2789" y="1625"/>
              <a:ext cx="907" cy="907"/>
            </a:xfrm>
            <a:prstGeom prst="ellipse">
              <a:avLst/>
            </a:prstGeom>
            <a:gradFill rotWithShape="1">
              <a:gsLst>
                <a:gs pos="0">
                  <a:srgbClr val="FFFFFF"/>
                </a:gs>
                <a:gs pos="50000">
                  <a:srgbClr val="83A6A7"/>
                </a:gs>
                <a:gs pos="100000">
                  <a:srgbClr val="FFFFFF"/>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2295" name="Oval 68"/>
            <p:cNvSpPr/>
            <p:nvPr/>
          </p:nvSpPr>
          <p:spPr>
            <a:xfrm>
              <a:off x="2789" y="1625"/>
              <a:ext cx="907" cy="907"/>
            </a:xfrm>
            <a:prstGeom prst="ellipse">
              <a:avLst/>
            </a:prstGeom>
            <a:gradFill rotWithShape="1">
              <a:gsLst>
                <a:gs pos="0">
                  <a:srgbClr val="83A6A7">
                    <a:alpha val="32001"/>
                  </a:srgbClr>
                </a:gs>
                <a:gs pos="100000">
                  <a:srgbClr val="000000">
                    <a:alpha val="89998"/>
                  </a:srgbClr>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2296" name="Oval 69"/>
            <p:cNvSpPr/>
            <p:nvPr/>
          </p:nvSpPr>
          <p:spPr>
            <a:xfrm>
              <a:off x="2849" y="1684"/>
              <a:ext cx="787" cy="788"/>
            </a:xfrm>
            <a:prstGeom prst="ellipse">
              <a:avLst/>
            </a:prstGeom>
            <a:gradFill rotWithShape="1">
              <a:gsLst>
                <a:gs pos="0">
                  <a:srgbClr val="475A5A"/>
                </a:gs>
                <a:gs pos="50000">
                  <a:srgbClr val="83A6A7"/>
                </a:gs>
                <a:gs pos="100000">
                  <a:srgbClr val="475A5A"/>
                </a:gs>
              </a:gsLst>
              <a:lin ang="189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2297" name="Oval 70"/>
            <p:cNvSpPr/>
            <p:nvPr/>
          </p:nvSpPr>
          <p:spPr>
            <a:xfrm>
              <a:off x="2849" y="1658"/>
              <a:ext cx="787" cy="788"/>
            </a:xfrm>
            <a:prstGeom prst="ellipse">
              <a:avLst/>
            </a:prstGeom>
            <a:gradFill rotWithShape="1">
              <a:gsLst>
                <a:gs pos="0">
                  <a:srgbClr val="53696A"/>
                </a:gs>
                <a:gs pos="100000">
                  <a:srgbClr val="83A6A7">
                    <a:alpha val="0"/>
                  </a:srgbClr>
                </a:gs>
              </a:gsLst>
              <a:lin ang="27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12298" name="Oval 71"/>
            <p:cNvSpPr/>
            <p:nvPr/>
          </p:nvSpPr>
          <p:spPr>
            <a:xfrm>
              <a:off x="2888" y="1724"/>
              <a:ext cx="709" cy="709"/>
            </a:xfrm>
            <a:prstGeom prst="ellipse">
              <a:avLst/>
            </a:prstGeom>
            <a:solidFill>
              <a:srgbClr val="000000"/>
            </a:soli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grpSp>
          <p:nvGrpSpPr>
            <p:cNvPr id="12299" name="Group 72"/>
            <p:cNvGrpSpPr/>
            <p:nvPr/>
          </p:nvGrpSpPr>
          <p:grpSpPr>
            <a:xfrm>
              <a:off x="2899" y="1735"/>
              <a:ext cx="687" cy="688"/>
              <a:chOff x="4166" y="1706"/>
              <a:chExt cx="1252" cy="1252"/>
            </a:xfrm>
          </p:grpSpPr>
          <p:sp>
            <p:nvSpPr>
              <p:cNvPr id="12300" name="Oval 73"/>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2301" name="Oval 74"/>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2302" name="Oval 75"/>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2303" name="Oval 76"/>
              <p:cNvSpPr/>
              <p:nvPr/>
            </p:nvSpPr>
            <p:spPr>
              <a:xfrm>
                <a:off x="4315" y="1860"/>
                <a:ext cx="1034" cy="925"/>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p>
                <a:pPr lvl="0"/>
                <a:r>
                  <a:rPr lang="zh-CN" altLang="en-US" sz="4400" b="1" dirty="0">
                    <a:solidFill>
                      <a:srgbClr val="C00000"/>
                    </a:solidFill>
                    <a:latin typeface="黑体" panose="02010600030101010101" pitchFamily="2" charset="-122"/>
                    <a:ea typeface="黑体" panose="02010600030101010101" pitchFamily="2" charset="-122"/>
                  </a:rPr>
                  <a:t>快</a:t>
                </a:r>
                <a:endParaRPr lang="zh-CN" altLang="en-US" sz="4400" b="1" dirty="0">
                  <a:solidFill>
                    <a:srgbClr val="C00000"/>
                  </a:solidFill>
                  <a:latin typeface="黑体" panose="02010600030101010101" pitchFamily="2" charset="-122"/>
                  <a:ea typeface="黑体" panose="02010600030101010101" pitchFamily="2" charset="-122"/>
                </a:endParaRPr>
              </a:p>
            </p:txBody>
          </p:sp>
        </p:grpSp>
      </p:grpSp>
      <p:sp>
        <p:nvSpPr>
          <p:cNvPr id="52230" name="Rectangle 6"/>
          <p:cNvSpPr>
            <a:spLocks noChangeArrowheads="1"/>
          </p:cNvSpPr>
          <p:nvPr/>
        </p:nvSpPr>
        <p:spPr bwMode="auto">
          <a:xfrm>
            <a:off x="1666875" y="2286000"/>
            <a:ext cx="6858000" cy="2862263"/>
          </a:xfrm>
          <a:prstGeom prst="rect">
            <a:avLst/>
          </a:prstGeom>
          <a:noFill/>
          <a:ln w="9525" cap="flat" cmpd="sng" algn="ctr">
            <a:solidFill>
              <a:schemeClr val="bg2">
                <a:lumMod val="60000"/>
                <a:lumOff val="40000"/>
              </a:schemeClr>
            </a:solidFill>
            <a:prstDash val="solid"/>
            <a:miter lim="800000"/>
          </a:ln>
          <a:effectLst/>
        </p:spPr>
        <p:txBody>
          <a:bodyPr anchor="ctr">
            <a:spAutoFit/>
          </a:bodyPr>
          <a:lstStyle/>
          <a:p>
            <a:pPr marL="0" marR="0" lvl="0" indent="0" algn="l" defTabSz="914400" rtl="0" eaLnBrk="0" fontAlgn="base" latinLnBrk="0" hangingPunct="0">
              <a:lnSpc>
                <a:spcPct val="150000"/>
              </a:lnSpc>
              <a:spcBef>
                <a:spcPct val="0"/>
              </a:spcBef>
              <a:spcAft>
                <a:spcPct val="0"/>
              </a:spcAft>
              <a:buClrTx/>
              <a:buSzTx/>
              <a:buFontTx/>
              <a:buNone/>
              <a:defRPr/>
            </a:pPr>
            <a:r>
              <a:rPr kumimoji="0" lang="zh-CN" altLang="en-US" sz="2400" b="1" i="0" u="sng" strike="noStrike" kern="1200" cap="none" spc="0" normalizeH="0" baseline="0" noProof="0" dirty="0">
                <a:ln>
                  <a:noFill/>
                </a:ln>
                <a:solidFill>
                  <a:srgbClr val="C00000"/>
                </a:solidFill>
                <a:effectLst/>
                <a:uLnTx/>
                <a:uFillTx/>
                <a:latin typeface="Comic Sans MS" panose="030F0702030302020204" pitchFamily="66" charset="0"/>
                <a:ea typeface="楷体_GB2312" panose="02010609030101010101" pitchFamily="49" charset="-122"/>
                <a:cs typeface="+mn-cs"/>
              </a:rPr>
              <a:t>研究时间短，见效快。</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小课题研究的目的是改进自己的教学实践，促进自己的专业发展，由于样本较小，它不需要该问题的方方面面，更不需要形成系统的经验总结，研究的周期少则</a:t>
            </a:r>
            <a:r>
              <a:rPr kumimoji="0" 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3</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至</a:t>
            </a:r>
            <a:r>
              <a:rPr kumimoji="0" 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5</a:t>
            </a:r>
            <a:r>
              <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rPr>
              <a:t>周，多则一个学期，最多不超过一个学年。</a:t>
            </a:r>
            <a:endParaRPr kumimoji="0" lang="zh-CN" altLang="en-US" sz="2400" b="1" i="0" u="none" strike="noStrike" kern="1200" cap="none" spc="0" normalizeH="0" baseline="0" noProof="0" dirty="0">
              <a:ln>
                <a:noFill/>
              </a:ln>
              <a:solidFill>
                <a:schemeClr val="tx1"/>
              </a:solidFill>
              <a:effectLst/>
              <a:uLnTx/>
              <a:uFillTx/>
              <a:latin typeface="Comic Sans MS" panose="030F0702030302020204" pitchFamily="66" charset="0"/>
              <a:ea typeface="楷体_GB2312" panose="02010609030101010101" pitchFamily="49" charset="-122"/>
              <a:cs typeface="+mn-cs"/>
            </a:endParaRPr>
          </a:p>
        </p:txBody>
      </p:sp>
      <p:sp>
        <p:nvSpPr>
          <p:cNvPr id="18" name="AutoShape 6"/>
          <p:cNvSpPr>
            <a:spLocks noChangeArrowheads="1"/>
          </p:cNvSpPr>
          <p:nvPr/>
        </p:nvSpPr>
        <p:spPr bwMode="gray">
          <a:xfrm rot="2976527">
            <a:off x="1264444" y="1921669"/>
            <a:ext cx="400050" cy="449263"/>
          </a:xfrm>
          <a:prstGeom prst="chevron">
            <a:avLst>
              <a:gd name="adj" fmla="val 52514"/>
            </a:avLst>
          </a:prstGeom>
          <a:solidFill>
            <a:schemeClr val="tx2">
              <a:lumMod val="60000"/>
              <a:lumOff val="40000"/>
            </a:schemeClr>
          </a:solidFill>
          <a:ln w="0" algn="ctr">
            <a:noFill/>
            <a:miter lim="800000"/>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Tree>
  </p:cSld>
  <p:clrMapOvr>
    <a:overrideClrMapping bg1="lt1" tx1="dk1" bg2="lt2" tx2="dk2" accent1="accent1" accent2="accent2" accent3="accent3" accent4="accent4" accent5="accent5" accent6="accent6" hlink="hlink" folHlink="folHlink"/>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占位符 2"/>
          <p:cNvSpPr>
            <a:spLocks noGrp="1"/>
          </p:cNvSpPr>
          <p:nvPr>
            <p:ph type="body" sz="half" idx="1"/>
          </p:nvPr>
        </p:nvSpPr>
        <p:spPr>
          <a:xfrm>
            <a:off x="495300" y="1600200"/>
            <a:ext cx="8843010" cy="4526280"/>
          </a:xfrm>
        </p:spPr>
        <p:txBody>
          <a:bodyPr/>
          <a:p>
            <a:r>
              <a:rPr lang="zh-CN" altLang="en-US"/>
              <a:t>小课题研究</a:t>
            </a:r>
            <a:r>
              <a:rPr lang="zh-CN" altLang="en-US">
                <a:effectLst>
                  <a:outerShdw blurRad="38100" dist="38100" dir="2700000" algn="tl">
                    <a:srgbClr val="000000">
                      <a:alpha val="43137"/>
                    </a:srgbClr>
                  </a:outerShdw>
                </a:effectLst>
              </a:rPr>
              <a:t>以课堂为现场，以学生为中心，以教育教学为重点，以解决问题为目的，运用教育科学理论和先进的教育实践经验来指导、改进教育教学行为，使之符合教育规律</a:t>
            </a:r>
            <a:r>
              <a:rPr lang="zh-CN" altLang="en-US"/>
              <a:t>。</a:t>
            </a:r>
            <a:endParaRPr lang="zh-CN" altLang="en-US"/>
          </a:p>
          <a:p>
            <a:r>
              <a:rPr lang="zh-CN" altLang="en-US"/>
              <a:t>小课题研究的过程是</a:t>
            </a:r>
            <a:r>
              <a:rPr lang="zh-CN" altLang="en-US">
                <a:solidFill>
                  <a:srgbClr val="FF0000"/>
                </a:solidFill>
              </a:rPr>
              <a:t>教师对自身教育教学行为进行自我观察、内省、反思与探索的过程，</a:t>
            </a:r>
            <a:r>
              <a:rPr lang="zh-CN" altLang="en-US"/>
              <a:t>内省、反思是小课题研究的起点，对问题的求证是小课题研究的本质。</a:t>
            </a:r>
            <a:endParaRPr lang="zh-CN" altLang="en-US"/>
          </a:p>
        </p:txBody>
      </p:sp>
      <p:sp>
        <p:nvSpPr>
          <p:cNvPr id="8" name="Rectangle 2"/>
          <p:cNvSpPr>
            <a:spLocks noGrp="1" noChangeArrowheads="1"/>
          </p:cNvSpPr>
          <p:nvPr/>
        </p:nvSpPr>
        <p:spPr>
          <a:xfrm>
            <a:off x="0" y="357188"/>
            <a:ext cx="6310313" cy="928688"/>
          </a:xfrm>
          <a:prstGeom prst="rect">
            <a:avLst/>
          </a:prstGeom>
          <a:solidFill>
            <a:schemeClr val="tx2">
              <a:lumMod val="40000"/>
              <a:lumOff val="60000"/>
            </a:schemeClr>
          </a:solidFill>
          <a:ln w="9525">
            <a:noFill/>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rgbClr val="993366"/>
                </a:solidFill>
                <a:latin typeface="+mj-lt"/>
                <a:ea typeface="+mj-ea"/>
                <a:cs typeface="+mj-cs"/>
              </a:defRPr>
            </a:lvl1pPr>
            <a:lvl2pPr algn="ctr" rtl="0" eaLnBrk="0" fontAlgn="base" hangingPunct="0">
              <a:spcBef>
                <a:spcPct val="0"/>
              </a:spcBef>
              <a:spcAft>
                <a:spcPct val="0"/>
              </a:spcAft>
              <a:defRPr sz="4400">
                <a:solidFill>
                  <a:srgbClr val="993366"/>
                </a:solidFill>
                <a:latin typeface="华文新魏" pitchFamily="2" charset="-122"/>
                <a:ea typeface="华文新魏" pitchFamily="2" charset="-122"/>
              </a:defRPr>
            </a:lvl2pPr>
            <a:lvl3pPr algn="ctr" rtl="0" eaLnBrk="0" fontAlgn="base" hangingPunct="0">
              <a:spcBef>
                <a:spcPct val="0"/>
              </a:spcBef>
              <a:spcAft>
                <a:spcPct val="0"/>
              </a:spcAft>
              <a:defRPr sz="4400">
                <a:solidFill>
                  <a:srgbClr val="993366"/>
                </a:solidFill>
                <a:latin typeface="华文新魏" pitchFamily="2" charset="-122"/>
                <a:ea typeface="华文新魏" pitchFamily="2" charset="-122"/>
              </a:defRPr>
            </a:lvl3pPr>
            <a:lvl4pPr algn="ctr" rtl="0" eaLnBrk="0" fontAlgn="base" hangingPunct="0">
              <a:spcBef>
                <a:spcPct val="0"/>
              </a:spcBef>
              <a:spcAft>
                <a:spcPct val="0"/>
              </a:spcAft>
              <a:defRPr sz="4400">
                <a:solidFill>
                  <a:srgbClr val="993366"/>
                </a:solidFill>
                <a:latin typeface="华文新魏" pitchFamily="2" charset="-122"/>
                <a:ea typeface="华文新魏" pitchFamily="2" charset="-122"/>
              </a:defRPr>
            </a:lvl4pPr>
            <a:lvl5pPr algn="ctr" rtl="0" eaLnBrk="0" fontAlgn="base" hangingPunct="0">
              <a:spcBef>
                <a:spcPct val="0"/>
              </a:spcBef>
              <a:spcAft>
                <a:spcPct val="0"/>
              </a:spcAft>
              <a:defRPr sz="4400">
                <a:solidFill>
                  <a:srgbClr val="993366"/>
                </a:solidFill>
                <a:latin typeface="华文新魏" pitchFamily="2" charset="-122"/>
                <a:ea typeface="华文新魏" pitchFamily="2" charset="-122"/>
              </a:defRPr>
            </a:lvl5pPr>
            <a:lvl6pPr marL="457200" algn="ctr" rtl="0" fontAlgn="base">
              <a:spcBef>
                <a:spcPct val="0"/>
              </a:spcBef>
              <a:spcAft>
                <a:spcPct val="0"/>
              </a:spcAft>
              <a:defRPr sz="4400">
                <a:solidFill>
                  <a:srgbClr val="993366"/>
                </a:solidFill>
                <a:latin typeface="华文新魏" pitchFamily="2" charset="-122"/>
                <a:ea typeface="华文新魏" pitchFamily="2" charset="-122"/>
              </a:defRPr>
            </a:lvl6pPr>
            <a:lvl7pPr marL="914400" algn="ctr" rtl="0" fontAlgn="base">
              <a:spcBef>
                <a:spcPct val="0"/>
              </a:spcBef>
              <a:spcAft>
                <a:spcPct val="0"/>
              </a:spcAft>
              <a:defRPr sz="4400">
                <a:solidFill>
                  <a:srgbClr val="993366"/>
                </a:solidFill>
                <a:latin typeface="华文新魏" pitchFamily="2" charset="-122"/>
                <a:ea typeface="华文新魏" pitchFamily="2" charset="-122"/>
              </a:defRPr>
            </a:lvl7pPr>
            <a:lvl8pPr marL="1371600" algn="ctr" rtl="0" fontAlgn="base">
              <a:spcBef>
                <a:spcPct val="0"/>
              </a:spcBef>
              <a:spcAft>
                <a:spcPct val="0"/>
              </a:spcAft>
              <a:defRPr sz="4400">
                <a:solidFill>
                  <a:srgbClr val="993366"/>
                </a:solidFill>
                <a:latin typeface="华文新魏" pitchFamily="2" charset="-122"/>
                <a:ea typeface="华文新魏" pitchFamily="2" charset="-122"/>
              </a:defRPr>
            </a:lvl8pPr>
            <a:lvl9pPr marL="1828800" algn="ctr" rtl="0" fontAlgn="base">
              <a:spcBef>
                <a:spcPct val="0"/>
              </a:spcBef>
              <a:spcAft>
                <a:spcPct val="0"/>
              </a:spcAft>
              <a:defRPr sz="4400">
                <a:solidFill>
                  <a:srgbClr val="993366"/>
                </a:solidFill>
                <a:latin typeface="华文新魏" pitchFamily="2" charset="-122"/>
                <a:ea typeface="华文新魏" pitchFamily="2" charset="-122"/>
              </a:defRPr>
            </a:lvl9pPr>
          </a:lstStyle>
          <a:p>
            <a:pPr marL="0" marR="0" lvl="0" indent="304800" algn="ctr" defTabSz="914400" rtl="0" eaLnBrk="1" fontAlgn="base" latinLnBrk="0" hangingPunct="1">
              <a:lnSpc>
                <a:spcPct val="150000"/>
              </a:lnSpc>
              <a:spcBef>
                <a:spcPct val="0"/>
              </a:spcBef>
              <a:spcAft>
                <a:spcPct val="0"/>
              </a:spcAft>
              <a:buClrTx/>
              <a:buSzTx/>
              <a:buFontTx/>
              <a:buNone/>
              <a:defRPr/>
            </a:pPr>
            <a:r>
              <a:rPr kumimoji="0" lang="zh-CN" altLang="en-US" sz="3200" b="1" i="0" u="none" strike="noStrike" kern="0" cap="none" spc="0" normalizeH="0" baseline="0" noProof="0" dirty="0" smtClean="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rPr>
              <a:t>（三）小课题研究如何定位</a:t>
            </a:r>
            <a:endParaRPr kumimoji="0" lang="en-US" altLang="zh-CN" sz="3200" b="1" i="0" u="none" strike="noStrike" kern="0" cap="none" spc="0" normalizeH="0" baseline="0" noProof="0" dirty="0" smtClean="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Text Box 4"/>
          <p:cNvSpPr txBox="1"/>
          <p:nvPr/>
        </p:nvSpPr>
        <p:spPr>
          <a:xfrm>
            <a:off x="488950" y="836613"/>
            <a:ext cx="433388" cy="3383280"/>
          </a:xfrm>
          <a:prstGeom prst="rect">
            <a:avLst/>
          </a:prstGeom>
          <a:noFill/>
          <a:ln w="9525">
            <a:noFill/>
          </a:ln>
        </p:spPr>
        <p:txBody>
          <a:bodyPr>
            <a:spAutoFit/>
          </a:bodyPr>
          <a:p>
            <a:pPr lvl="0">
              <a:spcBef>
                <a:spcPct val="50000"/>
              </a:spcBef>
            </a:pPr>
            <a:r>
              <a:rPr lang="zh-CN" altLang="en-US" sz="2400" b="1" dirty="0">
                <a:latin typeface="Comic Sans MS" panose="030F0702030302020204" pitchFamily="66" charset="0"/>
                <a:ea typeface="楷体_GB2312" panose="02010609030101010101" pitchFamily="49" charset="-122"/>
              </a:rPr>
              <a:t>小课题研究评价标准</a:t>
            </a:r>
            <a:r>
              <a:rPr lang="zh-CN" altLang="en-US" sz="2400" dirty="0">
                <a:latin typeface="Comic Sans MS" panose="030F0702030302020204" pitchFamily="66" charset="0"/>
                <a:ea typeface="楷体_GB2312" panose="02010609030101010101" pitchFamily="49" charset="-122"/>
              </a:rPr>
              <a:t> </a:t>
            </a:r>
            <a:endParaRPr lang="zh-CN" altLang="en-US" sz="2400" dirty="0">
              <a:latin typeface="Comic Sans MS" panose="030F0702030302020204" pitchFamily="66" charset="0"/>
              <a:ea typeface="楷体_GB2312" panose="02010609030101010101" pitchFamily="49" charset="-122"/>
            </a:endParaRPr>
          </a:p>
        </p:txBody>
      </p:sp>
      <p:graphicFrame>
        <p:nvGraphicFramePr>
          <p:cNvPr id="100679" name="Group 327"/>
          <p:cNvGraphicFramePr>
            <a:graphicFrameLocks noGrp="1"/>
          </p:cNvGraphicFramePr>
          <p:nvPr/>
        </p:nvGraphicFramePr>
        <p:xfrm>
          <a:off x="1352550" y="231775"/>
          <a:ext cx="6865938" cy="6632575"/>
        </p:xfrm>
        <a:graphic>
          <a:graphicData uri="http://schemas.openxmlformats.org/drawingml/2006/table">
            <a:tbl>
              <a:tblPr/>
              <a:tblGrid>
                <a:gridCol w="377825"/>
                <a:gridCol w="627063"/>
                <a:gridCol w="4776787"/>
                <a:gridCol w="503238"/>
                <a:gridCol w="581025"/>
              </a:tblGrid>
              <a:tr h="390525">
                <a:tc gridSpan="2">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评价要素</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hMerge="1">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评价标准</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权重</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得分</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485775">
                <a:tc rowSpan="3">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课题立项</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选题</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依据</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5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．问题背景分析符合研究者的工作实际</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提出的研究问题有新颖性和前瞻性　　</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85775">
                <a:tc vMerge="1">
                  <a:tcPr/>
                </a:tc>
                <a:tc>
                  <a:txBody>
                    <a:bodyPr/>
                    <a:lstStyle/>
                    <a:p>
                      <a:pPr marL="0" marR="0" lvl="0" indent="0" algn="ctr" defTabSz="914400" rtl="0" eaLnBrk="0" fontAlgn="base" latinLnBrk="0" hangingPunct="0">
                        <a:lnSpc>
                          <a:spcPct val="12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方案</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cs typeface="Times New Roman" panose="02020603050405020304" pitchFamily="18" charset="0"/>
                      </a:endParaRPr>
                    </a:p>
                    <a:p>
                      <a:pPr marL="0" marR="0" lvl="0" indent="0" algn="ctr" defTabSz="914400" rtl="0" eaLnBrk="0" fontAlgn="base" latinLnBrk="0" hangingPunct="0">
                        <a:lnSpc>
                          <a:spcPct val="12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设计</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2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．目标明确并有效针对问题</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．研究内容：研究思路清晰，要解决的问题明确；</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p>
                      <a:pPr marL="0" marR="0" lvl="0" indent="0" algn="l" defTabSz="914400" rtl="0" eaLnBrk="0" fontAlgn="base" latinLnBrk="0" hangingPunct="0">
                        <a:lnSpc>
                          <a:spcPct val="12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．研究过程的设计：过程规划合理、方法科学，可操作性强。　　</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p>
                      <a:pPr marL="0" marR="0" lvl="0" indent="0" algn="l" defTabSz="914400" rtl="0" eaLnBrk="0" fontAlgn="base" latinLnBrk="0" hangingPunct="0">
                        <a:lnSpc>
                          <a:spcPct val="12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4</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．预期成果：形式可靠，能有效指向研究的目</a:t>
                      </a:r>
                      <a:r>
                        <a:rPr kumimoji="0" lang="zh-CN" altLang="en-US" sz="1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标</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15</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68300">
                <a:tc vMerge="1">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形式</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规范</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文本格式整齐规范，语言表达准确流畅。</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561975">
                <a:tc rowSpan="3">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研究过程</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40</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组织</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实施</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20000"/>
                        </a:lnSpc>
                        <a:spcBef>
                          <a:spcPct val="0"/>
                        </a:spcBef>
                        <a:spcAft>
                          <a:spcPct val="0"/>
                        </a:spcAft>
                        <a:buClrTx/>
                        <a:buSzTx/>
                        <a:buFontTx/>
                        <a:buNone/>
                      </a:pP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按照方案开展研究活动，有开展活动的时间、主题（目标）、和具体内容安排，并落实到人。</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10</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85800">
                <a:tc vMerge="1">
                  <a:tcPr/>
                </a:tc>
                <a:tc>
                  <a:txBody>
                    <a:bodyPr/>
                    <a:lstStyle/>
                    <a:p>
                      <a:pPr marL="0" marR="0" lvl="0" indent="0" algn="ctr" defTabSz="914400" rtl="0" eaLnBrk="0" fontAlgn="base" latinLnBrk="0" hangingPunct="0">
                        <a:lnSpc>
                          <a:spcPct val="12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过程</a:t>
                      </a:r>
                      <a:endPar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2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材料</a:t>
                      </a:r>
                      <a:endPar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20000"/>
                        </a:lnSpc>
                        <a:spcBef>
                          <a:spcPct val="0"/>
                        </a:spcBef>
                        <a:spcAft>
                          <a:spcPct val="0"/>
                        </a:spcAft>
                        <a:buClrTx/>
                        <a:buSzTx/>
                        <a:buFontTx/>
                        <a:buAutoNum type="arabicPeriod"/>
                        <a:tabLst>
                          <a:tab pos="228600" algn="l"/>
                        </a:tabLst>
                      </a:pP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有开展研究活动的有价值的过程记录，有研究活动的原始资料。</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AutoNum type="arabicPeriod"/>
                        <a:tabLst>
                          <a:tab pos="228600" algn="l"/>
                        </a:tabLst>
                      </a:pP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每次研究活动都有有价值的思考。有新内容生成，或提出新的问题</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AutoNum type="arabicPeriod"/>
                        <a:tabLst>
                          <a:tab pos="228600" algn="l"/>
                        </a:tabLst>
                      </a:pP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研究过程形式多样，材料丰富。</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25</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23850">
                <a:tc vMerge="1">
                  <a:tcPr/>
                </a:tc>
                <a:tc>
                  <a:txBody>
                    <a:bodyPr/>
                    <a:lstStyle/>
                    <a:p>
                      <a:pPr marL="0" marR="0" lvl="0" indent="7620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形式</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cs typeface="Times New Roman" panose="02020603050405020304" pitchFamily="18" charset="0"/>
                      </a:endParaRPr>
                    </a:p>
                    <a:p>
                      <a:pPr marL="0" marR="0" lvl="0" indent="7620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规范</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研究资料的归类整理合理，装订规范。</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1141413">
                <a:tc rowSpan="2">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研究成果</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40</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内容</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2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．能完成预期的成果，有效达到预期的研究目标</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．论文类：主要观点鲜明突出，有自己的独到见解，所做研究有一定深度和价值。</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．资源类：不仅有积累的资源，还要对资源的使用和价值做阐述。</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30</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71500">
                <a:tc vMerge="1">
                  <a:tcPr/>
                </a:tc>
                <a:tc>
                  <a:txBody>
                    <a:bodyPr/>
                    <a:lstStyle/>
                    <a:p>
                      <a:pPr marL="0" marR="0" lvl="0" indent="7620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形式</a:t>
                      </a:r>
                      <a:endParaRPr kumimoji="0" lang="zh-CN" altLang="en-US" sz="1000" b="0"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cs typeface="Times New Roman" panose="02020603050405020304" pitchFamily="18" charset="0"/>
                      </a:endParaRPr>
                    </a:p>
                    <a:p>
                      <a:pPr marL="0" marR="0" lvl="0" indent="7620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规范</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文本格式整齐规范，语言表达准确流畅，材料整理装订整齐</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10</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571500">
                <a:tc gridSpan="2">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合计</a:t>
                      </a:r>
                      <a:endParaRPr kumimoji="0" lang="zh-CN" altLang="en-US"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cPr/>
                </a:tc>
                <a:tc>
                  <a:txBody>
                    <a:bodyPr/>
                    <a:lstStyle/>
                    <a:p>
                      <a:pPr marL="0" marR="0" lvl="0" indent="0" algn="l" defTabSz="914400" rtl="0" eaLnBrk="0" fontAlgn="base" latinLnBrk="0" hangingPunct="0">
                        <a:lnSpc>
                          <a:spcPct val="12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得分名次：</a:t>
                      </a:r>
                      <a:r>
                        <a:rPr kumimoji="0" lang="zh-CN" altLang="en-US" sz="1200" b="1" i="0" u="sng"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（总数：      ）</a:t>
                      </a:r>
                      <a:endParaRPr kumimoji="0" lang="zh-CN" altLang="en-US"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pP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备注：得分超过该项 </a:t>
                      </a:r>
                      <a:r>
                        <a:rPr kumimoji="0" lang="en-US" altLang="zh-CN"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80%</a:t>
                      </a:r>
                      <a:r>
                        <a:rPr kumimoji="0" lang="zh-CN" altLang="en-US" sz="1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的课题通过。</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100</a:t>
                      </a:r>
                      <a:endParaRPr kumimoji="0" lang="en-US" altLang="zh-CN" sz="1800" b="0" i="0" u="none" strike="noStrike" cap="none" normalizeH="0" baseline="0" smtClean="0">
                        <a:ln>
                          <a:noFill/>
                        </a:ln>
                        <a:solidFill>
                          <a:schemeClr val="tx1"/>
                        </a:solidFill>
                        <a:effectLst/>
                        <a:latin typeface="Comic Sans MS" panose="030F0702030302020204" pitchFamily="66" charset="0"/>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zh-CN" altLang="en-US" sz="2800" b="0" i="0" u="none" strike="noStrike" cap="none" normalizeH="0" baseline="0" smtClean="0">
                        <a:ln>
                          <a:noFill/>
                        </a:ln>
                        <a:solidFill>
                          <a:srgbClr val="000099"/>
                        </a:solidFill>
                        <a:effectLst/>
                        <a:latin typeface="楷体_GB2312" panose="02010609030101010101" pitchFamily="49" charset="-122"/>
                        <a:ea typeface="楷体_GB2312" panose="0201060903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316990" y="918845"/>
            <a:ext cx="6516370" cy="640080"/>
          </a:xfrm>
          <a:prstGeom prst="rect">
            <a:avLst/>
          </a:prstGeom>
          <a:noFill/>
        </p:spPr>
        <p:txBody>
          <a:bodyPr wrap="square" rtlCol="0">
            <a:spAutoFit/>
          </a:bodyPr>
          <a:p>
            <a:r>
              <a:rPr lang="zh-CN" altLang="en-US" sz="3600">
                <a:solidFill>
                  <a:srgbClr val="FF0000"/>
                </a:solidFill>
              </a:rPr>
              <a:t>网络培训给我们的一些反思：</a:t>
            </a:r>
            <a:endParaRPr lang="zh-CN" altLang="en-US" sz="3600">
              <a:solidFill>
                <a:srgbClr val="FF0000"/>
              </a:solidFill>
            </a:endParaRPr>
          </a:p>
        </p:txBody>
      </p:sp>
      <p:sp>
        <p:nvSpPr>
          <p:cNvPr id="5" name="文本框 4"/>
          <p:cNvSpPr txBox="1"/>
          <p:nvPr/>
        </p:nvSpPr>
        <p:spPr>
          <a:xfrm>
            <a:off x="1316990" y="2148840"/>
            <a:ext cx="7174230" cy="3427730"/>
          </a:xfrm>
          <a:prstGeom prst="rect">
            <a:avLst/>
          </a:prstGeom>
          <a:noFill/>
        </p:spPr>
        <p:txBody>
          <a:bodyPr wrap="square" rtlCol="0" anchor="t">
            <a:spAutoFit/>
          </a:bodyPr>
          <a:p>
            <a:r>
              <a:rPr lang="en-US" altLang="zh-CN" sz="3600"/>
              <a:t>    </a:t>
            </a:r>
            <a:r>
              <a:rPr lang="zh-CN" altLang="en-US" sz="3600"/>
              <a:t>网络平台”让学员之间也架起了友谊之桥，大家各抒己见，畅所欲言，分享资源成果，交流经验，合作学习，走近了小小课题课题研究，走近了知识的大平台。</a:t>
            </a:r>
            <a:endParaRPr lang="zh-CN" altLang="en-US" sz="3600"/>
          </a:p>
          <a:p>
            <a:endParaRPr lang="zh-CN" altLang="en-US" sz="360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5" name="Rectangle 7"/>
          <p:cNvSpPr>
            <a:spLocks noGrp="1" noChangeArrowheads="1"/>
          </p:cNvSpPr>
          <p:nvPr>
            <p:ph type="ctrTitle" sz="quarter"/>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br>
              <a:rPr kumimoji="0" lang="zh-CN" altLang="en-US" sz="4400" b="1" i="0" u="none" strike="noStrike" kern="0" cap="none" spc="0" normalizeH="0" baseline="0" noProof="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uLnTx/>
                <a:uFillTx/>
                <a:latin typeface="+mj-lt"/>
                <a:ea typeface="+mj-ea"/>
                <a:cs typeface="+mj-cs"/>
              </a:rPr>
            </a:br>
            <a:r>
              <a:rPr kumimoji="0" lang="zh-CN" altLang="en-US" sz="4400" b="1" i="0" u="none" strike="noStrike" kern="0" cap="none" spc="0" normalizeH="0" baseline="0" noProof="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uLnTx/>
                <a:uFillTx/>
                <a:latin typeface="+mj-lt"/>
                <a:ea typeface="+mj-ea"/>
                <a:cs typeface="+mj-cs"/>
              </a:rPr>
              <a:t>网络培训小话题</a:t>
            </a:r>
            <a:br>
              <a:rPr kumimoji="0" lang="zh-CN" altLang="en-US" sz="4400" b="1" i="0" u="none" strike="noStrike" kern="0" cap="none" spc="0" normalizeH="0" baseline="0" noProof="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uLnTx/>
                <a:uFillTx/>
                <a:latin typeface="+mj-lt"/>
                <a:ea typeface="+mj-ea"/>
                <a:cs typeface="+mj-cs"/>
              </a:rPr>
            </a:br>
            <a:r>
              <a:rPr lang="zh-CN" altLang="en-US" b="1" noProof="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uLnTx/>
                <a:uFillTx/>
                <a:sym typeface="+mn-ea"/>
              </a:rPr>
              <a:t>“小课题研究”</a:t>
            </a:r>
            <a:endParaRPr kumimoji="0" lang="zh-CN" altLang="en-US" b="1" i="0" u="none" strike="noStrike" kern="0" cap="none" spc="0" normalizeH="0" baseline="0" noProof="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uLnTx/>
              <a:uFillTx/>
              <a:latin typeface="+mj-lt"/>
              <a:ea typeface="+mj-ea"/>
              <a:cs typeface="+mj-cs"/>
              <a:sym typeface="+mn-ea"/>
            </a:endParaRPr>
          </a:p>
        </p:txBody>
      </p:sp>
      <p:sp>
        <p:nvSpPr>
          <p:cNvPr id="2056" name="Rectangle 8"/>
          <p:cNvSpPr>
            <a:spLocks noGrp="1" noChangeArrowheads="1"/>
          </p:cNvSpPr>
          <p:nvPr>
            <p:ph type="subTitle" sz="quarter" idx="1"/>
          </p:nvPr>
        </p:nvSpPr>
        <p:spPr/>
        <p:txBody>
          <a:bodyPr vert="horz" wrap="square" lIns="91440" tIns="45720" rIns="91440" bIns="45720" numCol="1" anchor="t" anchorCtr="0" compatLnSpc="1"/>
          <a:lstStyle/>
          <a:p>
            <a:pPr marL="0" marR="0" lvl="0" indent="0" algn="ctr" defTabSz="914400" rtl="0" eaLnBrk="1" fontAlgn="base" latinLnBrk="0" hangingPunct="1">
              <a:lnSpc>
                <a:spcPct val="90000"/>
              </a:lnSpc>
              <a:spcBef>
                <a:spcPct val="20000"/>
              </a:spcBef>
              <a:spcAft>
                <a:spcPct val="0"/>
              </a:spcAft>
              <a:buClrTx/>
              <a:buSzTx/>
              <a:buFontTx/>
              <a:buNone/>
              <a:defRPr/>
            </a:pPr>
            <a:endParaRPr kumimoji="0" lang="zh-CN" altLang="en-US" sz="28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endParaRPr>
          </a:p>
          <a:p>
            <a:pPr marL="0" marR="0" lvl="0" indent="0" algn="ctr" defTabSz="914400" rtl="0" eaLnBrk="1" fontAlgn="base" latinLnBrk="0" hangingPunct="1">
              <a:lnSpc>
                <a:spcPct val="90000"/>
              </a:lnSpc>
              <a:spcBef>
                <a:spcPct val="20000"/>
              </a:spcBef>
              <a:spcAft>
                <a:spcPct val="0"/>
              </a:spcAft>
              <a:buClrTx/>
              <a:buSzTx/>
              <a:buFontTx/>
              <a:buNone/>
              <a:defRPr/>
            </a:pPr>
            <a:endParaRPr kumimoji="0" lang="en-US" altLang="zh-CN" sz="28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endParaRPr>
          </a:p>
          <a:p>
            <a:pPr marL="0" marR="0" lvl="0" indent="0" algn="ctr" defTabSz="914400" rtl="0" eaLnBrk="1" fontAlgn="base" latinLnBrk="0" hangingPunct="1">
              <a:lnSpc>
                <a:spcPct val="90000"/>
              </a:lnSpc>
              <a:spcBef>
                <a:spcPct val="20000"/>
              </a:spcBef>
              <a:spcAft>
                <a:spcPct val="0"/>
              </a:spcAft>
              <a:buClrTx/>
              <a:buSzTx/>
              <a:buFontTx/>
              <a:buNone/>
              <a:defRPr/>
            </a:pPr>
            <a:endParaRPr kumimoji="0" lang="en-US" altLang="zh-CN" sz="2800" b="1" i="0" u="none" strike="noStrike" kern="0" cap="none" spc="0" normalizeH="0" baseline="0" noProof="0" dirty="0" smtClean="0">
              <a:ln>
                <a:noFill/>
              </a:ln>
              <a:solidFill>
                <a:srgbClr val="000099"/>
              </a:solidFill>
              <a:effectLst>
                <a:outerShdw blurRad="38100" dist="38100" dir="2700000" algn="tl">
                  <a:srgbClr val="C0C0C0"/>
                </a:outerShdw>
              </a:effectLst>
              <a:uLnTx/>
              <a:uFillTx/>
              <a:latin typeface="+mn-lt"/>
              <a:ea typeface="+mn-ea"/>
              <a:cs typeface="+mn-cs"/>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49" name="Rectangle 13"/>
          <p:cNvSpPr>
            <a:spLocks noGrp="1" noChangeArrowheads="1"/>
          </p:cNvSpPr>
          <p:nvPr>
            <p:ph type="body" sz="half" idx="1"/>
          </p:nvPr>
        </p:nvSpPr>
        <p:spPr>
          <a:xfrm>
            <a:off x="414655" y="450850"/>
            <a:ext cx="8408670" cy="5669915"/>
          </a:xfrm>
          <a:ln>
            <a:solidFill>
              <a:schemeClr val="bg2">
                <a:lumMod val="60000"/>
                <a:lumOff val="40000"/>
              </a:schemeClr>
            </a:solidFill>
          </a:ln>
        </p:spPr>
        <p:txBody>
          <a:bodyPr vert="horz" wrap="square" lIns="91440" tIns="45720" rIns="91440" bIns="45720" numCol="1" anchor="t" anchorCtr="0" compatLnSpc="1"/>
          <a:lstStyle/>
          <a:p>
            <a:pPr marL="342900" marR="0" lvl="0" indent="-342900" algn="l" defTabSz="914400" rtl="0" eaLnBrk="1" fontAlgn="base" latinLnBrk="0" hangingPunct="1">
              <a:lnSpc>
                <a:spcPct val="150000"/>
              </a:lnSpc>
              <a:spcBef>
                <a:spcPct val="20000"/>
              </a:spcBef>
              <a:spcAft>
                <a:spcPct val="0"/>
              </a:spcAft>
              <a:buClrTx/>
              <a:buSzTx/>
              <a:buFontTx/>
              <a:buNone/>
              <a:defRPr/>
            </a:pPr>
            <a:r>
              <a:rPr kumimoji="0" lang="zh-CN" altLang="en-US" sz="2800" b="1" i="0" u="none" strike="noStrike" kern="0" cap="none" spc="0" normalizeH="0" baseline="0" noProof="0" dirty="0" smtClean="0">
                <a:ln>
                  <a:noFill/>
                </a:ln>
                <a:solidFill>
                  <a:srgbClr val="000099"/>
                </a:solidFill>
                <a:effectLst/>
                <a:uLnTx/>
                <a:uFillTx/>
                <a:latin typeface="+mn-lt"/>
                <a:ea typeface="+mn-ea"/>
                <a:cs typeface="+mn-cs"/>
              </a:rPr>
              <a:t>      </a:t>
            </a:r>
            <a:r>
              <a:rPr kumimoji="0" lang="zh-CN" altLang="en-US" sz="4000" b="1" i="0" u="none" strike="noStrike" kern="0" cap="none" spc="0" normalizeH="0" baseline="0" noProof="0" dirty="0" smtClean="0">
                <a:ln>
                  <a:noFill/>
                </a:ln>
                <a:solidFill>
                  <a:srgbClr val="000099"/>
                </a:solidFill>
                <a:effectLst/>
                <a:uLnTx/>
                <a:uFillTx/>
                <a:latin typeface="+mn-lt"/>
                <a:ea typeface="+mn-ea"/>
                <a:cs typeface="+mn-cs"/>
              </a:rPr>
              <a:t>苏霍姆林斯基说：“如果你想让教师的劳动能够给教师带来乐趣，使天天上课不至于变成一种单调乏味的义务，那你就应当引导每一位教师走上从事研究这条幸福的道路上来。”</a:t>
            </a:r>
            <a:endParaRPr kumimoji="0" lang="zh-CN" altLang="en-US" sz="4000" b="1" i="0" u="none" strike="noStrike" kern="0" cap="none" spc="0" normalizeH="0" baseline="0" noProof="0" dirty="0" smtClean="0">
              <a:ln>
                <a:noFill/>
              </a:ln>
              <a:solidFill>
                <a:srgbClr val="000099"/>
              </a:solidFill>
              <a:effectLst/>
              <a:uLnTx/>
              <a:uFillTx/>
              <a:latin typeface="+mn-lt"/>
              <a:ea typeface="+mn-ea"/>
              <a:cs typeface="+mn-cs"/>
            </a:endParaRPr>
          </a:p>
        </p:txBody>
      </p:sp>
      <p:pic>
        <p:nvPicPr>
          <p:cNvPr id="4099" name="Picture 14"/>
          <p:cNvPicPr>
            <a:picLocks noChangeAspect="1"/>
          </p:cNvPicPr>
          <p:nvPr>
            <p:ph sz="half" idx="2"/>
          </p:nvPr>
        </p:nvPicPr>
        <p:blipFill>
          <a:blip r:embed="rId1"/>
          <a:srcRect/>
          <a:stretch>
            <a:fillRect/>
          </a:stretch>
        </p:blipFill>
        <p:spPr>
          <a:xfrm>
            <a:off x="7473950" y="4941888"/>
            <a:ext cx="1763713" cy="1781175"/>
          </a:xfrm>
        </p:spPr>
      </p:pic>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标题 5121"/>
          <p:cNvSpPr>
            <a:spLocks noGrp="1"/>
          </p:cNvSpPr>
          <p:nvPr>
            <p:ph type="title"/>
          </p:nvPr>
        </p:nvSpPr>
        <p:spPr>
          <a:xfrm>
            <a:off x="609600" y="563563"/>
            <a:ext cx="8421688" cy="579437"/>
          </a:xfrm>
        </p:spPr>
        <p:txBody>
          <a:bodyPr anchor="ctr"/>
          <a:p>
            <a:r>
              <a:rPr lang="zh-CN" altLang="en-US" sz="3200" b="1" dirty="0">
                <a:latin typeface="黑体" panose="02010600030101010101" pitchFamily="2" charset="-122"/>
                <a:ea typeface="黑体" panose="02010600030101010101" pitchFamily="2" charset="-122"/>
              </a:rPr>
              <a:t>教师为什么要开展课题研究？</a:t>
            </a:r>
            <a:endParaRPr lang="zh-CN" altLang="en-US" sz="3200" b="1" dirty="0">
              <a:latin typeface="黑体" panose="02010600030101010101" pitchFamily="2" charset="-122"/>
              <a:ea typeface="黑体" panose="02010600030101010101" pitchFamily="2" charset="-122"/>
            </a:endParaRPr>
          </a:p>
        </p:txBody>
      </p:sp>
      <p:grpSp>
        <p:nvGrpSpPr>
          <p:cNvPr id="5130" name="组合 5129"/>
          <p:cNvGrpSpPr/>
          <p:nvPr/>
        </p:nvGrpSpPr>
        <p:grpSpPr>
          <a:xfrm>
            <a:off x="3810000" y="1905000"/>
            <a:ext cx="2286000" cy="2209800"/>
            <a:chOff x="288" y="672"/>
            <a:chExt cx="1440" cy="1392"/>
          </a:xfrm>
        </p:grpSpPr>
        <p:sp>
          <p:nvSpPr>
            <p:cNvPr id="5126" name="椭圆 5125"/>
            <p:cNvSpPr/>
            <p:nvPr/>
          </p:nvSpPr>
          <p:spPr>
            <a:xfrm>
              <a:off x="288" y="672"/>
              <a:ext cx="1440" cy="1392"/>
            </a:xfrm>
            <a:prstGeom prst="ellipse">
              <a:avLst/>
            </a:prstGeom>
            <a:solidFill>
              <a:schemeClr val="accent1"/>
            </a:solidFill>
            <a:ln w="9525" cap="flat" cmpd="sng">
              <a:solidFill>
                <a:schemeClr val="tx1"/>
              </a:solidFill>
              <a:prstDash val="solid"/>
              <a:headEnd type="none" w="med" len="med"/>
              <a:tailEnd type="none" w="med" len="med"/>
            </a:ln>
          </p:spPr>
          <p:txBody>
            <a:bodyPr/>
            <a:p>
              <a:endParaRPr lang="zh-CN" altLang="en-US"/>
            </a:p>
          </p:txBody>
        </p:sp>
        <p:sp>
          <p:nvSpPr>
            <p:cNvPr id="5129" name="文本框 5128"/>
            <p:cNvSpPr txBox="1"/>
            <p:nvPr/>
          </p:nvSpPr>
          <p:spPr>
            <a:xfrm>
              <a:off x="384" y="1200"/>
              <a:ext cx="1296" cy="288"/>
            </a:xfrm>
            <a:prstGeom prst="rect">
              <a:avLst/>
            </a:prstGeom>
            <a:noFill/>
            <a:ln w="9525">
              <a:noFill/>
            </a:ln>
          </p:spPr>
          <p:txBody>
            <a:bodyPr>
              <a:spAutoFit/>
            </a:bodyPr>
            <a:p>
              <a:pPr lvl="0">
                <a:spcBef>
                  <a:spcPct val="50000"/>
                </a:spcBef>
              </a:pPr>
              <a:r>
                <a:rPr lang="zh-CN" altLang="en-US" sz="2400" b="1" dirty="0">
                  <a:solidFill>
                    <a:srgbClr val="FF3300"/>
                  </a:solidFill>
                  <a:latin typeface="Times New Roman" panose="02020603050405020304" pitchFamily="18" charset="0"/>
                  <a:ea typeface="宋体" panose="02010600030101010101" pitchFamily="2" charset="-122"/>
                </a:rPr>
                <a:t>为了改进工作</a:t>
              </a:r>
              <a:endParaRPr lang="zh-CN" altLang="en-US" sz="2400" b="1">
                <a:solidFill>
                  <a:srgbClr val="FF3300"/>
                </a:solidFill>
                <a:latin typeface="Times New Roman" panose="02020603050405020304" pitchFamily="18" charset="0"/>
                <a:ea typeface="宋体" panose="02010600030101010101" pitchFamily="2" charset="-122"/>
              </a:endParaRPr>
            </a:p>
          </p:txBody>
        </p:sp>
      </p:grpSp>
      <p:grpSp>
        <p:nvGrpSpPr>
          <p:cNvPr id="5131" name="组合 5130"/>
          <p:cNvGrpSpPr/>
          <p:nvPr/>
        </p:nvGrpSpPr>
        <p:grpSpPr>
          <a:xfrm>
            <a:off x="914400" y="1981200"/>
            <a:ext cx="2286000" cy="2209800"/>
            <a:chOff x="288" y="672"/>
            <a:chExt cx="1440" cy="1392"/>
          </a:xfrm>
        </p:grpSpPr>
        <p:sp>
          <p:nvSpPr>
            <p:cNvPr id="5132" name="椭圆 5131"/>
            <p:cNvSpPr/>
            <p:nvPr/>
          </p:nvSpPr>
          <p:spPr>
            <a:xfrm>
              <a:off x="288" y="672"/>
              <a:ext cx="1440" cy="1392"/>
            </a:xfrm>
            <a:prstGeom prst="ellipse">
              <a:avLst/>
            </a:prstGeom>
            <a:solidFill>
              <a:schemeClr val="accent1"/>
            </a:solidFill>
            <a:ln w="9525" cap="flat" cmpd="sng">
              <a:solidFill>
                <a:schemeClr val="tx1"/>
              </a:solidFill>
              <a:prstDash val="solid"/>
              <a:headEnd type="none" w="med" len="med"/>
              <a:tailEnd type="none" w="med" len="med"/>
            </a:ln>
          </p:spPr>
          <p:txBody>
            <a:bodyPr/>
            <a:p>
              <a:endParaRPr lang="zh-CN" altLang="en-US"/>
            </a:p>
          </p:txBody>
        </p:sp>
        <p:sp>
          <p:nvSpPr>
            <p:cNvPr id="5133" name="文本框 5132"/>
            <p:cNvSpPr txBox="1"/>
            <p:nvPr/>
          </p:nvSpPr>
          <p:spPr>
            <a:xfrm>
              <a:off x="384" y="1200"/>
              <a:ext cx="1296" cy="288"/>
            </a:xfrm>
            <a:prstGeom prst="rect">
              <a:avLst/>
            </a:prstGeom>
            <a:solidFill>
              <a:schemeClr val="accent1"/>
            </a:solidFill>
            <a:ln w="9525">
              <a:noFill/>
            </a:ln>
          </p:spPr>
          <p:txBody>
            <a:bodyPr>
              <a:spAutoFit/>
            </a:bodyPr>
            <a:p>
              <a:pPr lvl="0">
                <a:spcBef>
                  <a:spcPct val="50000"/>
                </a:spcBef>
              </a:pPr>
              <a:r>
                <a:rPr lang="zh-CN" altLang="en-US" sz="2400" b="1" dirty="0">
                  <a:solidFill>
                    <a:srgbClr val="FF3300"/>
                  </a:solidFill>
                  <a:latin typeface="Times New Roman" panose="02020603050405020304" pitchFamily="18" charset="0"/>
                  <a:ea typeface="宋体" panose="02010600030101010101" pitchFamily="2" charset="-122"/>
                </a:rPr>
                <a:t>为了发现规律</a:t>
              </a:r>
              <a:endParaRPr lang="zh-CN" altLang="en-US" sz="2400" b="1">
                <a:solidFill>
                  <a:srgbClr val="FF3300"/>
                </a:solidFill>
                <a:latin typeface="Times New Roman" panose="02020603050405020304" pitchFamily="18" charset="0"/>
                <a:ea typeface="宋体" panose="02010600030101010101" pitchFamily="2" charset="-122"/>
              </a:endParaRPr>
            </a:p>
          </p:txBody>
        </p:sp>
      </p:grpSp>
      <p:grpSp>
        <p:nvGrpSpPr>
          <p:cNvPr id="5134" name="组合 5133"/>
          <p:cNvGrpSpPr/>
          <p:nvPr/>
        </p:nvGrpSpPr>
        <p:grpSpPr>
          <a:xfrm>
            <a:off x="6477000" y="1828800"/>
            <a:ext cx="2286000" cy="2209800"/>
            <a:chOff x="288" y="672"/>
            <a:chExt cx="1440" cy="1392"/>
          </a:xfrm>
        </p:grpSpPr>
        <p:sp>
          <p:nvSpPr>
            <p:cNvPr id="5135" name="椭圆 5134"/>
            <p:cNvSpPr/>
            <p:nvPr/>
          </p:nvSpPr>
          <p:spPr>
            <a:xfrm>
              <a:off x="288" y="672"/>
              <a:ext cx="1440" cy="1392"/>
            </a:xfrm>
            <a:prstGeom prst="ellipse">
              <a:avLst/>
            </a:prstGeom>
            <a:solidFill>
              <a:schemeClr val="accent1"/>
            </a:solidFill>
            <a:ln w="9525" cap="flat" cmpd="sng">
              <a:solidFill>
                <a:schemeClr val="tx1"/>
              </a:solidFill>
              <a:prstDash val="solid"/>
              <a:headEnd type="none" w="med" len="med"/>
              <a:tailEnd type="none" w="med" len="med"/>
            </a:ln>
          </p:spPr>
          <p:txBody>
            <a:bodyPr/>
            <a:p>
              <a:endParaRPr lang="zh-CN" altLang="en-US"/>
            </a:p>
          </p:txBody>
        </p:sp>
        <p:sp>
          <p:nvSpPr>
            <p:cNvPr id="5136" name="文本框 5135"/>
            <p:cNvSpPr txBox="1"/>
            <p:nvPr/>
          </p:nvSpPr>
          <p:spPr>
            <a:xfrm>
              <a:off x="384" y="1200"/>
              <a:ext cx="1296" cy="288"/>
            </a:xfrm>
            <a:prstGeom prst="rect">
              <a:avLst/>
            </a:prstGeom>
            <a:noFill/>
            <a:ln w="9525">
              <a:noFill/>
            </a:ln>
          </p:spPr>
          <p:txBody>
            <a:bodyPr>
              <a:spAutoFit/>
            </a:bodyPr>
            <a:p>
              <a:pPr lvl="0">
                <a:spcBef>
                  <a:spcPct val="50000"/>
                </a:spcBef>
              </a:pPr>
              <a:r>
                <a:rPr lang="zh-CN" altLang="en-US" sz="2400" b="1" dirty="0">
                  <a:solidFill>
                    <a:srgbClr val="FF3300"/>
                  </a:solidFill>
                  <a:latin typeface="Times New Roman" panose="02020603050405020304" pitchFamily="18" charset="0"/>
                  <a:ea typeface="宋体" panose="02010600030101010101" pitchFamily="2" charset="-122"/>
                </a:rPr>
                <a:t>为了提高自己</a:t>
              </a:r>
              <a:endParaRPr lang="zh-CN" altLang="en-US" sz="2400" b="1">
                <a:solidFill>
                  <a:srgbClr val="FF3300"/>
                </a:solidFill>
                <a:latin typeface="Times New Roman" panose="02020603050405020304" pitchFamily="18" charset="0"/>
                <a:ea typeface="宋体" panose="02010600030101010101" pitchFamily="2" charset="-122"/>
              </a:endParaRPr>
            </a:p>
          </p:txBody>
        </p:sp>
      </p:grpSp>
      <p:sp>
        <p:nvSpPr>
          <p:cNvPr id="5137" name="下箭头 5136"/>
          <p:cNvSpPr/>
          <p:nvPr/>
        </p:nvSpPr>
        <p:spPr>
          <a:xfrm>
            <a:off x="4495800" y="4114800"/>
            <a:ext cx="914400" cy="914400"/>
          </a:xfrm>
          <a:prstGeom prst="downArrow">
            <a:avLst>
              <a:gd name="adj1" fmla="val 50000"/>
              <a:gd name="adj2" fmla="val 2500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5138" name="下箭头 5137"/>
          <p:cNvSpPr/>
          <p:nvPr/>
        </p:nvSpPr>
        <p:spPr>
          <a:xfrm>
            <a:off x="7239000" y="4038600"/>
            <a:ext cx="914400" cy="914400"/>
          </a:xfrm>
          <a:prstGeom prst="downArrow">
            <a:avLst>
              <a:gd name="adj1" fmla="val 50000"/>
              <a:gd name="adj2" fmla="val 2500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5139" name="下箭头 5138"/>
          <p:cNvSpPr/>
          <p:nvPr/>
        </p:nvSpPr>
        <p:spPr>
          <a:xfrm>
            <a:off x="1676400" y="4191000"/>
            <a:ext cx="914400" cy="914400"/>
          </a:xfrm>
          <a:prstGeom prst="downArrow">
            <a:avLst>
              <a:gd name="adj1" fmla="val 50000"/>
              <a:gd name="adj2" fmla="val 2500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5141" name="文本框 5140"/>
          <p:cNvSpPr txBox="1"/>
          <p:nvPr/>
        </p:nvSpPr>
        <p:spPr>
          <a:xfrm>
            <a:off x="3733800" y="5181600"/>
            <a:ext cx="2438400" cy="518160"/>
          </a:xfrm>
          <a:prstGeom prst="rect">
            <a:avLst/>
          </a:prstGeom>
          <a:noFill/>
          <a:ln w="9525" cap="flat" cmpd="sng">
            <a:solidFill>
              <a:schemeClr val="tx1"/>
            </a:solidFill>
            <a:prstDash val="solid"/>
            <a:miter/>
            <a:headEnd type="none" w="med" len="med"/>
            <a:tailEnd type="none" w="med" len="med"/>
          </a:ln>
        </p:spPr>
        <p:txBody>
          <a:bodyPr>
            <a:spAutoFit/>
          </a:bodyPr>
          <a:p>
            <a:pPr lvl="0" algn="ctr">
              <a:spcBef>
                <a:spcPct val="50000"/>
              </a:spcBef>
            </a:pPr>
            <a:r>
              <a:rPr lang="zh-CN" altLang="en-US" sz="2800" b="1" dirty="0">
                <a:solidFill>
                  <a:srgbClr val="FF3300"/>
                </a:solidFill>
                <a:latin typeface="黑体" panose="02010600030101010101" pitchFamily="2" charset="-122"/>
                <a:ea typeface="黑体" panose="02010600030101010101" pitchFamily="2" charset="-122"/>
              </a:rPr>
              <a:t>提高教育质量</a:t>
            </a:r>
            <a:endParaRPr lang="zh-CN" altLang="en-US" sz="2800" b="1">
              <a:solidFill>
                <a:srgbClr val="FF3300"/>
              </a:solidFill>
              <a:latin typeface="黑体" panose="02010600030101010101" pitchFamily="2" charset="-122"/>
              <a:ea typeface="黑体" panose="02010600030101010101" pitchFamily="2" charset="-122"/>
            </a:endParaRPr>
          </a:p>
        </p:txBody>
      </p:sp>
      <p:sp>
        <p:nvSpPr>
          <p:cNvPr id="5142" name="文本框 5141"/>
          <p:cNvSpPr txBox="1"/>
          <p:nvPr/>
        </p:nvSpPr>
        <p:spPr>
          <a:xfrm>
            <a:off x="990600" y="5181600"/>
            <a:ext cx="2438400" cy="518160"/>
          </a:xfrm>
          <a:prstGeom prst="rect">
            <a:avLst/>
          </a:prstGeom>
          <a:noFill/>
          <a:ln w="9525" cap="flat" cmpd="sng">
            <a:solidFill>
              <a:schemeClr val="tx1"/>
            </a:solidFill>
            <a:prstDash val="solid"/>
            <a:miter/>
            <a:headEnd type="none" w="med" len="med"/>
            <a:tailEnd type="none" w="med" len="med"/>
          </a:ln>
        </p:spPr>
        <p:txBody>
          <a:bodyPr>
            <a:spAutoFit/>
          </a:bodyPr>
          <a:p>
            <a:pPr lvl="0" algn="ctr">
              <a:spcBef>
                <a:spcPct val="50000"/>
              </a:spcBef>
            </a:pPr>
            <a:r>
              <a:rPr lang="zh-CN" altLang="en-US" sz="2800" b="1" dirty="0">
                <a:solidFill>
                  <a:srgbClr val="FF3300"/>
                </a:solidFill>
                <a:latin typeface="黑体" panose="02010600030101010101" pitchFamily="2" charset="-122"/>
                <a:ea typeface="黑体" panose="02010600030101010101" pitchFamily="2" charset="-122"/>
              </a:rPr>
              <a:t>研究教育规律</a:t>
            </a:r>
            <a:endParaRPr lang="zh-CN" altLang="en-US" sz="2800" b="1">
              <a:solidFill>
                <a:srgbClr val="FF3300"/>
              </a:solidFill>
              <a:latin typeface="黑体" panose="02010600030101010101" pitchFamily="2" charset="-122"/>
              <a:ea typeface="黑体" panose="02010600030101010101" pitchFamily="2" charset="-122"/>
            </a:endParaRPr>
          </a:p>
        </p:txBody>
      </p:sp>
      <p:sp>
        <p:nvSpPr>
          <p:cNvPr id="5143" name="文本框 5142"/>
          <p:cNvSpPr txBox="1"/>
          <p:nvPr/>
        </p:nvSpPr>
        <p:spPr>
          <a:xfrm>
            <a:off x="6477000" y="5181600"/>
            <a:ext cx="2438400" cy="518160"/>
          </a:xfrm>
          <a:prstGeom prst="rect">
            <a:avLst/>
          </a:prstGeom>
          <a:noFill/>
          <a:ln w="9525" cap="flat" cmpd="sng">
            <a:solidFill>
              <a:schemeClr val="tx1"/>
            </a:solidFill>
            <a:prstDash val="solid"/>
            <a:miter/>
            <a:headEnd type="none" w="med" len="med"/>
            <a:tailEnd type="none" w="med" len="med"/>
          </a:ln>
        </p:spPr>
        <p:txBody>
          <a:bodyPr>
            <a:spAutoFit/>
          </a:bodyPr>
          <a:p>
            <a:pPr lvl="0" algn="ctr">
              <a:spcBef>
                <a:spcPct val="50000"/>
              </a:spcBef>
            </a:pPr>
            <a:r>
              <a:rPr lang="zh-CN" altLang="en-US" sz="2800" b="1" dirty="0">
                <a:solidFill>
                  <a:srgbClr val="FF3300"/>
                </a:solidFill>
                <a:latin typeface="黑体" panose="02010600030101010101" pitchFamily="2" charset="-122"/>
                <a:ea typeface="黑体" panose="02010600030101010101" pitchFamily="2" charset="-122"/>
              </a:rPr>
              <a:t>获得专业发展</a:t>
            </a:r>
            <a:endParaRPr lang="zh-CN" altLang="en-US" sz="2800" b="1">
              <a:solidFill>
                <a:srgbClr val="FF3300"/>
              </a:solidFill>
              <a:latin typeface="黑体" panose="02010600030101010101" pitchFamily="2" charset="-122"/>
              <a:ea typeface="黑体" panose="02010600030101010101" pitchFamily="2" charset="-122"/>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000000"/>
                                          </p:val>
                                        </p:tav>
                                        <p:tav tm="100000">
                                          <p:val>
                                            <p:strVal val="#ppt_w"/>
                                          </p:val>
                                        </p:tav>
                                      </p:tavLst>
                                    </p:anim>
                                    <p:anim calcmode="lin" valueType="num">
                                      <p:cBhvr>
                                        <p:cTn id="8" dur="500" fill="hold"/>
                                        <p:tgtEl>
                                          <p:spTgt spid="512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5131"/>
                                        </p:tgtEl>
                                        <p:attrNameLst>
                                          <p:attrName>style.visibility</p:attrName>
                                        </p:attrNameLst>
                                      </p:cBhvr>
                                      <p:to>
                                        <p:strVal val="visible"/>
                                      </p:to>
                                    </p:set>
                                    <p:animEffect transition="in" filter="blinds(horizontal)">
                                      <p:cBhvr>
                                        <p:cTn id="13" dur="500"/>
                                        <p:tgtEl>
                                          <p:spTgt spid="513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5139"/>
                                        </p:tgtEl>
                                        <p:attrNameLst>
                                          <p:attrName>style.visibility</p:attrName>
                                        </p:attrNameLst>
                                      </p:cBhvr>
                                      <p:to>
                                        <p:strVal val="visible"/>
                                      </p:to>
                                    </p:set>
                                    <p:animEffect transition="in" filter="blinds(horizontal)">
                                      <p:cBhvr>
                                        <p:cTn id="18" dur="500"/>
                                        <p:tgtEl>
                                          <p:spTgt spid="513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142"/>
                                        </p:tgtEl>
                                        <p:attrNameLst>
                                          <p:attrName>style.visibility</p:attrName>
                                        </p:attrNameLst>
                                      </p:cBhvr>
                                      <p:to>
                                        <p:strVal val="visible"/>
                                      </p:to>
                                    </p:set>
                                    <p:animEffect transition="in" filter="blinds(horizontal)">
                                      <p:cBhvr>
                                        <p:cTn id="23" dur="500"/>
                                        <p:tgtEl>
                                          <p:spTgt spid="5142"/>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5130"/>
                                        </p:tgtEl>
                                        <p:attrNameLst>
                                          <p:attrName>style.visibility</p:attrName>
                                        </p:attrNameLst>
                                      </p:cBhvr>
                                      <p:to>
                                        <p:strVal val="visible"/>
                                      </p:to>
                                    </p:set>
                                    <p:animEffect transition="in" filter="blinds(horizontal)">
                                      <p:cBhvr>
                                        <p:cTn id="28" dur="500"/>
                                        <p:tgtEl>
                                          <p:spTgt spid="5130"/>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5137"/>
                                        </p:tgtEl>
                                        <p:attrNameLst>
                                          <p:attrName>style.visibility</p:attrName>
                                        </p:attrNameLst>
                                      </p:cBhvr>
                                      <p:to>
                                        <p:strVal val="visible"/>
                                      </p:to>
                                    </p:set>
                                    <p:animEffect transition="in" filter="blinds(horizontal)">
                                      <p:cBhvr>
                                        <p:cTn id="33" dur="500"/>
                                        <p:tgtEl>
                                          <p:spTgt spid="513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141"/>
                                        </p:tgtEl>
                                        <p:attrNameLst>
                                          <p:attrName>style.visibility</p:attrName>
                                        </p:attrNameLst>
                                      </p:cBhvr>
                                      <p:to>
                                        <p:strVal val="visible"/>
                                      </p:to>
                                    </p:set>
                                    <p:animEffect transition="in" filter="blinds(horizontal)">
                                      <p:cBhvr>
                                        <p:cTn id="38" dur="500"/>
                                        <p:tgtEl>
                                          <p:spTgt spid="5141"/>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5134"/>
                                        </p:tgtEl>
                                        <p:attrNameLst>
                                          <p:attrName>style.visibility</p:attrName>
                                        </p:attrNameLst>
                                      </p:cBhvr>
                                      <p:to>
                                        <p:strVal val="visible"/>
                                      </p:to>
                                    </p:set>
                                    <p:animEffect transition="in" filter="blinds(horizontal)">
                                      <p:cBhvr>
                                        <p:cTn id="43" dur="500"/>
                                        <p:tgtEl>
                                          <p:spTgt spid="5134"/>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5138"/>
                                        </p:tgtEl>
                                        <p:attrNameLst>
                                          <p:attrName>style.visibility</p:attrName>
                                        </p:attrNameLst>
                                      </p:cBhvr>
                                      <p:to>
                                        <p:strVal val="visible"/>
                                      </p:to>
                                    </p:set>
                                    <p:animEffect transition="in" filter="blinds(horizontal)">
                                      <p:cBhvr>
                                        <p:cTn id="48" dur="500"/>
                                        <p:tgtEl>
                                          <p:spTgt spid="5138"/>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5143"/>
                                        </p:tgtEl>
                                        <p:attrNameLst>
                                          <p:attrName>style.visibility</p:attrName>
                                        </p:attrNameLst>
                                      </p:cBhvr>
                                      <p:to>
                                        <p:strVal val="visible"/>
                                      </p:to>
                                    </p:set>
                                    <p:animEffect transition="in" filter="blinds(horizontal)">
                                      <p:cBhvr>
                                        <p:cTn id="53" dur="500"/>
                                        <p:tgtEl>
                                          <p:spTgt spid="5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41" grpId="0" bldLvl="0" animBg="1"/>
      <p:bldP spid="5142" grpId="0" bldLvl="0" animBg="1"/>
      <p:bldP spid="514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2" name="文本占位符 102401"/>
          <p:cNvSpPr>
            <a:spLocks noGrp="1"/>
          </p:cNvSpPr>
          <p:nvPr>
            <p:ph type="body" idx="1"/>
          </p:nvPr>
        </p:nvSpPr>
        <p:spPr>
          <a:xfrm>
            <a:off x="201295" y="457200"/>
            <a:ext cx="8790305" cy="5943600"/>
          </a:xfrm>
        </p:spPr>
        <p:txBody>
          <a:bodyPr/>
          <a:p>
            <a:pPr>
              <a:lnSpc>
                <a:spcPct val="90000"/>
              </a:lnSpc>
              <a:buNone/>
            </a:pPr>
            <a:r>
              <a:rPr lang="zh-CN" altLang="en-US" dirty="0">
                <a:solidFill>
                  <a:schemeClr val="tx2"/>
                </a:solidFill>
                <a:latin typeface="黑体" panose="02010600030101010101" pitchFamily="2" charset="-122"/>
                <a:ea typeface="黑体" panose="02010600030101010101" pitchFamily="2" charset="-122"/>
              </a:rPr>
              <a:t>教师成长的过程</a:t>
            </a:r>
            <a:r>
              <a:rPr lang="zh-CN" altLang="en-US" sz="2800">
                <a:latin typeface="楷体_GB2312" panose="02010609030101010101" pitchFamily="49" charset="-122"/>
                <a:ea typeface="楷体_GB2312" panose="02010609030101010101" pitchFamily="49" charset="-122"/>
              </a:rPr>
              <a:t>     </a:t>
            </a:r>
            <a:endParaRPr lang="zh-CN" altLang="en-US" sz="2800">
              <a:latin typeface="楷体_GB2312" panose="02010609030101010101" pitchFamily="49" charset="-122"/>
              <a:ea typeface="楷体_GB2312" panose="02010609030101010101" pitchFamily="49" charset="-122"/>
            </a:endParaRPr>
          </a:p>
          <a:p>
            <a:pPr>
              <a:lnSpc>
                <a:spcPct val="90000"/>
              </a:lnSpc>
              <a:buNone/>
            </a:pPr>
            <a:r>
              <a:rPr lang="zh-CN" altLang="en-US" sz="2800" dirty="0">
                <a:solidFill>
                  <a:schemeClr val="tx2"/>
                </a:solidFill>
                <a:latin typeface="楷体_GB2312" panose="02010609030101010101" pitchFamily="49" charset="-122"/>
                <a:ea typeface="楷体_GB2312" panose="02010609030101010101" pitchFamily="49" charset="-122"/>
              </a:rPr>
              <a:t>      </a:t>
            </a:r>
            <a:r>
              <a:rPr lang="zh-CN" altLang="en-US" sz="2800" dirty="0">
                <a:solidFill>
                  <a:schemeClr val="tx1"/>
                </a:solidFill>
                <a:latin typeface="楷体_GB2312" panose="02010609030101010101" pitchFamily="49" charset="-122"/>
                <a:ea typeface="楷体_GB2312" panose="02010609030101010101" pitchFamily="49" charset="-122"/>
              </a:rPr>
              <a:t>比较公认的看法是美国学者伯利纳观点，他认为教师发展成长经历五个阶段：</a:t>
            </a:r>
            <a:endParaRPr lang="zh-CN" altLang="en-US" sz="2800" dirty="0">
              <a:solidFill>
                <a:schemeClr val="tx1"/>
              </a:solidFill>
              <a:latin typeface="楷体_GB2312" panose="02010609030101010101" pitchFamily="49" charset="-122"/>
              <a:ea typeface="楷体_GB2312" panose="02010609030101010101" pitchFamily="49" charset="-122"/>
            </a:endParaRPr>
          </a:p>
          <a:p>
            <a:pPr>
              <a:lnSpc>
                <a:spcPct val="90000"/>
              </a:lnSpc>
              <a:buNone/>
            </a:pPr>
            <a:r>
              <a:rPr lang="zh-CN" altLang="en-US" sz="2800" dirty="0">
                <a:solidFill>
                  <a:schemeClr val="tx1"/>
                </a:solidFill>
                <a:latin typeface="楷体_GB2312" panose="02010609030101010101" pitchFamily="49" charset="-122"/>
                <a:ea typeface="楷体_GB2312" panose="02010609030101010101" pitchFamily="49" charset="-122"/>
              </a:rPr>
              <a:t>      （</a:t>
            </a:r>
            <a:r>
              <a:rPr lang="en-US" altLang="zh-CN" sz="2800" dirty="0">
                <a:solidFill>
                  <a:schemeClr val="tx1"/>
                </a:solidFill>
                <a:latin typeface="楷体_GB2312" panose="02010609030101010101" pitchFamily="49" charset="-122"/>
                <a:ea typeface="楷体_GB2312" panose="02010609030101010101" pitchFamily="49" charset="-122"/>
              </a:rPr>
              <a:t>1</a:t>
            </a:r>
            <a:r>
              <a:rPr lang="zh-CN" altLang="en-US" sz="2800" dirty="0">
                <a:solidFill>
                  <a:schemeClr val="tx1"/>
                </a:solidFill>
                <a:latin typeface="楷体_GB2312" panose="02010609030101010101" pitchFamily="49" charset="-122"/>
                <a:ea typeface="楷体_GB2312" panose="02010609030101010101" pitchFamily="49" charset="-122"/>
              </a:rPr>
              <a:t>）新手教师</a:t>
            </a:r>
            <a:r>
              <a:rPr lang="en-US" altLang="zh-CN" sz="2800" dirty="0">
                <a:solidFill>
                  <a:schemeClr val="tx1"/>
                </a:solidFill>
                <a:latin typeface="楷体_GB2312" panose="02010609030101010101" pitchFamily="49" charset="-122"/>
                <a:ea typeface="楷体_GB2312" panose="02010609030101010101" pitchFamily="49" charset="-122"/>
              </a:rPr>
              <a:t>;</a:t>
            </a:r>
            <a:r>
              <a:rPr lang="zh-CN" altLang="en-US" sz="2800" dirty="0">
                <a:solidFill>
                  <a:schemeClr val="tx1"/>
                </a:solidFill>
                <a:latin typeface="楷体_GB2312" panose="02010609030101010101" pitchFamily="49" charset="-122"/>
                <a:ea typeface="楷体_GB2312" panose="02010609030101010101" pitchFamily="49" charset="-122"/>
              </a:rPr>
              <a:t>（</a:t>
            </a:r>
            <a:r>
              <a:rPr lang="en-US" altLang="zh-CN" sz="2800" dirty="0">
                <a:solidFill>
                  <a:schemeClr val="tx1"/>
                </a:solidFill>
                <a:latin typeface="楷体_GB2312" panose="02010609030101010101" pitchFamily="49" charset="-122"/>
                <a:ea typeface="楷体_GB2312" panose="02010609030101010101" pitchFamily="49" charset="-122"/>
              </a:rPr>
              <a:t>2</a:t>
            </a:r>
            <a:r>
              <a:rPr lang="zh-CN" altLang="en-US" sz="2800" dirty="0">
                <a:solidFill>
                  <a:schemeClr val="tx1"/>
                </a:solidFill>
                <a:latin typeface="楷体_GB2312" panose="02010609030101010101" pitchFamily="49" charset="-122"/>
                <a:ea typeface="楷体_GB2312" panose="02010609030101010101" pitchFamily="49" charset="-122"/>
              </a:rPr>
              <a:t>）熟练新手教师</a:t>
            </a:r>
            <a:endParaRPr lang="zh-CN" altLang="en-US" sz="2800" dirty="0">
              <a:solidFill>
                <a:schemeClr val="tx1"/>
              </a:solidFill>
              <a:latin typeface="楷体_GB2312" panose="02010609030101010101" pitchFamily="49" charset="-122"/>
              <a:ea typeface="楷体_GB2312" panose="02010609030101010101" pitchFamily="49" charset="-122"/>
            </a:endParaRPr>
          </a:p>
          <a:p>
            <a:pPr>
              <a:lnSpc>
                <a:spcPct val="90000"/>
              </a:lnSpc>
              <a:buNone/>
            </a:pPr>
            <a:r>
              <a:rPr lang="zh-CN" altLang="en-US" sz="2800" dirty="0">
                <a:solidFill>
                  <a:schemeClr val="tx1"/>
                </a:solidFill>
                <a:latin typeface="楷体_GB2312" panose="02010609030101010101" pitchFamily="49" charset="-122"/>
                <a:ea typeface="楷体_GB2312" panose="02010609030101010101" pitchFamily="49" charset="-122"/>
              </a:rPr>
              <a:t>      （</a:t>
            </a:r>
            <a:r>
              <a:rPr lang="en-US" altLang="zh-CN" sz="2800" dirty="0">
                <a:solidFill>
                  <a:schemeClr val="tx1"/>
                </a:solidFill>
                <a:latin typeface="楷体_GB2312" panose="02010609030101010101" pitchFamily="49" charset="-122"/>
                <a:ea typeface="楷体_GB2312" panose="02010609030101010101" pitchFamily="49" charset="-122"/>
              </a:rPr>
              <a:t>3</a:t>
            </a:r>
            <a:r>
              <a:rPr lang="zh-CN" altLang="en-US" sz="2800" dirty="0">
                <a:solidFill>
                  <a:schemeClr val="tx1"/>
                </a:solidFill>
                <a:latin typeface="楷体_GB2312" panose="02010609030101010101" pitchFamily="49" charset="-122"/>
                <a:ea typeface="楷体_GB2312" panose="02010609030101010101" pitchFamily="49" charset="-122"/>
              </a:rPr>
              <a:t>）胜任型教师</a:t>
            </a:r>
            <a:r>
              <a:rPr lang="en-US" altLang="zh-CN" sz="2800" dirty="0">
                <a:solidFill>
                  <a:schemeClr val="tx1"/>
                </a:solidFill>
                <a:latin typeface="楷体_GB2312" panose="02010609030101010101" pitchFamily="49" charset="-122"/>
                <a:ea typeface="楷体_GB2312" panose="02010609030101010101" pitchFamily="49" charset="-122"/>
              </a:rPr>
              <a:t>;</a:t>
            </a:r>
            <a:r>
              <a:rPr lang="zh-CN" altLang="en-US" sz="2800" dirty="0">
                <a:solidFill>
                  <a:schemeClr val="tx1"/>
                </a:solidFill>
                <a:latin typeface="楷体_GB2312" panose="02010609030101010101" pitchFamily="49" charset="-122"/>
                <a:ea typeface="楷体_GB2312" panose="02010609030101010101" pitchFamily="49" charset="-122"/>
              </a:rPr>
              <a:t>（</a:t>
            </a:r>
            <a:r>
              <a:rPr lang="en-US" altLang="zh-CN" sz="2800" dirty="0">
                <a:solidFill>
                  <a:schemeClr val="tx1"/>
                </a:solidFill>
                <a:latin typeface="楷体_GB2312" panose="02010609030101010101" pitchFamily="49" charset="-122"/>
                <a:ea typeface="楷体_GB2312" panose="02010609030101010101" pitchFamily="49" charset="-122"/>
              </a:rPr>
              <a:t>4</a:t>
            </a:r>
            <a:r>
              <a:rPr lang="zh-CN" altLang="en-US" sz="2800" dirty="0">
                <a:solidFill>
                  <a:schemeClr val="tx1"/>
                </a:solidFill>
                <a:latin typeface="楷体_GB2312" panose="02010609030101010101" pitchFamily="49" charset="-122"/>
                <a:ea typeface="楷体_GB2312" panose="02010609030101010101" pitchFamily="49" charset="-122"/>
              </a:rPr>
              <a:t>）业务精干型教师</a:t>
            </a:r>
            <a:endParaRPr lang="zh-CN" altLang="en-US" sz="2800" dirty="0">
              <a:solidFill>
                <a:schemeClr val="tx1"/>
              </a:solidFill>
              <a:latin typeface="楷体_GB2312" panose="02010609030101010101" pitchFamily="49" charset="-122"/>
              <a:ea typeface="楷体_GB2312" panose="02010609030101010101" pitchFamily="49" charset="-122"/>
            </a:endParaRPr>
          </a:p>
          <a:p>
            <a:pPr>
              <a:lnSpc>
                <a:spcPct val="90000"/>
              </a:lnSpc>
              <a:buNone/>
            </a:pPr>
            <a:r>
              <a:rPr lang="zh-CN" altLang="en-US" sz="2800" dirty="0">
                <a:solidFill>
                  <a:schemeClr val="tx1"/>
                </a:solidFill>
                <a:latin typeface="楷体_GB2312" panose="02010609030101010101" pitchFamily="49" charset="-122"/>
                <a:ea typeface="楷体_GB2312" panose="02010609030101010101" pitchFamily="49" charset="-122"/>
              </a:rPr>
              <a:t>      （</a:t>
            </a:r>
            <a:r>
              <a:rPr lang="en-US" altLang="zh-CN" sz="2800" dirty="0">
                <a:solidFill>
                  <a:schemeClr val="tx1"/>
                </a:solidFill>
                <a:latin typeface="楷体_GB2312" panose="02010609030101010101" pitchFamily="49" charset="-122"/>
                <a:ea typeface="楷体_GB2312" panose="02010609030101010101" pitchFamily="49" charset="-122"/>
              </a:rPr>
              <a:t>5</a:t>
            </a:r>
            <a:r>
              <a:rPr lang="zh-CN" altLang="en-US" sz="2800" dirty="0">
                <a:solidFill>
                  <a:schemeClr val="tx1"/>
                </a:solidFill>
                <a:latin typeface="楷体_GB2312" panose="02010609030101010101" pitchFamily="49" charset="-122"/>
                <a:ea typeface="楷体_GB2312" panose="02010609030101010101" pitchFamily="49" charset="-122"/>
              </a:rPr>
              <a:t>）专家型教师</a:t>
            </a:r>
            <a:endParaRPr lang="zh-CN" altLang="en-US" sz="2800" dirty="0">
              <a:solidFill>
                <a:schemeClr val="tx1"/>
              </a:solidFill>
              <a:latin typeface="楷体_GB2312" panose="02010609030101010101" pitchFamily="49" charset="-122"/>
              <a:ea typeface="楷体_GB2312" panose="02010609030101010101" pitchFamily="49" charset="-122"/>
            </a:endParaRPr>
          </a:p>
          <a:p>
            <a:pPr>
              <a:lnSpc>
                <a:spcPct val="90000"/>
              </a:lnSpc>
              <a:buNone/>
            </a:pPr>
            <a:r>
              <a:rPr lang="zh-CN" altLang="en-US" sz="2800" dirty="0">
                <a:solidFill>
                  <a:schemeClr val="tx1"/>
                </a:solidFill>
                <a:latin typeface="楷体_GB2312" panose="02010609030101010101" pitchFamily="49" charset="-122"/>
                <a:ea typeface="楷体_GB2312" panose="02010609030101010101" pitchFamily="49" charset="-122"/>
              </a:rPr>
              <a:t>      他指出，所有教师都是从新手阶段起步，随着知识和经验的积累，大约经过</a:t>
            </a:r>
            <a:r>
              <a:rPr lang="en-US" altLang="zh-CN" sz="2800" dirty="0">
                <a:solidFill>
                  <a:srgbClr val="00B0F0"/>
                </a:solidFill>
                <a:latin typeface="楷体_GB2312" panose="02010609030101010101" pitchFamily="49" charset="-122"/>
                <a:ea typeface="楷体_GB2312" panose="02010609030101010101" pitchFamily="49" charset="-122"/>
              </a:rPr>
              <a:t>2—3</a:t>
            </a:r>
            <a:r>
              <a:rPr lang="zh-CN" altLang="en-US" sz="2800" dirty="0">
                <a:solidFill>
                  <a:schemeClr val="tx1"/>
                </a:solidFill>
                <a:latin typeface="楷体_GB2312" panose="02010609030101010101" pitchFamily="49" charset="-122"/>
                <a:ea typeface="楷体_GB2312" panose="02010609030101010101" pitchFamily="49" charset="-122"/>
              </a:rPr>
              <a:t>年，</a:t>
            </a:r>
            <a:r>
              <a:rPr lang="zh-CN" altLang="en-US" sz="2800" dirty="0">
                <a:solidFill>
                  <a:schemeClr val="tx2"/>
                </a:solidFill>
                <a:latin typeface="楷体_GB2312" panose="02010609030101010101" pitchFamily="49" charset="-122"/>
                <a:ea typeface="楷体_GB2312" panose="02010609030101010101" pitchFamily="49" charset="-122"/>
              </a:rPr>
              <a:t>新手教师</a:t>
            </a:r>
            <a:r>
              <a:rPr lang="zh-CN" altLang="en-US" sz="2800" dirty="0">
                <a:solidFill>
                  <a:schemeClr val="tx1"/>
                </a:solidFill>
                <a:latin typeface="楷体_GB2312" panose="02010609030101010101" pitchFamily="49" charset="-122"/>
                <a:ea typeface="楷体_GB2312" panose="02010609030101010101" pitchFamily="49" charset="-122"/>
              </a:rPr>
              <a:t>逐渐发展成</a:t>
            </a:r>
            <a:r>
              <a:rPr lang="zh-CN" altLang="en-US" sz="2800" dirty="0">
                <a:solidFill>
                  <a:schemeClr val="tx2"/>
                </a:solidFill>
                <a:latin typeface="楷体_GB2312" panose="02010609030101010101" pitchFamily="49" charset="-122"/>
                <a:ea typeface="楷体_GB2312" panose="02010609030101010101" pitchFamily="49" charset="-122"/>
              </a:rPr>
              <a:t>熟练新手教师</a:t>
            </a:r>
            <a:r>
              <a:rPr lang="zh-CN" altLang="en-US" sz="2800" dirty="0">
                <a:solidFill>
                  <a:schemeClr val="tx1"/>
                </a:solidFill>
                <a:latin typeface="楷体_GB2312" panose="02010609030101010101" pitchFamily="49" charset="-122"/>
                <a:ea typeface="楷体_GB2312" panose="02010609030101010101" pitchFamily="49" charset="-122"/>
              </a:rPr>
              <a:t>，其中大部分熟练新手教师经过教学实践和继续教育，需要</a:t>
            </a:r>
            <a:r>
              <a:rPr lang="en-US" altLang="zh-CN" sz="2800" dirty="0">
                <a:solidFill>
                  <a:srgbClr val="00B0F0"/>
                </a:solidFill>
                <a:latin typeface="楷体_GB2312" panose="02010609030101010101" pitchFamily="49" charset="-122"/>
                <a:ea typeface="楷体_GB2312" panose="02010609030101010101" pitchFamily="49" charset="-122"/>
              </a:rPr>
              <a:t>3—4</a:t>
            </a:r>
            <a:r>
              <a:rPr lang="zh-CN" altLang="en-US" sz="2800" dirty="0">
                <a:solidFill>
                  <a:schemeClr val="tx1"/>
                </a:solidFill>
                <a:latin typeface="楷体_GB2312" panose="02010609030101010101" pitchFamily="49" charset="-122"/>
                <a:ea typeface="楷体_GB2312" panose="02010609030101010101" pitchFamily="49" charset="-122"/>
              </a:rPr>
              <a:t>年才能成为</a:t>
            </a:r>
            <a:r>
              <a:rPr lang="zh-CN" altLang="en-US" sz="2800" dirty="0">
                <a:solidFill>
                  <a:schemeClr val="tx2"/>
                </a:solidFill>
                <a:latin typeface="楷体_GB2312" panose="02010609030101010101" pitchFamily="49" charset="-122"/>
                <a:ea typeface="楷体_GB2312" panose="02010609030101010101" pitchFamily="49" charset="-122"/>
              </a:rPr>
              <a:t>胜任型教师</a:t>
            </a:r>
            <a:r>
              <a:rPr lang="zh-CN" altLang="en-US" sz="2800" dirty="0">
                <a:solidFill>
                  <a:schemeClr val="tx1"/>
                </a:solidFill>
                <a:latin typeface="楷体_GB2312" panose="02010609030101010101" pitchFamily="49" charset="-122"/>
                <a:ea typeface="楷体_GB2312" panose="02010609030101010101" pitchFamily="49" charset="-122"/>
              </a:rPr>
              <a:t>。此后，大约经过</a:t>
            </a:r>
            <a:r>
              <a:rPr lang="en-US" altLang="zh-CN" sz="2800" dirty="0">
                <a:solidFill>
                  <a:srgbClr val="00B0F0"/>
                </a:solidFill>
                <a:latin typeface="楷体_GB2312" panose="02010609030101010101" pitchFamily="49" charset="-122"/>
                <a:ea typeface="楷体_GB2312" panose="02010609030101010101" pitchFamily="49" charset="-122"/>
              </a:rPr>
              <a:t>5</a:t>
            </a:r>
            <a:r>
              <a:rPr lang="zh-CN" altLang="en-US" sz="2800" dirty="0">
                <a:solidFill>
                  <a:srgbClr val="00B0F0"/>
                </a:solidFill>
                <a:latin typeface="楷体_GB2312" panose="02010609030101010101" pitchFamily="49" charset="-122"/>
                <a:ea typeface="楷体_GB2312" panose="02010609030101010101" pitchFamily="49" charset="-122"/>
              </a:rPr>
              <a:t>年左右</a:t>
            </a:r>
            <a:r>
              <a:rPr lang="zh-CN" altLang="en-US" sz="2800" dirty="0">
                <a:solidFill>
                  <a:schemeClr val="tx1"/>
                </a:solidFill>
                <a:latin typeface="楷体_GB2312" panose="02010609030101010101" pitchFamily="49" charset="-122"/>
                <a:ea typeface="楷体_GB2312" panose="02010609030101010101" pitchFamily="49" charset="-122"/>
              </a:rPr>
              <a:t>知识和经验的积累，有相当部分的教师成为</a:t>
            </a:r>
            <a:r>
              <a:rPr lang="zh-CN" altLang="en-US" sz="2800" dirty="0">
                <a:solidFill>
                  <a:schemeClr val="tx2"/>
                </a:solidFill>
                <a:latin typeface="楷体_GB2312" panose="02010609030101010101" pitchFamily="49" charset="-122"/>
                <a:ea typeface="楷体_GB2312" panose="02010609030101010101" pitchFamily="49" charset="-122"/>
              </a:rPr>
              <a:t>业务精干型教师</a:t>
            </a:r>
            <a:r>
              <a:rPr lang="zh-CN" altLang="en-US" sz="2800" dirty="0">
                <a:solidFill>
                  <a:schemeClr val="tx1"/>
                </a:solidFill>
                <a:latin typeface="楷体_GB2312" panose="02010609030101010101" pitchFamily="49" charset="-122"/>
                <a:ea typeface="楷体_GB2312" panose="02010609030101010101" pitchFamily="49" charset="-122"/>
              </a:rPr>
              <a:t>，其中部分业务精干型教师在</a:t>
            </a:r>
            <a:r>
              <a:rPr lang="zh-CN" altLang="en-US" sz="2800" dirty="0">
                <a:solidFill>
                  <a:srgbClr val="00B0F0"/>
                </a:solidFill>
                <a:latin typeface="楷体_GB2312" panose="02010609030101010101" pitchFamily="49" charset="-122"/>
                <a:ea typeface="楷体_GB2312" panose="02010609030101010101" pitchFamily="49" charset="-122"/>
              </a:rPr>
              <a:t>以后的</a:t>
            </a:r>
            <a:r>
              <a:rPr lang="zh-CN" altLang="en-US" sz="2800" dirty="0">
                <a:solidFill>
                  <a:schemeClr val="tx1"/>
                </a:solidFill>
                <a:latin typeface="楷体_GB2312" panose="02010609030101010101" pitchFamily="49" charset="-122"/>
                <a:ea typeface="楷体_GB2312" panose="02010609030101010101" pitchFamily="49" charset="-122"/>
              </a:rPr>
              <a:t>职业发展中成为</a:t>
            </a:r>
            <a:r>
              <a:rPr lang="zh-CN" altLang="en-US" sz="2800" dirty="0">
                <a:solidFill>
                  <a:schemeClr val="tx2"/>
                </a:solidFill>
                <a:latin typeface="楷体_GB2312" panose="02010609030101010101" pitchFamily="49" charset="-122"/>
                <a:ea typeface="楷体_GB2312" panose="02010609030101010101" pitchFamily="49" charset="-122"/>
              </a:rPr>
              <a:t>专家型教师</a:t>
            </a:r>
            <a:r>
              <a:rPr lang="zh-CN" altLang="en-US" sz="2800" dirty="0">
                <a:solidFill>
                  <a:schemeClr val="tx1"/>
                </a:solidFill>
                <a:latin typeface="楷体_GB2312" panose="02010609030101010101" pitchFamily="49" charset="-122"/>
                <a:ea typeface="楷体_GB2312" panose="02010609030101010101" pitchFamily="49" charset="-122"/>
              </a:rPr>
              <a:t>。</a:t>
            </a:r>
            <a:r>
              <a:rPr lang="zh-CN" altLang="en-US" sz="2800">
                <a:solidFill>
                  <a:schemeClr val="tx1"/>
                </a:solidFill>
                <a:latin typeface="楷体_GB2312" panose="02010609030101010101" pitchFamily="49" charset="-122"/>
                <a:ea typeface="楷体_GB2312" panose="02010609030101010101" pitchFamily="49" charset="-122"/>
              </a:rPr>
              <a:t> </a:t>
            </a:r>
            <a:endParaRPr lang="zh-CN" altLang="en-US" sz="2800">
              <a:solidFill>
                <a:schemeClr val="tx1"/>
              </a:solidFill>
              <a:latin typeface="楷体_GB2312" panose="02010609030101010101" pitchFamily="49" charset="-122"/>
              <a:ea typeface="楷体_GB2312" panose="02010609030101010101" pitchFamily="49" charset="-122"/>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02">
                                            <p:txEl>
                                              <p:charRg st="0" end="16"/>
                                            </p:txEl>
                                          </p:spTgt>
                                        </p:tgtEl>
                                        <p:attrNameLst>
                                          <p:attrName>style.visibility</p:attrName>
                                        </p:attrNameLst>
                                      </p:cBhvr>
                                      <p:to>
                                        <p:strVal val="visible"/>
                                      </p:to>
                                    </p:set>
                                    <p:animEffect transition="in" filter="dissolve">
                                      <p:cBhvr>
                                        <p:cTn id="7" dur="500"/>
                                        <p:tgtEl>
                                          <p:spTgt spid="102402">
                                            <p:txEl>
                                              <p:charRg st="0" end="16"/>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02">
                                            <p:txEl>
                                              <p:charRg st="16" end="51"/>
                                            </p:txEl>
                                          </p:spTgt>
                                        </p:tgtEl>
                                        <p:attrNameLst>
                                          <p:attrName>style.visibility</p:attrName>
                                        </p:attrNameLst>
                                      </p:cBhvr>
                                      <p:to>
                                        <p:strVal val="visible"/>
                                      </p:to>
                                    </p:set>
                                    <p:animEffect transition="in" filter="dissolve">
                                      <p:cBhvr>
                                        <p:cTn id="12" dur="500"/>
                                        <p:tgtEl>
                                          <p:spTgt spid="102402">
                                            <p:txEl>
                                              <p:charRg st="16" end="5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402">
                                            <p:txEl>
                                              <p:charRg st="51" end="75"/>
                                            </p:txEl>
                                          </p:spTgt>
                                        </p:tgtEl>
                                        <p:attrNameLst>
                                          <p:attrName>style.visibility</p:attrName>
                                        </p:attrNameLst>
                                      </p:cBhvr>
                                      <p:to>
                                        <p:strVal val="visible"/>
                                      </p:to>
                                    </p:set>
                                    <p:animEffect transition="in" filter="dissolve">
                                      <p:cBhvr>
                                        <p:cTn id="17" dur="500"/>
                                        <p:tgtEl>
                                          <p:spTgt spid="102402">
                                            <p:txEl>
                                              <p:charRg st="51" end="7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402">
                                            <p:txEl>
                                              <p:charRg st="75" end="101"/>
                                            </p:txEl>
                                          </p:spTgt>
                                        </p:tgtEl>
                                        <p:attrNameLst>
                                          <p:attrName>style.visibility</p:attrName>
                                        </p:attrNameLst>
                                      </p:cBhvr>
                                      <p:to>
                                        <p:strVal val="visible"/>
                                      </p:to>
                                    </p:set>
                                    <p:animEffect transition="in" filter="dissolve">
                                      <p:cBhvr>
                                        <p:cTn id="22" dur="500"/>
                                        <p:tgtEl>
                                          <p:spTgt spid="102402">
                                            <p:txEl>
                                              <p:charRg st="75" end="10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402">
                                            <p:txEl>
                                              <p:charRg st="101" end="116"/>
                                            </p:txEl>
                                          </p:spTgt>
                                        </p:tgtEl>
                                        <p:attrNameLst>
                                          <p:attrName>style.visibility</p:attrName>
                                        </p:attrNameLst>
                                      </p:cBhvr>
                                      <p:to>
                                        <p:strVal val="visible"/>
                                      </p:to>
                                    </p:set>
                                    <p:animEffect transition="in" filter="dissolve">
                                      <p:cBhvr>
                                        <p:cTn id="27" dur="500"/>
                                        <p:tgtEl>
                                          <p:spTgt spid="102402">
                                            <p:txEl>
                                              <p:charRg st="101" end="11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402">
                                            <p:txEl>
                                              <p:charRg st="116" end="283"/>
                                            </p:txEl>
                                          </p:spTgt>
                                        </p:tgtEl>
                                        <p:attrNameLst>
                                          <p:attrName>style.visibility</p:attrName>
                                        </p:attrNameLst>
                                      </p:cBhvr>
                                      <p:to>
                                        <p:strVal val="visible"/>
                                      </p:to>
                                    </p:set>
                                    <p:animEffect transition="in" filter="dissolve">
                                      <p:cBhvr>
                                        <p:cTn id="32" dur="500"/>
                                        <p:tgtEl>
                                          <p:spTgt spid="102402">
                                            <p:txEl>
                                              <p:charRg st="116" end="2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3426" name="组合 103425"/>
          <p:cNvGrpSpPr/>
          <p:nvPr/>
        </p:nvGrpSpPr>
        <p:grpSpPr>
          <a:xfrm>
            <a:off x="990600" y="1371600"/>
            <a:ext cx="8077200" cy="4343400"/>
            <a:chOff x="384" y="864"/>
            <a:chExt cx="5088" cy="2736"/>
          </a:xfrm>
        </p:grpSpPr>
        <p:sp>
          <p:nvSpPr>
            <p:cNvPr id="103427" name="文本框 103426"/>
            <p:cNvSpPr txBox="1"/>
            <p:nvPr/>
          </p:nvSpPr>
          <p:spPr>
            <a:xfrm>
              <a:off x="384" y="3312"/>
              <a:ext cx="1008" cy="250"/>
            </a:xfrm>
            <a:prstGeom prst="rect">
              <a:avLst/>
            </a:prstGeom>
            <a:solidFill>
              <a:srgbClr val="CCFFFF"/>
            </a:solidFill>
            <a:ln w="9525" cap="flat" cmpd="sng">
              <a:solidFill>
                <a:srgbClr val="FFCC00"/>
              </a:solidFill>
              <a:prstDash val="solid"/>
              <a:miter/>
              <a:headEnd type="none" w="med" len="med"/>
              <a:tailEnd type="none" w="med" len="med"/>
            </a:ln>
          </p:spPr>
          <p:txBody>
            <a:bodyPr>
              <a:spAutoFit/>
            </a:bodyPr>
            <a:p>
              <a:pPr lvl="0" algn="ctr">
                <a:spcBef>
                  <a:spcPct val="50000"/>
                </a:spcBef>
              </a:pPr>
              <a:r>
                <a:rPr lang="zh-CN" altLang="en-US" sz="2000" b="1" dirty="0">
                  <a:solidFill>
                    <a:srgbClr val="FF0000"/>
                  </a:solidFill>
                  <a:latin typeface="Times New Roman" panose="02020603050405020304" pitchFamily="18" charset="0"/>
                  <a:ea typeface="宋体" panose="02010600030101010101" pitchFamily="2" charset="-122"/>
                </a:rPr>
                <a:t>新手教师</a:t>
              </a:r>
              <a:endParaRPr lang="zh-CN" altLang="en-US" sz="2000" b="1">
                <a:solidFill>
                  <a:srgbClr val="FF0000"/>
                </a:solidFill>
                <a:latin typeface="Times New Roman" panose="02020603050405020304" pitchFamily="18" charset="0"/>
                <a:ea typeface="宋体" panose="02010600030101010101" pitchFamily="2" charset="-122"/>
              </a:endParaRPr>
            </a:p>
          </p:txBody>
        </p:sp>
        <p:sp>
          <p:nvSpPr>
            <p:cNvPr id="103428" name="文本框 103427"/>
            <p:cNvSpPr txBox="1"/>
            <p:nvPr/>
          </p:nvSpPr>
          <p:spPr>
            <a:xfrm>
              <a:off x="1344" y="2688"/>
              <a:ext cx="1104" cy="250"/>
            </a:xfrm>
            <a:prstGeom prst="rect">
              <a:avLst/>
            </a:prstGeom>
            <a:solidFill>
              <a:srgbClr val="CCFFFF"/>
            </a:solidFill>
            <a:ln w="9525" cap="flat" cmpd="sng">
              <a:solidFill>
                <a:srgbClr val="FFCC00"/>
              </a:solidFill>
              <a:prstDash val="solid"/>
              <a:miter/>
              <a:headEnd type="none" w="med" len="med"/>
              <a:tailEnd type="none" w="med" len="med"/>
            </a:ln>
          </p:spPr>
          <p:txBody>
            <a:bodyPr>
              <a:spAutoFit/>
            </a:bodyPr>
            <a:p>
              <a:pPr lvl="0" algn="ctr">
                <a:spcBef>
                  <a:spcPct val="50000"/>
                </a:spcBef>
              </a:pPr>
              <a:r>
                <a:rPr lang="zh-CN" altLang="en-US" sz="2000" b="1" dirty="0">
                  <a:solidFill>
                    <a:srgbClr val="FF0000"/>
                  </a:solidFill>
                  <a:latin typeface="Times New Roman" panose="02020603050405020304" pitchFamily="18" charset="0"/>
                  <a:ea typeface="宋体" panose="02010600030101010101" pitchFamily="2" charset="-122"/>
                </a:rPr>
                <a:t>熟练新手教师</a:t>
              </a:r>
              <a:endParaRPr lang="zh-CN" altLang="en-US" sz="2000" b="1">
                <a:solidFill>
                  <a:srgbClr val="FF0000"/>
                </a:solidFill>
                <a:latin typeface="Times New Roman" panose="02020603050405020304" pitchFamily="18" charset="0"/>
                <a:ea typeface="宋体" panose="02010600030101010101" pitchFamily="2" charset="-122"/>
              </a:endParaRPr>
            </a:p>
          </p:txBody>
        </p:sp>
        <p:sp>
          <p:nvSpPr>
            <p:cNvPr id="103429" name="文本框 103428"/>
            <p:cNvSpPr txBox="1"/>
            <p:nvPr/>
          </p:nvSpPr>
          <p:spPr>
            <a:xfrm>
              <a:off x="2352" y="2064"/>
              <a:ext cx="1104" cy="250"/>
            </a:xfrm>
            <a:prstGeom prst="rect">
              <a:avLst/>
            </a:prstGeom>
            <a:solidFill>
              <a:srgbClr val="CCFFFF"/>
            </a:solidFill>
            <a:ln w="9525" cap="flat" cmpd="sng">
              <a:solidFill>
                <a:srgbClr val="FFCC00"/>
              </a:solidFill>
              <a:prstDash val="solid"/>
              <a:miter/>
              <a:headEnd type="none" w="med" len="med"/>
              <a:tailEnd type="none" w="med" len="med"/>
            </a:ln>
          </p:spPr>
          <p:txBody>
            <a:bodyPr>
              <a:spAutoFit/>
            </a:bodyPr>
            <a:p>
              <a:pPr lvl="0" algn="ctr">
                <a:spcBef>
                  <a:spcPct val="50000"/>
                </a:spcBef>
              </a:pPr>
              <a:r>
                <a:rPr lang="zh-CN" altLang="en-US" sz="2000" b="1" dirty="0">
                  <a:solidFill>
                    <a:srgbClr val="FF0000"/>
                  </a:solidFill>
                  <a:latin typeface="Times New Roman" panose="02020603050405020304" pitchFamily="18" charset="0"/>
                  <a:ea typeface="宋体" panose="02010600030101010101" pitchFamily="2" charset="-122"/>
                </a:rPr>
                <a:t>胜任型教师</a:t>
              </a:r>
              <a:endParaRPr lang="zh-CN" altLang="en-US" sz="2000" b="1">
                <a:solidFill>
                  <a:srgbClr val="FF0000"/>
                </a:solidFill>
                <a:latin typeface="Times New Roman" panose="02020603050405020304" pitchFamily="18" charset="0"/>
                <a:ea typeface="宋体" panose="02010600030101010101" pitchFamily="2" charset="-122"/>
              </a:endParaRPr>
            </a:p>
          </p:txBody>
        </p:sp>
        <p:sp>
          <p:nvSpPr>
            <p:cNvPr id="103430" name="文本框 103429"/>
            <p:cNvSpPr txBox="1"/>
            <p:nvPr/>
          </p:nvSpPr>
          <p:spPr>
            <a:xfrm>
              <a:off x="3264" y="1488"/>
              <a:ext cx="1104" cy="250"/>
            </a:xfrm>
            <a:prstGeom prst="rect">
              <a:avLst/>
            </a:prstGeom>
            <a:solidFill>
              <a:srgbClr val="CCFFFF"/>
            </a:solidFill>
            <a:ln w="9525" cap="flat" cmpd="sng">
              <a:solidFill>
                <a:srgbClr val="FFCC00"/>
              </a:solidFill>
              <a:prstDash val="solid"/>
              <a:miter/>
              <a:headEnd type="none" w="med" len="med"/>
              <a:tailEnd type="none" w="med" len="med"/>
            </a:ln>
          </p:spPr>
          <p:txBody>
            <a:bodyPr>
              <a:spAutoFit/>
            </a:bodyPr>
            <a:p>
              <a:pPr lvl="0" algn="ctr">
                <a:spcBef>
                  <a:spcPct val="50000"/>
                </a:spcBef>
              </a:pPr>
              <a:r>
                <a:rPr lang="zh-CN" altLang="en-US" sz="2000" b="1" dirty="0">
                  <a:solidFill>
                    <a:srgbClr val="FF0000"/>
                  </a:solidFill>
                  <a:latin typeface="Times New Roman" panose="02020603050405020304" pitchFamily="18" charset="0"/>
                  <a:ea typeface="宋体" panose="02010600030101010101" pitchFamily="2" charset="-122"/>
                </a:rPr>
                <a:t>业务精干教师</a:t>
              </a:r>
              <a:endParaRPr lang="zh-CN" altLang="en-US" sz="2000" b="1">
                <a:solidFill>
                  <a:srgbClr val="FF0000"/>
                </a:solidFill>
                <a:latin typeface="Times New Roman" panose="02020603050405020304" pitchFamily="18" charset="0"/>
                <a:ea typeface="宋体" panose="02010600030101010101" pitchFamily="2" charset="-122"/>
              </a:endParaRPr>
            </a:p>
          </p:txBody>
        </p:sp>
        <p:sp>
          <p:nvSpPr>
            <p:cNvPr id="103431" name="文本框 103430"/>
            <p:cNvSpPr txBox="1"/>
            <p:nvPr/>
          </p:nvSpPr>
          <p:spPr>
            <a:xfrm>
              <a:off x="4176" y="864"/>
              <a:ext cx="1104" cy="250"/>
            </a:xfrm>
            <a:prstGeom prst="rect">
              <a:avLst/>
            </a:prstGeom>
            <a:solidFill>
              <a:srgbClr val="CCFFFF"/>
            </a:solidFill>
            <a:ln w="9525" cap="flat" cmpd="sng">
              <a:solidFill>
                <a:srgbClr val="FFCC00"/>
              </a:solidFill>
              <a:prstDash val="solid"/>
              <a:miter/>
              <a:headEnd type="none" w="med" len="med"/>
              <a:tailEnd type="none" w="med" len="med"/>
            </a:ln>
          </p:spPr>
          <p:txBody>
            <a:bodyPr>
              <a:spAutoFit/>
            </a:bodyPr>
            <a:p>
              <a:pPr lvl="0" algn="ctr">
                <a:spcBef>
                  <a:spcPct val="50000"/>
                </a:spcBef>
              </a:pPr>
              <a:r>
                <a:rPr lang="zh-CN" altLang="en-US" sz="2000" b="1" dirty="0">
                  <a:solidFill>
                    <a:srgbClr val="FF0000"/>
                  </a:solidFill>
                  <a:latin typeface="Times New Roman" panose="02020603050405020304" pitchFamily="18" charset="0"/>
                  <a:ea typeface="宋体" panose="02010600030101010101" pitchFamily="2" charset="-122"/>
                </a:rPr>
                <a:t>专家型教师</a:t>
              </a:r>
              <a:endParaRPr lang="zh-CN" altLang="en-US" sz="2000" b="1">
                <a:solidFill>
                  <a:srgbClr val="FF0000"/>
                </a:solidFill>
                <a:latin typeface="Times New Roman" panose="02020603050405020304" pitchFamily="18" charset="0"/>
                <a:ea typeface="宋体" panose="02010600030101010101" pitchFamily="2" charset="-122"/>
              </a:endParaRPr>
            </a:p>
          </p:txBody>
        </p:sp>
        <p:sp>
          <p:nvSpPr>
            <p:cNvPr id="103432" name="直接连接符 103431"/>
            <p:cNvSpPr/>
            <p:nvPr/>
          </p:nvSpPr>
          <p:spPr>
            <a:xfrm flipV="1">
              <a:off x="1344" y="1152"/>
              <a:ext cx="3984" cy="2448"/>
            </a:xfrm>
            <a:prstGeom prst="line">
              <a:avLst/>
            </a:prstGeom>
            <a:ln w="57150" cap="flat" cmpd="sng">
              <a:solidFill>
                <a:srgbClr val="FF0000"/>
              </a:solidFill>
              <a:prstDash val="solid"/>
              <a:headEnd type="none" w="med" len="med"/>
              <a:tailEnd type="triangle" w="med" len="med"/>
            </a:ln>
          </p:spPr>
        </p:sp>
        <p:sp>
          <p:nvSpPr>
            <p:cNvPr id="103433" name="文本框 103432"/>
            <p:cNvSpPr txBox="1"/>
            <p:nvPr/>
          </p:nvSpPr>
          <p:spPr>
            <a:xfrm>
              <a:off x="1824" y="3216"/>
              <a:ext cx="672" cy="288"/>
            </a:xfrm>
            <a:prstGeom prst="rect">
              <a:avLst/>
            </a:prstGeom>
            <a:noFill/>
            <a:ln w="9525">
              <a:noFill/>
            </a:ln>
          </p:spPr>
          <p:txBody>
            <a:bodyPr>
              <a:spAutoFit/>
            </a:bodyPr>
            <a:p>
              <a:pPr lvl="0">
                <a:spcBef>
                  <a:spcPct val="50000"/>
                </a:spcBef>
              </a:pPr>
              <a:r>
                <a:rPr lang="en-US" altLang="zh-CN" sz="2400" dirty="0">
                  <a:solidFill>
                    <a:schemeClr val="tx2"/>
                  </a:solidFill>
                  <a:latin typeface="Times New Roman" panose="02020603050405020304" pitchFamily="18" charset="0"/>
                  <a:ea typeface="宋体" panose="02010600030101010101" pitchFamily="2" charset="-122"/>
                </a:rPr>
                <a:t>2-3</a:t>
              </a:r>
              <a:r>
                <a:rPr lang="zh-CN" altLang="en-US" sz="2400" dirty="0">
                  <a:solidFill>
                    <a:schemeClr val="tx2"/>
                  </a:solidFill>
                  <a:latin typeface="Times New Roman" panose="02020603050405020304" pitchFamily="18" charset="0"/>
                  <a:ea typeface="宋体" panose="02010600030101010101" pitchFamily="2" charset="-122"/>
                </a:rPr>
                <a:t>年</a:t>
              </a:r>
              <a:endParaRPr lang="zh-CN" altLang="en-US" sz="2400">
                <a:solidFill>
                  <a:schemeClr val="tx2"/>
                </a:solidFill>
                <a:latin typeface="Times New Roman" panose="02020603050405020304" pitchFamily="18" charset="0"/>
                <a:ea typeface="宋体" panose="02010600030101010101" pitchFamily="2" charset="-122"/>
              </a:endParaRPr>
            </a:p>
          </p:txBody>
        </p:sp>
        <p:sp>
          <p:nvSpPr>
            <p:cNvPr id="103434" name="文本框 103433"/>
            <p:cNvSpPr txBox="1"/>
            <p:nvPr/>
          </p:nvSpPr>
          <p:spPr>
            <a:xfrm>
              <a:off x="2784" y="2640"/>
              <a:ext cx="672" cy="288"/>
            </a:xfrm>
            <a:prstGeom prst="rect">
              <a:avLst/>
            </a:prstGeom>
            <a:noFill/>
            <a:ln w="9525">
              <a:noFill/>
            </a:ln>
          </p:spPr>
          <p:txBody>
            <a:bodyPr>
              <a:spAutoFit/>
            </a:bodyPr>
            <a:p>
              <a:pPr lvl="0">
                <a:spcBef>
                  <a:spcPct val="50000"/>
                </a:spcBef>
              </a:pPr>
              <a:r>
                <a:rPr lang="en-US" altLang="zh-CN" sz="2400" dirty="0">
                  <a:solidFill>
                    <a:schemeClr val="tx2"/>
                  </a:solidFill>
                  <a:latin typeface="Times New Roman" panose="02020603050405020304" pitchFamily="18" charset="0"/>
                  <a:ea typeface="宋体" panose="02010600030101010101" pitchFamily="2" charset="-122"/>
                </a:rPr>
                <a:t>3-4</a:t>
              </a:r>
              <a:r>
                <a:rPr lang="zh-CN" altLang="en-US" sz="2400" dirty="0">
                  <a:solidFill>
                    <a:schemeClr val="tx2"/>
                  </a:solidFill>
                  <a:latin typeface="Times New Roman" panose="02020603050405020304" pitchFamily="18" charset="0"/>
                  <a:ea typeface="宋体" panose="02010600030101010101" pitchFamily="2" charset="-122"/>
                </a:rPr>
                <a:t>年</a:t>
              </a:r>
              <a:endParaRPr lang="zh-CN" altLang="en-US" sz="2400">
                <a:solidFill>
                  <a:schemeClr val="tx2"/>
                </a:solidFill>
                <a:latin typeface="Times New Roman" panose="02020603050405020304" pitchFamily="18" charset="0"/>
                <a:ea typeface="宋体" panose="02010600030101010101" pitchFamily="2" charset="-122"/>
              </a:endParaRPr>
            </a:p>
          </p:txBody>
        </p:sp>
        <p:sp>
          <p:nvSpPr>
            <p:cNvPr id="103435" name="文本框 103434"/>
            <p:cNvSpPr txBox="1"/>
            <p:nvPr/>
          </p:nvSpPr>
          <p:spPr>
            <a:xfrm>
              <a:off x="3792" y="2016"/>
              <a:ext cx="864" cy="288"/>
            </a:xfrm>
            <a:prstGeom prst="rect">
              <a:avLst/>
            </a:prstGeom>
            <a:noFill/>
            <a:ln w="9525">
              <a:noFill/>
            </a:ln>
          </p:spPr>
          <p:txBody>
            <a:bodyPr>
              <a:spAutoFit/>
            </a:bodyPr>
            <a:p>
              <a:pPr lvl="0">
                <a:spcBef>
                  <a:spcPct val="50000"/>
                </a:spcBef>
              </a:pPr>
              <a:r>
                <a:rPr lang="en-US" altLang="zh-CN" sz="2400" dirty="0">
                  <a:solidFill>
                    <a:schemeClr val="tx2"/>
                  </a:solidFill>
                  <a:latin typeface="Times New Roman" panose="02020603050405020304" pitchFamily="18" charset="0"/>
                  <a:ea typeface="宋体" panose="02010600030101010101" pitchFamily="2" charset="-122"/>
                </a:rPr>
                <a:t>5</a:t>
              </a:r>
              <a:r>
                <a:rPr lang="zh-CN" altLang="en-US" sz="2400" dirty="0">
                  <a:solidFill>
                    <a:schemeClr val="tx2"/>
                  </a:solidFill>
                  <a:latin typeface="Times New Roman" panose="02020603050405020304" pitchFamily="18" charset="0"/>
                  <a:ea typeface="宋体" panose="02010600030101010101" pitchFamily="2" charset="-122"/>
                </a:rPr>
                <a:t>年左右</a:t>
              </a:r>
              <a:endParaRPr lang="zh-CN" altLang="en-US" sz="2400">
                <a:solidFill>
                  <a:schemeClr val="tx2"/>
                </a:solidFill>
                <a:latin typeface="Times New Roman" panose="02020603050405020304" pitchFamily="18" charset="0"/>
                <a:ea typeface="宋体" panose="02010600030101010101" pitchFamily="2" charset="-122"/>
              </a:endParaRPr>
            </a:p>
          </p:txBody>
        </p:sp>
        <p:sp>
          <p:nvSpPr>
            <p:cNvPr id="103436" name="文本框 103435"/>
            <p:cNvSpPr txBox="1"/>
            <p:nvPr/>
          </p:nvSpPr>
          <p:spPr>
            <a:xfrm>
              <a:off x="4656" y="1536"/>
              <a:ext cx="816" cy="288"/>
            </a:xfrm>
            <a:prstGeom prst="rect">
              <a:avLst/>
            </a:prstGeom>
            <a:noFill/>
            <a:ln w="9525">
              <a:noFill/>
            </a:ln>
          </p:spPr>
          <p:txBody>
            <a:bodyPr>
              <a:spAutoFit/>
            </a:bodyPr>
            <a:p>
              <a:pPr lvl="0">
                <a:spcBef>
                  <a:spcPct val="50000"/>
                </a:spcBef>
              </a:pPr>
              <a:r>
                <a:rPr lang="zh-CN" altLang="en-US" sz="2400" dirty="0">
                  <a:solidFill>
                    <a:schemeClr val="tx2"/>
                  </a:solidFill>
                  <a:latin typeface="Times New Roman" panose="02020603050405020304" pitchFamily="18" charset="0"/>
                  <a:ea typeface="宋体" panose="02010600030101010101" pitchFamily="2" charset="-122"/>
                </a:rPr>
                <a:t>若干年</a:t>
              </a:r>
              <a:endParaRPr lang="zh-CN" altLang="en-US" sz="2400">
                <a:solidFill>
                  <a:schemeClr val="tx2"/>
                </a:solidFill>
                <a:latin typeface="Times New Roman" panose="02020603050405020304" pitchFamily="18" charset="0"/>
                <a:ea typeface="宋体" panose="02010600030101010101" pitchFamily="2" charset="-122"/>
              </a:endParaRPr>
            </a:p>
          </p:txBody>
        </p:sp>
      </p:gr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11"/>
          <p:cNvSpPr>
            <a:spLocks noGrp="1"/>
          </p:cNvSpPr>
          <p:nvPr>
            <p:ph type="title"/>
          </p:nvPr>
        </p:nvSpPr>
        <p:spPr>
          <a:xfrm>
            <a:off x="231140" y="637223"/>
            <a:ext cx="8915400" cy="1143000"/>
          </a:xfrm>
        </p:spPr>
        <p:txBody>
          <a:bodyPr vert="horz" wrap="square" lIns="91440" tIns="45720" rIns="91440" bIns="45720" anchor="ctr"/>
          <a:p>
            <a:pPr eaLnBrk="1" hangingPunct="1"/>
            <a:r>
              <a:rPr lang="zh-CN" altLang="en-US" b="1" dirty="0"/>
              <a:t>与大家共同分享。。。</a:t>
            </a:r>
            <a:endParaRPr lang="zh-CN" altLang="en-US" b="1" dirty="0"/>
          </a:p>
        </p:txBody>
      </p:sp>
      <p:sp>
        <p:nvSpPr>
          <p:cNvPr id="20492" name="Rectangle 12"/>
          <p:cNvSpPr>
            <a:spLocks noGrp="1" noChangeArrowheads="1"/>
          </p:cNvSpPr>
          <p:nvPr>
            <p:ph type="body" sz="half" idx="1"/>
          </p:nvPr>
        </p:nvSpPr>
        <p:spPr>
          <a:xfrm>
            <a:off x="728345" y="2099310"/>
            <a:ext cx="7665720" cy="2918460"/>
          </a:xfrm>
          <a:ln>
            <a:solidFill>
              <a:schemeClr val="bg2">
                <a:lumMod val="60000"/>
                <a:lumOff val="40000"/>
              </a:schemeClr>
            </a:solidFill>
          </a:ln>
        </p:spPr>
        <p:txBody>
          <a:bodyPr vert="horz" wrap="square" lIns="91440" tIns="45720" rIns="91440" bIns="45720" numCol="1" anchor="t" anchorCtr="0" compatLnSpc="1"/>
          <a:lstStyle/>
          <a:p>
            <a:pPr marL="342900" marR="0" lvl="0" indent="-342900" algn="l" defTabSz="914400" rtl="0" eaLnBrk="1" fontAlgn="base" latinLnBrk="0" hangingPunct="1">
              <a:lnSpc>
                <a:spcPct val="150000"/>
              </a:lnSpc>
              <a:spcBef>
                <a:spcPct val="20000"/>
              </a:spcBef>
              <a:spcAft>
                <a:spcPct val="0"/>
              </a:spcAft>
              <a:buClrTx/>
              <a:buSzTx/>
              <a:buFontTx/>
              <a:buNone/>
              <a:defRPr/>
            </a:pPr>
            <a:r>
              <a:rPr kumimoji="0" lang="zh-CN" altLang="en-US" sz="3600" b="1" i="0" u="none" strike="noStrike" kern="0" cap="none" spc="0" normalizeH="0" baseline="0" noProof="0" dirty="0" smtClean="0">
                <a:ln>
                  <a:noFill/>
                </a:ln>
                <a:solidFill>
                  <a:srgbClr val="000099"/>
                </a:solidFill>
                <a:effectLst/>
                <a:uLnTx/>
                <a:uFillTx/>
                <a:latin typeface="+mn-lt"/>
                <a:ea typeface="+mn-ea"/>
                <a:cs typeface="+mn-cs"/>
              </a:rPr>
              <a:t>一、什么是小课题研究？</a:t>
            </a:r>
            <a:endParaRPr kumimoji="0" lang="zh-CN" altLang="en-US" sz="3600" b="1" i="0" u="none" strike="noStrike" kern="0" cap="none" spc="0" normalizeH="0" baseline="0" noProof="0" dirty="0" smtClean="0">
              <a:ln>
                <a:noFill/>
              </a:ln>
              <a:solidFill>
                <a:srgbClr val="000099"/>
              </a:solidFill>
              <a:effectLst/>
              <a:uLnTx/>
              <a:uFillTx/>
              <a:latin typeface="+mn-lt"/>
              <a:ea typeface="+mn-ea"/>
              <a:cs typeface="+mn-cs"/>
            </a:endParaRPr>
          </a:p>
          <a:p>
            <a:pPr marL="342900" marR="0" lvl="0" indent="-342900" algn="l" defTabSz="914400" rtl="0" eaLnBrk="1" fontAlgn="base" latinLnBrk="0" hangingPunct="1">
              <a:lnSpc>
                <a:spcPct val="150000"/>
              </a:lnSpc>
              <a:spcBef>
                <a:spcPct val="20000"/>
              </a:spcBef>
              <a:spcAft>
                <a:spcPct val="0"/>
              </a:spcAft>
              <a:buClrTx/>
              <a:buSzTx/>
              <a:buFontTx/>
              <a:buNone/>
              <a:defRPr/>
            </a:pPr>
            <a:r>
              <a:rPr kumimoji="0" lang="zh-CN" altLang="en-US" sz="3600" b="1" i="0" u="none" strike="noStrike" kern="0" cap="none" spc="0" normalizeH="0" baseline="0" noProof="0" dirty="0" smtClean="0">
                <a:ln>
                  <a:noFill/>
                </a:ln>
                <a:solidFill>
                  <a:srgbClr val="000099"/>
                </a:solidFill>
                <a:effectLst/>
                <a:uLnTx/>
                <a:uFillTx/>
                <a:latin typeface="+mn-lt"/>
                <a:ea typeface="+mn-ea"/>
                <a:cs typeface="+mn-cs"/>
              </a:rPr>
              <a:t>二、小课题研究有什么特点？</a:t>
            </a:r>
            <a:endParaRPr kumimoji="0" lang="zh-CN" altLang="en-US" sz="3600" b="1" i="0" u="none" strike="noStrike" kern="0" cap="none" spc="0" normalizeH="0" baseline="0" noProof="0" dirty="0" smtClean="0">
              <a:ln>
                <a:noFill/>
              </a:ln>
              <a:solidFill>
                <a:srgbClr val="000099"/>
              </a:solidFill>
              <a:effectLst/>
              <a:uLnTx/>
              <a:uFillTx/>
              <a:latin typeface="+mn-lt"/>
              <a:ea typeface="+mn-ea"/>
              <a:cs typeface="+mn-cs"/>
            </a:endParaRPr>
          </a:p>
          <a:p>
            <a:pPr marL="342900" marR="0" lvl="0" indent="-342900" algn="l" defTabSz="914400" rtl="0" eaLnBrk="1" fontAlgn="base" latinLnBrk="0" hangingPunct="1">
              <a:lnSpc>
                <a:spcPct val="150000"/>
              </a:lnSpc>
              <a:spcBef>
                <a:spcPct val="20000"/>
              </a:spcBef>
              <a:spcAft>
                <a:spcPct val="0"/>
              </a:spcAft>
              <a:buClrTx/>
              <a:buSzTx/>
              <a:buFontTx/>
              <a:buNone/>
              <a:defRPr/>
            </a:pPr>
            <a:r>
              <a:rPr lang="zh-CN" altLang="en-US" sz="3600" b="1" noProof="0" dirty="0" smtClean="0">
                <a:ln>
                  <a:noFill/>
                </a:ln>
                <a:effectLst/>
                <a:uLnTx/>
                <a:uFillTx/>
                <a:sym typeface="+mn-ea"/>
              </a:rPr>
              <a:t>三、</a:t>
            </a:r>
            <a:r>
              <a:rPr kumimoji="0" lang="zh-CN" altLang="en-US" sz="3600" b="1" i="0" u="none" strike="noStrike" kern="0" cap="none" spc="0" normalizeH="0" baseline="0" noProof="0" dirty="0" smtClean="0">
                <a:ln>
                  <a:noFill/>
                </a:ln>
                <a:solidFill>
                  <a:srgbClr val="000099"/>
                </a:solidFill>
                <a:effectLst/>
                <a:uLnTx/>
                <a:uFillTx/>
                <a:latin typeface="+mn-lt"/>
                <a:ea typeface="+mn-ea"/>
                <a:cs typeface="+mn-cs"/>
              </a:rPr>
              <a:t>小课题研究如何定位？</a:t>
            </a:r>
            <a:endParaRPr kumimoji="0" lang="zh-CN" altLang="en-US" sz="3600" b="1" i="0" u="none" strike="noStrike" kern="0" cap="none" spc="0" normalizeH="0" baseline="0" noProof="0" dirty="0" smtClean="0">
              <a:ln>
                <a:noFill/>
              </a:ln>
              <a:solidFill>
                <a:srgbClr val="000099"/>
              </a:solidFill>
              <a:effectLst/>
              <a:uLnTx/>
              <a:uFillTx/>
              <a:latin typeface="+mn-lt"/>
              <a:ea typeface="+mn-ea"/>
              <a:cs typeface="+mn-cs"/>
            </a:endParaRPr>
          </a:p>
          <a:p>
            <a:pPr marL="342900" marR="0" lvl="0" indent="-342900" algn="l" defTabSz="914400" rtl="0" eaLnBrk="1" fontAlgn="base" latinLnBrk="0" hangingPunct="1">
              <a:lnSpc>
                <a:spcPct val="150000"/>
              </a:lnSpc>
              <a:spcBef>
                <a:spcPct val="20000"/>
              </a:spcBef>
              <a:spcAft>
                <a:spcPct val="0"/>
              </a:spcAft>
              <a:buClrTx/>
              <a:buSzTx/>
              <a:buFontTx/>
              <a:buNone/>
              <a:defRPr/>
            </a:pPr>
            <a:endParaRPr kumimoji="0" lang="zh-CN" altLang="en-US" sz="3600" b="0" i="0" u="none" strike="noStrike" kern="0" cap="none" spc="0" normalizeH="0" baseline="0" noProof="0" dirty="0" smtClean="0">
              <a:ln>
                <a:noFill/>
              </a:ln>
              <a:solidFill>
                <a:srgbClr val="000099"/>
              </a:solidFill>
              <a:effectLst/>
              <a:uLnTx/>
              <a:uFillTx/>
              <a:latin typeface="+mn-lt"/>
              <a:ea typeface="+mn-ea"/>
              <a:cs typeface="+mn-cs"/>
            </a:endParaRPr>
          </a:p>
        </p:txBody>
      </p:sp>
      <p:pic>
        <p:nvPicPr>
          <p:cNvPr id="5124" name="Picture 13"/>
          <p:cNvPicPr>
            <a:picLocks noChangeAspect="1"/>
          </p:cNvPicPr>
          <p:nvPr>
            <p:ph sz="half" idx="2"/>
          </p:nvPr>
        </p:nvPicPr>
        <p:blipFill>
          <a:blip r:embed="rId1"/>
          <a:srcRect/>
          <a:stretch>
            <a:fillRect/>
          </a:stretch>
        </p:blipFill>
        <p:spPr>
          <a:xfrm>
            <a:off x="7832725" y="4797425"/>
            <a:ext cx="1511300" cy="1803400"/>
          </a:xfrm>
        </p:spPr>
      </p:pic>
    </p:spTree>
  </p:cSld>
  <p:clrMapOvr>
    <a:overrideClrMapping bg1="lt1" tx1="dk1" bg2="lt2" tx2="dk2" accent1="accent1" accent2="accent2" accent3="accent3" accent4="accent4" accent5="accent5" accent6="accent6" hlink="hlink" folHlink="folHlink"/>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Grp="1" noChangeArrowheads="1"/>
          </p:cNvSpPr>
          <p:nvPr>
            <p:ph type="title"/>
          </p:nvPr>
        </p:nvSpPr>
        <p:spPr>
          <a:xfrm>
            <a:off x="0" y="357188"/>
            <a:ext cx="5453063" cy="928688"/>
          </a:xfrm>
          <a:solidFill>
            <a:schemeClr val="tx2">
              <a:lumMod val="40000"/>
              <a:lumOff val="60000"/>
            </a:schemeClr>
          </a:solidFill>
        </p:spPr>
        <p:txBody>
          <a:bodyPr vert="horz" wrap="square" lIns="91440" tIns="45720" rIns="91440" bIns="45720" numCol="1" anchor="ctr" anchorCtr="0" compatLnSpc="1"/>
          <a:lstStyle/>
          <a:p>
            <a:pPr marL="0" marR="0" lvl="0" indent="304800" algn="ctr" defTabSz="914400" rtl="0" eaLnBrk="1" fontAlgn="base" latinLnBrk="0" hangingPunct="1">
              <a:lnSpc>
                <a:spcPct val="150000"/>
              </a:lnSpc>
              <a:spcBef>
                <a:spcPct val="0"/>
              </a:spcBef>
              <a:spcAft>
                <a:spcPct val="0"/>
              </a:spcAft>
              <a:buClrTx/>
              <a:buSzTx/>
              <a:buFontTx/>
              <a:buNone/>
              <a:defRPr/>
            </a:pPr>
            <a:r>
              <a:rPr kumimoji="0" lang="zh-CN" altLang="en-US" sz="3200" b="1" i="0" u="none" strike="noStrike" kern="0" cap="none" spc="0" normalizeH="0" baseline="0" noProof="0" dirty="0" smtClean="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rPr>
              <a:t>（一）什么是小课题研究？</a:t>
            </a:r>
            <a:endParaRPr kumimoji="0" lang="en-US" altLang="zh-CN" sz="3200" b="1" i="0" u="none" strike="noStrike" kern="0" cap="none" spc="0" normalizeH="0" baseline="0" noProof="0" dirty="0" smtClean="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endParaRPr>
          </a:p>
        </p:txBody>
      </p:sp>
      <p:pic>
        <p:nvPicPr>
          <p:cNvPr id="7171" name="Picture 7"/>
          <p:cNvPicPr>
            <a:picLocks noChangeAspect="1"/>
          </p:cNvPicPr>
          <p:nvPr>
            <p:ph sz="quarter" idx="2"/>
          </p:nvPr>
        </p:nvPicPr>
        <p:blipFill>
          <a:blip r:embed="rId1"/>
          <a:srcRect/>
          <a:stretch>
            <a:fillRect/>
          </a:stretch>
        </p:blipFill>
        <p:spPr>
          <a:xfrm>
            <a:off x="6667500" y="5357813"/>
            <a:ext cx="1797050" cy="1184275"/>
          </a:xfrm>
        </p:spPr>
      </p:pic>
      <p:sp>
        <p:nvSpPr>
          <p:cNvPr id="7172" name="Rectangle 8"/>
          <p:cNvSpPr/>
          <p:nvPr/>
        </p:nvSpPr>
        <p:spPr>
          <a:xfrm>
            <a:off x="595313" y="1733709"/>
            <a:ext cx="8596312" cy="3931920"/>
          </a:xfrm>
          <a:prstGeom prst="rect">
            <a:avLst/>
          </a:prstGeom>
          <a:noFill/>
          <a:ln w="9525">
            <a:noFill/>
          </a:ln>
        </p:spPr>
        <p:txBody>
          <a:bodyPr anchor="ctr">
            <a:spAutoFit/>
          </a:bodyPr>
          <a:p>
            <a:pPr lvl="0" indent="355600" eaLnBrk="1" hangingPunct="1">
              <a:lnSpc>
                <a:spcPct val="150000"/>
              </a:lnSpc>
            </a:pPr>
            <a:r>
              <a:rPr lang="en-US" altLang="zh-CN" sz="2400" b="1" dirty="0">
                <a:latin typeface="Times New Roman" panose="02020603050405020304" pitchFamily="18" charset="0"/>
                <a:ea typeface="Times New Roman" panose="02020603050405020304" pitchFamily="18" charset="0"/>
              </a:rPr>
              <a:t>      </a:t>
            </a:r>
            <a:r>
              <a:rPr lang="zh-CN" altLang="en-US" sz="2400" b="1" dirty="0">
                <a:latin typeface="Times New Roman" panose="02020603050405020304" pitchFamily="18" charset="0"/>
                <a:ea typeface="Times New Roman" panose="02020603050405020304" pitchFamily="18" charset="0"/>
              </a:rPr>
              <a:t>小课题的概念</a:t>
            </a:r>
            <a:endParaRPr lang="zh-CN" altLang="en-US" sz="2400" b="1" dirty="0">
              <a:latin typeface="Comic Sans MS" panose="030F0702030302020204" pitchFamily="66" charset="0"/>
              <a:ea typeface="楷体_GB2312" panose="02010609030101010101" pitchFamily="49" charset="-122"/>
            </a:endParaRPr>
          </a:p>
          <a:p>
            <a:pPr lvl="0" indent="355600">
              <a:lnSpc>
                <a:spcPct val="150000"/>
              </a:lnSpc>
            </a:pPr>
            <a:r>
              <a:rPr lang="zh-CN" altLang="en-US" sz="2400" b="1" dirty="0">
                <a:latin typeface="Times New Roman" panose="02020603050405020304" pitchFamily="18" charset="0"/>
                <a:ea typeface="Times New Roman" panose="02020603050405020304" pitchFamily="18" charset="0"/>
              </a:rPr>
              <a:t>     小课题研究，是与专家学者所做的或者“规划立项”的大课题研究相对而言的。主要是指中小学教师</a:t>
            </a:r>
            <a:r>
              <a:rPr lang="zh-CN" altLang="en-US" sz="2400" b="1" dirty="0">
                <a:solidFill>
                  <a:srgbClr val="C00000"/>
                </a:solidFill>
                <a:latin typeface="Times New Roman" panose="02020603050405020304" pitchFamily="18" charset="0"/>
                <a:ea typeface="Times New Roman" panose="02020603050405020304" pitchFamily="18" charset="0"/>
              </a:rPr>
              <a:t>在短时期内以教育教学中迫切需要解决的具体问题或者自我经验作为课题</a:t>
            </a:r>
            <a:r>
              <a:rPr lang="zh-CN" altLang="en-US" sz="2400" b="1" dirty="0">
                <a:latin typeface="Times New Roman" panose="02020603050405020304" pitchFamily="18" charset="0"/>
                <a:ea typeface="Times New Roman" panose="02020603050405020304" pitchFamily="18" charset="0"/>
              </a:rPr>
              <a:t>，吸纳和利用各种有利于问题解决的</a:t>
            </a:r>
            <a:r>
              <a:rPr lang="zh-CN" altLang="en-US" sz="2400" b="1" dirty="0">
                <a:solidFill>
                  <a:srgbClr val="FF0000"/>
                </a:solidFill>
                <a:latin typeface="Times New Roman" panose="02020603050405020304" pitchFamily="18" charset="0"/>
                <a:ea typeface="Times New Roman" panose="02020603050405020304" pitchFamily="18" charset="0"/>
              </a:rPr>
              <a:t>经验、知识、方法、技术和理论</a:t>
            </a:r>
            <a:r>
              <a:rPr lang="zh-CN" altLang="en-US" sz="2400" b="1" dirty="0">
                <a:latin typeface="Times New Roman" panose="02020603050405020304" pitchFamily="18" charset="0"/>
                <a:ea typeface="Times New Roman" panose="02020603050405020304" pitchFamily="18" charset="0"/>
              </a:rPr>
              <a:t>，在教育</a:t>
            </a:r>
            <a:r>
              <a:rPr lang="zh-CN" altLang="en-US" sz="2400" b="1" dirty="0">
                <a:solidFill>
                  <a:srgbClr val="FF0000"/>
                </a:solidFill>
                <a:latin typeface="Times New Roman" panose="02020603050405020304" pitchFamily="18" charset="0"/>
                <a:ea typeface="Times New Roman" panose="02020603050405020304" pitchFamily="18" charset="0"/>
              </a:rPr>
              <a:t>教学实践中加以研究</a:t>
            </a:r>
            <a:r>
              <a:rPr lang="zh-CN" altLang="en-US" sz="2400" b="1" dirty="0">
                <a:latin typeface="Times New Roman" panose="02020603050405020304" pitchFamily="18" charset="0"/>
                <a:ea typeface="Times New Roman" panose="02020603050405020304" pitchFamily="18" charset="0"/>
              </a:rPr>
              <a:t>，</a:t>
            </a:r>
            <a:r>
              <a:rPr lang="zh-CN" altLang="en-US" sz="2400" b="1" dirty="0">
                <a:solidFill>
                  <a:srgbClr val="FF0000"/>
                </a:solidFill>
                <a:latin typeface="Times New Roman" panose="02020603050405020304" pitchFamily="18" charset="0"/>
                <a:ea typeface="Times New Roman" panose="02020603050405020304" pitchFamily="18" charset="0"/>
              </a:rPr>
              <a:t>探寻解决教育教学中实际问题的对策</a:t>
            </a:r>
            <a:r>
              <a:rPr lang="zh-CN" altLang="en-US" sz="2400" b="1" dirty="0">
                <a:latin typeface="Times New Roman" panose="02020603050405020304" pitchFamily="18" charset="0"/>
                <a:ea typeface="Times New Roman" panose="02020603050405020304" pitchFamily="18" charset="0"/>
              </a:rPr>
              <a:t>的课题研究形式。</a:t>
            </a:r>
            <a:endParaRPr lang="zh-CN" altLang="en-US" sz="2400" b="1" dirty="0">
              <a:latin typeface="Arial" panose="020B0604020202020204" pitchFamily="34" charset="0"/>
              <a:ea typeface="楷体_GB2312" panose="02010609030101010101" pitchFamily="49" charset="-122"/>
            </a:endParaRPr>
          </a:p>
        </p:txBody>
      </p:sp>
    </p:spTree>
  </p:cSld>
  <p:clrMapOvr>
    <a:overrideClrMapping bg1="lt1" tx1="dk1" bg2="lt2" tx2="dk2" accent1="accent1" accent2="accent2" accent3="accent3" accent4="accent4" accent5="accent5" accent6="accent6" hlink="hlink" folHlink="folHlink"/>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Grp="1" noChangeArrowheads="1"/>
          </p:cNvSpPr>
          <p:nvPr>
            <p:ph type="title"/>
          </p:nvPr>
        </p:nvSpPr>
        <p:spPr>
          <a:xfrm>
            <a:off x="0" y="357188"/>
            <a:ext cx="5453063" cy="928688"/>
          </a:xfrm>
          <a:solidFill>
            <a:schemeClr val="tx2">
              <a:lumMod val="40000"/>
              <a:lumOff val="60000"/>
            </a:schemeClr>
          </a:solidFill>
        </p:spPr>
        <p:txBody>
          <a:bodyPr vert="horz" wrap="square" lIns="91440" tIns="45720" rIns="91440" bIns="45720" numCol="1" anchor="ctr" anchorCtr="0" compatLnSpc="1"/>
          <a:lstStyle/>
          <a:p>
            <a:pPr marL="0" marR="0" lvl="0" indent="304800" algn="ctr" defTabSz="914400" rtl="0" eaLnBrk="1" fontAlgn="base" latinLnBrk="0" hangingPunct="1">
              <a:lnSpc>
                <a:spcPct val="150000"/>
              </a:lnSpc>
              <a:spcBef>
                <a:spcPct val="0"/>
              </a:spcBef>
              <a:spcAft>
                <a:spcPct val="0"/>
              </a:spcAft>
              <a:buClrTx/>
              <a:buSzTx/>
              <a:buFontTx/>
              <a:buNone/>
              <a:defRPr/>
            </a:pPr>
            <a:r>
              <a:rPr kumimoji="0" lang="zh-CN" altLang="en-US" sz="3200" b="1" i="0" u="none" strike="noStrike" kern="0" cap="none" spc="0" normalizeH="0" baseline="0" noProof="0" dirty="0" smtClean="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rPr>
              <a:t>（二）小课题研究的特点</a:t>
            </a:r>
            <a:endParaRPr kumimoji="0" lang="en-US" altLang="zh-CN" sz="3200" b="1" i="0" u="none" strike="noStrike" kern="0" cap="none" spc="0" normalizeH="0" baseline="0" noProof="0" dirty="0" smtClean="0">
              <a:ln>
                <a:noFill/>
              </a:ln>
              <a:solidFill>
                <a:schemeClr val="tx1"/>
              </a:solidFill>
              <a:effectLst/>
              <a:uLnTx/>
              <a:uFillTx/>
              <a:latin typeface="Times New Roman" panose="02020603050405020304" pitchFamily="18" charset="0"/>
              <a:ea typeface="楷体_GB2312" panose="02010609030101010101" pitchFamily="49" charset="-122"/>
              <a:cs typeface="Times New Roman" panose="02020603050405020304" pitchFamily="18" charset="0"/>
            </a:endParaRPr>
          </a:p>
        </p:txBody>
      </p:sp>
      <p:pic>
        <p:nvPicPr>
          <p:cNvPr id="8195" name="Picture 7"/>
          <p:cNvPicPr>
            <a:picLocks noChangeAspect="1"/>
          </p:cNvPicPr>
          <p:nvPr>
            <p:ph sz="quarter" idx="2"/>
          </p:nvPr>
        </p:nvPicPr>
        <p:blipFill>
          <a:blip r:embed="rId1"/>
          <a:srcRect/>
          <a:stretch>
            <a:fillRect/>
          </a:stretch>
        </p:blipFill>
        <p:spPr>
          <a:xfrm>
            <a:off x="6667500" y="5357813"/>
            <a:ext cx="1797050" cy="1184275"/>
          </a:xfrm>
        </p:spPr>
      </p:pic>
      <p:sp>
        <p:nvSpPr>
          <p:cNvPr id="50184" name="Rectangle 8"/>
          <p:cNvSpPr>
            <a:spLocks noChangeArrowheads="1"/>
          </p:cNvSpPr>
          <p:nvPr/>
        </p:nvSpPr>
        <p:spPr bwMode="auto">
          <a:xfrm>
            <a:off x="1023938" y="1969453"/>
            <a:ext cx="7572375" cy="1798320"/>
          </a:xfrm>
          <a:prstGeom prst="rect">
            <a:avLst/>
          </a:prstGeom>
          <a:noFill/>
          <a:ln w="9525" cap="flat" cmpd="sng" algn="ctr">
            <a:solidFill>
              <a:schemeClr val="bg2">
                <a:lumMod val="60000"/>
                <a:lumOff val="40000"/>
              </a:schemeClr>
            </a:solidFill>
            <a:prstDash val="solid"/>
            <a:miter lim="800000"/>
          </a:ln>
          <a:effectLst/>
        </p:spPr>
        <p:txBody>
          <a:bodyPr anchor="ctr">
            <a:spAutoFit/>
          </a:bodyPr>
          <a:lstStyle/>
          <a:p>
            <a:pPr marL="0" marR="0" lvl="0" indent="0" algn="l" defTabSz="914400" rtl="0" eaLnBrk="0" fontAlgn="base" latinLnBrk="0" hangingPunct="0">
              <a:lnSpc>
                <a:spcPct val="2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     </a:t>
            </a:r>
            <a:r>
              <a:rPr kumimoji="0" lang="zh-CN" altLang="en-US" sz="28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研究范围局部化、研究内容具体化、研究方式简易化、研究周期短期化的特点。</a:t>
            </a:r>
            <a:endParaRPr kumimoji="0" lang="en-US" altLang="zh-CN" sz="28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endParaRPr>
          </a:p>
        </p:txBody>
      </p:sp>
      <p:grpSp>
        <p:nvGrpSpPr>
          <p:cNvPr id="8197" name="Group 66"/>
          <p:cNvGrpSpPr/>
          <p:nvPr/>
        </p:nvGrpSpPr>
        <p:grpSpPr>
          <a:xfrm>
            <a:off x="952500" y="4071938"/>
            <a:ext cx="1268413" cy="1308100"/>
            <a:chOff x="2789" y="1625"/>
            <a:chExt cx="907" cy="907"/>
          </a:xfrm>
        </p:grpSpPr>
        <p:sp>
          <p:nvSpPr>
            <p:cNvPr id="8232" name="Oval 67"/>
            <p:cNvSpPr/>
            <p:nvPr/>
          </p:nvSpPr>
          <p:spPr>
            <a:xfrm>
              <a:off x="2789" y="1625"/>
              <a:ext cx="907" cy="907"/>
            </a:xfrm>
            <a:prstGeom prst="ellipse">
              <a:avLst/>
            </a:prstGeom>
            <a:gradFill rotWithShape="1">
              <a:gsLst>
                <a:gs pos="0">
                  <a:srgbClr val="FFFFFF"/>
                </a:gs>
                <a:gs pos="50000">
                  <a:srgbClr val="83A6A7"/>
                </a:gs>
                <a:gs pos="100000">
                  <a:srgbClr val="FFFFFF"/>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33" name="Oval 68"/>
            <p:cNvSpPr/>
            <p:nvPr/>
          </p:nvSpPr>
          <p:spPr>
            <a:xfrm>
              <a:off x="2789" y="1625"/>
              <a:ext cx="907" cy="907"/>
            </a:xfrm>
            <a:prstGeom prst="ellipse">
              <a:avLst/>
            </a:prstGeom>
            <a:gradFill rotWithShape="1">
              <a:gsLst>
                <a:gs pos="0">
                  <a:srgbClr val="83A6A7">
                    <a:alpha val="32001"/>
                  </a:srgbClr>
                </a:gs>
                <a:gs pos="100000">
                  <a:srgbClr val="000000">
                    <a:alpha val="89998"/>
                  </a:srgbClr>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34" name="Oval 69"/>
            <p:cNvSpPr/>
            <p:nvPr/>
          </p:nvSpPr>
          <p:spPr>
            <a:xfrm>
              <a:off x="2849" y="1684"/>
              <a:ext cx="787" cy="788"/>
            </a:xfrm>
            <a:prstGeom prst="ellipse">
              <a:avLst/>
            </a:prstGeom>
            <a:gradFill rotWithShape="1">
              <a:gsLst>
                <a:gs pos="0">
                  <a:srgbClr val="475A5A"/>
                </a:gs>
                <a:gs pos="50000">
                  <a:srgbClr val="83A6A7"/>
                </a:gs>
                <a:gs pos="100000">
                  <a:srgbClr val="475A5A"/>
                </a:gs>
              </a:gsLst>
              <a:lin ang="189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35" name="Oval 70"/>
            <p:cNvSpPr/>
            <p:nvPr/>
          </p:nvSpPr>
          <p:spPr>
            <a:xfrm>
              <a:off x="2849" y="1658"/>
              <a:ext cx="787" cy="788"/>
            </a:xfrm>
            <a:prstGeom prst="ellipse">
              <a:avLst/>
            </a:prstGeom>
            <a:gradFill rotWithShape="1">
              <a:gsLst>
                <a:gs pos="0">
                  <a:srgbClr val="53696A"/>
                </a:gs>
                <a:gs pos="100000">
                  <a:srgbClr val="83A6A7">
                    <a:alpha val="0"/>
                  </a:srgbClr>
                </a:gs>
              </a:gsLst>
              <a:lin ang="27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36" name="Oval 71"/>
            <p:cNvSpPr/>
            <p:nvPr/>
          </p:nvSpPr>
          <p:spPr>
            <a:xfrm>
              <a:off x="2888" y="1724"/>
              <a:ext cx="709" cy="709"/>
            </a:xfrm>
            <a:prstGeom prst="ellipse">
              <a:avLst/>
            </a:prstGeom>
            <a:solidFill>
              <a:srgbClr val="000000"/>
            </a:soli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grpSp>
          <p:nvGrpSpPr>
            <p:cNvPr id="8237" name="Group 72"/>
            <p:cNvGrpSpPr/>
            <p:nvPr/>
          </p:nvGrpSpPr>
          <p:grpSpPr>
            <a:xfrm>
              <a:off x="2899" y="1735"/>
              <a:ext cx="687" cy="688"/>
              <a:chOff x="4166" y="1706"/>
              <a:chExt cx="1252" cy="1252"/>
            </a:xfrm>
          </p:grpSpPr>
          <p:sp>
            <p:nvSpPr>
              <p:cNvPr id="8238" name="Oval 73"/>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8239" name="Oval 74"/>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8240" name="Oval 75"/>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15" name="Oval 76"/>
              <p:cNvSpPr>
                <a:spLocks noChangeArrowheads="1"/>
              </p:cNvSpPr>
              <p:nvPr/>
            </p:nvSpPr>
            <p:spPr bwMode="gray">
              <a:xfrm>
                <a:off x="4315" y="1860"/>
                <a:ext cx="1034" cy="925"/>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rPr>
                  <a:t>实</a:t>
                </a:r>
                <a:endPar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endParaRPr>
              </a:p>
            </p:txBody>
          </p:sp>
        </p:grpSp>
      </p:grpSp>
      <p:grpSp>
        <p:nvGrpSpPr>
          <p:cNvPr id="8198" name="Group 66"/>
          <p:cNvGrpSpPr/>
          <p:nvPr/>
        </p:nvGrpSpPr>
        <p:grpSpPr>
          <a:xfrm>
            <a:off x="2455863" y="4076700"/>
            <a:ext cx="1268412" cy="1308100"/>
            <a:chOff x="2789" y="1625"/>
            <a:chExt cx="907" cy="907"/>
          </a:xfrm>
        </p:grpSpPr>
        <p:sp>
          <p:nvSpPr>
            <p:cNvPr id="8222" name="Oval 67"/>
            <p:cNvSpPr/>
            <p:nvPr/>
          </p:nvSpPr>
          <p:spPr>
            <a:xfrm>
              <a:off x="2789" y="1625"/>
              <a:ext cx="907" cy="907"/>
            </a:xfrm>
            <a:prstGeom prst="ellipse">
              <a:avLst/>
            </a:prstGeom>
            <a:gradFill rotWithShape="1">
              <a:gsLst>
                <a:gs pos="0">
                  <a:srgbClr val="FFFFFF"/>
                </a:gs>
                <a:gs pos="50000">
                  <a:srgbClr val="83A6A7"/>
                </a:gs>
                <a:gs pos="100000">
                  <a:srgbClr val="FFFFFF"/>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23" name="Oval 68"/>
            <p:cNvSpPr/>
            <p:nvPr/>
          </p:nvSpPr>
          <p:spPr>
            <a:xfrm>
              <a:off x="2789" y="1625"/>
              <a:ext cx="907" cy="907"/>
            </a:xfrm>
            <a:prstGeom prst="ellipse">
              <a:avLst/>
            </a:prstGeom>
            <a:gradFill rotWithShape="1">
              <a:gsLst>
                <a:gs pos="0">
                  <a:srgbClr val="83A6A7">
                    <a:alpha val="32001"/>
                  </a:srgbClr>
                </a:gs>
                <a:gs pos="100000">
                  <a:srgbClr val="000000">
                    <a:alpha val="89998"/>
                  </a:srgbClr>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24" name="Oval 69"/>
            <p:cNvSpPr/>
            <p:nvPr/>
          </p:nvSpPr>
          <p:spPr>
            <a:xfrm>
              <a:off x="2849" y="1684"/>
              <a:ext cx="787" cy="788"/>
            </a:xfrm>
            <a:prstGeom prst="ellipse">
              <a:avLst/>
            </a:prstGeom>
            <a:gradFill rotWithShape="1">
              <a:gsLst>
                <a:gs pos="0">
                  <a:srgbClr val="475A5A"/>
                </a:gs>
                <a:gs pos="50000">
                  <a:srgbClr val="83A6A7"/>
                </a:gs>
                <a:gs pos="100000">
                  <a:srgbClr val="475A5A"/>
                </a:gs>
              </a:gsLst>
              <a:lin ang="189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25" name="Oval 70"/>
            <p:cNvSpPr/>
            <p:nvPr/>
          </p:nvSpPr>
          <p:spPr>
            <a:xfrm>
              <a:off x="2849" y="1658"/>
              <a:ext cx="787" cy="788"/>
            </a:xfrm>
            <a:prstGeom prst="ellipse">
              <a:avLst/>
            </a:prstGeom>
            <a:gradFill rotWithShape="1">
              <a:gsLst>
                <a:gs pos="0">
                  <a:srgbClr val="53696A"/>
                </a:gs>
                <a:gs pos="100000">
                  <a:srgbClr val="83A6A7">
                    <a:alpha val="0"/>
                  </a:srgbClr>
                </a:gs>
              </a:gsLst>
              <a:lin ang="27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26" name="Oval 71"/>
            <p:cNvSpPr/>
            <p:nvPr/>
          </p:nvSpPr>
          <p:spPr>
            <a:xfrm>
              <a:off x="2888" y="1724"/>
              <a:ext cx="709" cy="709"/>
            </a:xfrm>
            <a:prstGeom prst="ellipse">
              <a:avLst/>
            </a:prstGeom>
            <a:solidFill>
              <a:srgbClr val="000000"/>
            </a:soli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grpSp>
          <p:nvGrpSpPr>
            <p:cNvPr id="8227" name="Group 72"/>
            <p:cNvGrpSpPr/>
            <p:nvPr/>
          </p:nvGrpSpPr>
          <p:grpSpPr>
            <a:xfrm>
              <a:off x="2899" y="1735"/>
              <a:ext cx="687" cy="688"/>
              <a:chOff x="4166" y="1706"/>
              <a:chExt cx="1252" cy="1252"/>
            </a:xfrm>
          </p:grpSpPr>
          <p:sp>
            <p:nvSpPr>
              <p:cNvPr id="8228" name="Oval 73"/>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8229" name="Oval 74"/>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8230" name="Oval 75"/>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26" name="Oval 76"/>
              <p:cNvSpPr>
                <a:spLocks noChangeArrowheads="1"/>
              </p:cNvSpPr>
              <p:nvPr/>
            </p:nvSpPr>
            <p:spPr bwMode="gray">
              <a:xfrm>
                <a:off x="4315" y="1860"/>
                <a:ext cx="1034" cy="925"/>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rPr>
                  <a:t>小</a:t>
                </a:r>
                <a:endPar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endParaRPr>
              </a:p>
            </p:txBody>
          </p:sp>
        </p:grpSp>
      </p:grpSp>
      <p:grpSp>
        <p:nvGrpSpPr>
          <p:cNvPr id="8199" name="Group 66"/>
          <p:cNvGrpSpPr/>
          <p:nvPr/>
        </p:nvGrpSpPr>
        <p:grpSpPr>
          <a:xfrm>
            <a:off x="3983038" y="4051300"/>
            <a:ext cx="1268412" cy="1308100"/>
            <a:chOff x="2789" y="1625"/>
            <a:chExt cx="907" cy="907"/>
          </a:xfrm>
        </p:grpSpPr>
        <p:sp>
          <p:nvSpPr>
            <p:cNvPr id="8212" name="Oval 67"/>
            <p:cNvSpPr/>
            <p:nvPr/>
          </p:nvSpPr>
          <p:spPr>
            <a:xfrm>
              <a:off x="2789" y="1625"/>
              <a:ext cx="907" cy="907"/>
            </a:xfrm>
            <a:prstGeom prst="ellipse">
              <a:avLst/>
            </a:prstGeom>
            <a:gradFill rotWithShape="1">
              <a:gsLst>
                <a:gs pos="0">
                  <a:srgbClr val="FFFFFF"/>
                </a:gs>
                <a:gs pos="50000">
                  <a:srgbClr val="83A6A7"/>
                </a:gs>
                <a:gs pos="100000">
                  <a:srgbClr val="FFFFFF"/>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13" name="Oval 68"/>
            <p:cNvSpPr/>
            <p:nvPr/>
          </p:nvSpPr>
          <p:spPr>
            <a:xfrm>
              <a:off x="2789" y="1625"/>
              <a:ext cx="907" cy="907"/>
            </a:xfrm>
            <a:prstGeom prst="ellipse">
              <a:avLst/>
            </a:prstGeom>
            <a:gradFill rotWithShape="1">
              <a:gsLst>
                <a:gs pos="0">
                  <a:srgbClr val="83A6A7">
                    <a:alpha val="32001"/>
                  </a:srgbClr>
                </a:gs>
                <a:gs pos="100000">
                  <a:srgbClr val="000000">
                    <a:alpha val="89998"/>
                  </a:srgbClr>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14" name="Oval 69"/>
            <p:cNvSpPr/>
            <p:nvPr/>
          </p:nvSpPr>
          <p:spPr>
            <a:xfrm>
              <a:off x="2849" y="1684"/>
              <a:ext cx="787" cy="788"/>
            </a:xfrm>
            <a:prstGeom prst="ellipse">
              <a:avLst/>
            </a:prstGeom>
            <a:gradFill rotWithShape="1">
              <a:gsLst>
                <a:gs pos="0">
                  <a:srgbClr val="475A5A"/>
                </a:gs>
                <a:gs pos="50000">
                  <a:srgbClr val="83A6A7"/>
                </a:gs>
                <a:gs pos="100000">
                  <a:srgbClr val="475A5A"/>
                </a:gs>
              </a:gsLst>
              <a:lin ang="189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15" name="Oval 70"/>
            <p:cNvSpPr/>
            <p:nvPr/>
          </p:nvSpPr>
          <p:spPr>
            <a:xfrm>
              <a:off x="2849" y="1658"/>
              <a:ext cx="787" cy="788"/>
            </a:xfrm>
            <a:prstGeom prst="ellipse">
              <a:avLst/>
            </a:prstGeom>
            <a:gradFill rotWithShape="1">
              <a:gsLst>
                <a:gs pos="0">
                  <a:srgbClr val="53696A"/>
                </a:gs>
                <a:gs pos="100000">
                  <a:srgbClr val="83A6A7">
                    <a:alpha val="0"/>
                  </a:srgbClr>
                </a:gs>
              </a:gsLst>
              <a:lin ang="27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16" name="Oval 71"/>
            <p:cNvSpPr/>
            <p:nvPr/>
          </p:nvSpPr>
          <p:spPr>
            <a:xfrm>
              <a:off x="2888" y="1724"/>
              <a:ext cx="709" cy="709"/>
            </a:xfrm>
            <a:prstGeom prst="ellipse">
              <a:avLst/>
            </a:prstGeom>
            <a:solidFill>
              <a:srgbClr val="000000"/>
            </a:soli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grpSp>
          <p:nvGrpSpPr>
            <p:cNvPr id="8217" name="Group 72"/>
            <p:cNvGrpSpPr/>
            <p:nvPr/>
          </p:nvGrpSpPr>
          <p:grpSpPr>
            <a:xfrm>
              <a:off x="2899" y="1735"/>
              <a:ext cx="687" cy="688"/>
              <a:chOff x="4166" y="1706"/>
              <a:chExt cx="1252" cy="1252"/>
            </a:xfrm>
          </p:grpSpPr>
          <p:sp>
            <p:nvSpPr>
              <p:cNvPr id="8218" name="Oval 73"/>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8219" name="Oval 74"/>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8220" name="Oval 75"/>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37" name="Oval 76"/>
              <p:cNvSpPr>
                <a:spLocks noChangeArrowheads="1"/>
              </p:cNvSpPr>
              <p:nvPr/>
            </p:nvSpPr>
            <p:spPr bwMode="gray">
              <a:xfrm>
                <a:off x="4315" y="1860"/>
                <a:ext cx="1034" cy="925"/>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rPr>
                  <a:t>活</a:t>
                </a:r>
                <a:endPar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endParaRPr>
              </a:p>
            </p:txBody>
          </p:sp>
        </p:grpSp>
      </p:grpSp>
      <p:grpSp>
        <p:nvGrpSpPr>
          <p:cNvPr id="8200" name="Group 66"/>
          <p:cNvGrpSpPr/>
          <p:nvPr/>
        </p:nvGrpSpPr>
        <p:grpSpPr>
          <a:xfrm>
            <a:off x="5453063" y="4054475"/>
            <a:ext cx="1268412" cy="1308100"/>
            <a:chOff x="2789" y="1625"/>
            <a:chExt cx="907" cy="907"/>
          </a:xfrm>
        </p:grpSpPr>
        <p:sp>
          <p:nvSpPr>
            <p:cNvPr id="8202" name="Oval 67"/>
            <p:cNvSpPr/>
            <p:nvPr/>
          </p:nvSpPr>
          <p:spPr>
            <a:xfrm>
              <a:off x="2789" y="1625"/>
              <a:ext cx="907" cy="907"/>
            </a:xfrm>
            <a:prstGeom prst="ellipse">
              <a:avLst/>
            </a:prstGeom>
            <a:gradFill rotWithShape="1">
              <a:gsLst>
                <a:gs pos="0">
                  <a:srgbClr val="FFFFFF"/>
                </a:gs>
                <a:gs pos="50000">
                  <a:srgbClr val="83A6A7"/>
                </a:gs>
                <a:gs pos="100000">
                  <a:srgbClr val="FFFFFF"/>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03" name="Oval 68"/>
            <p:cNvSpPr/>
            <p:nvPr/>
          </p:nvSpPr>
          <p:spPr>
            <a:xfrm>
              <a:off x="2789" y="1625"/>
              <a:ext cx="907" cy="907"/>
            </a:xfrm>
            <a:prstGeom prst="ellipse">
              <a:avLst/>
            </a:prstGeom>
            <a:gradFill rotWithShape="1">
              <a:gsLst>
                <a:gs pos="0">
                  <a:srgbClr val="83A6A7">
                    <a:alpha val="32001"/>
                  </a:srgbClr>
                </a:gs>
                <a:gs pos="100000">
                  <a:srgbClr val="000000">
                    <a:alpha val="89998"/>
                  </a:srgbClr>
                </a:gs>
              </a:gsLst>
              <a:lin ang="2700000" scaled="1"/>
              <a:tileRect/>
            </a:gradFill>
            <a:ln w="38100">
              <a:noFill/>
            </a:ln>
          </p:spPr>
          <p:txBody>
            <a:bodyPr wrap="none"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04" name="Oval 69"/>
            <p:cNvSpPr/>
            <p:nvPr/>
          </p:nvSpPr>
          <p:spPr>
            <a:xfrm>
              <a:off x="2849" y="1684"/>
              <a:ext cx="787" cy="788"/>
            </a:xfrm>
            <a:prstGeom prst="ellipse">
              <a:avLst/>
            </a:prstGeom>
            <a:gradFill rotWithShape="1">
              <a:gsLst>
                <a:gs pos="0">
                  <a:srgbClr val="475A5A"/>
                </a:gs>
                <a:gs pos="50000">
                  <a:srgbClr val="83A6A7"/>
                </a:gs>
                <a:gs pos="100000">
                  <a:srgbClr val="475A5A"/>
                </a:gs>
              </a:gsLst>
              <a:lin ang="189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05" name="Oval 70"/>
            <p:cNvSpPr/>
            <p:nvPr/>
          </p:nvSpPr>
          <p:spPr>
            <a:xfrm>
              <a:off x="2849" y="1658"/>
              <a:ext cx="787" cy="788"/>
            </a:xfrm>
            <a:prstGeom prst="ellipse">
              <a:avLst/>
            </a:prstGeom>
            <a:gradFill rotWithShape="1">
              <a:gsLst>
                <a:gs pos="0">
                  <a:srgbClr val="53696A"/>
                </a:gs>
                <a:gs pos="100000">
                  <a:srgbClr val="83A6A7">
                    <a:alpha val="0"/>
                  </a:srgbClr>
                </a:gs>
              </a:gsLst>
              <a:lin ang="2700000" scaled="1"/>
              <a:tileRect/>
            </a:gra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sp>
          <p:nvSpPr>
            <p:cNvPr id="8206" name="Oval 71"/>
            <p:cNvSpPr/>
            <p:nvPr/>
          </p:nvSpPr>
          <p:spPr>
            <a:xfrm>
              <a:off x="2888" y="1724"/>
              <a:ext cx="709" cy="709"/>
            </a:xfrm>
            <a:prstGeom prst="ellipse">
              <a:avLst/>
            </a:prstGeom>
            <a:solidFill>
              <a:srgbClr val="000000"/>
            </a:solidFill>
            <a:ln w="38100">
              <a:noFill/>
            </a:ln>
          </p:spPr>
          <p:txBody>
            <a:bodyPr anchor="ctr">
              <a:spAutoFit/>
            </a:bodyPr>
            <a:p>
              <a:pPr lvl="0"/>
              <a:endParaRPr lang="zh-CN" altLang="en-US" dirty="0">
                <a:latin typeface="Comic Sans MS" panose="030F0702030302020204" pitchFamily="66" charset="0"/>
                <a:ea typeface="楷体_GB2312" panose="02010609030101010101" pitchFamily="49" charset="-122"/>
              </a:endParaRPr>
            </a:p>
          </p:txBody>
        </p:sp>
        <p:grpSp>
          <p:nvGrpSpPr>
            <p:cNvPr id="8207" name="Group 72"/>
            <p:cNvGrpSpPr/>
            <p:nvPr/>
          </p:nvGrpSpPr>
          <p:grpSpPr>
            <a:xfrm>
              <a:off x="2899" y="1735"/>
              <a:ext cx="687" cy="688"/>
              <a:chOff x="4166" y="1706"/>
              <a:chExt cx="1252" cy="1252"/>
            </a:xfrm>
          </p:grpSpPr>
          <p:sp>
            <p:nvSpPr>
              <p:cNvPr id="8208" name="Oval 73"/>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8209" name="Oval 74"/>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8210" name="Oval 75"/>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p>
                <a:pPr lvl="0"/>
                <a:endParaRPr lang="zh-CN" altLang="en-US" dirty="0">
                  <a:latin typeface="Comic Sans MS" panose="030F0702030302020204" pitchFamily="66" charset="0"/>
                  <a:ea typeface="楷体_GB2312" panose="02010609030101010101" pitchFamily="49" charset="-122"/>
                </a:endParaRPr>
              </a:p>
            </p:txBody>
          </p:sp>
          <p:sp>
            <p:nvSpPr>
              <p:cNvPr id="48" name="Oval 76"/>
              <p:cNvSpPr>
                <a:spLocks noChangeArrowheads="1"/>
              </p:cNvSpPr>
              <p:nvPr/>
            </p:nvSpPr>
            <p:spPr bwMode="gray">
              <a:xfrm>
                <a:off x="4315" y="1860"/>
                <a:ext cx="1034" cy="925"/>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rPr>
                  <a:t>快</a:t>
                </a:r>
                <a:endParaRPr kumimoji="0" lang="zh-CN" altLang="en-US" sz="4400" b="1" i="0" u="none" strike="noStrike" kern="1200" cap="none" spc="0" normalizeH="0" baseline="0" noProof="0" dirty="0">
                  <a:ln>
                    <a:noFill/>
                  </a:ln>
                  <a:solidFill>
                    <a:schemeClr val="tx2">
                      <a:lumMod val="75000"/>
                    </a:schemeClr>
                  </a:solidFill>
                  <a:effectLst/>
                  <a:uLnTx/>
                  <a:uFillTx/>
                  <a:latin typeface="黑体" panose="02010600030101010101" pitchFamily="2" charset="-122"/>
                  <a:ea typeface="黑体" panose="02010600030101010101" pitchFamily="2" charset="-122"/>
                  <a:cs typeface="+mn-cs"/>
                </a:endParaRPr>
              </a:p>
            </p:txBody>
          </p:sp>
        </p:grpSp>
      </p:grpSp>
      <p:sp>
        <p:nvSpPr>
          <p:cNvPr id="49" name="Freeform 8"/>
          <p:cNvSpPr/>
          <p:nvPr/>
        </p:nvSpPr>
        <p:spPr bwMode="gray">
          <a:xfrm rot="2824088" flipH="1">
            <a:off x="327025" y="3124200"/>
            <a:ext cx="1098550" cy="1384300"/>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16200000" scaled="1"/>
            <a:tileRect/>
          </a:gradFill>
          <a:ln w="0">
            <a:noFill/>
            <a:prstDash val="solid"/>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Tree>
  </p:cSld>
  <p:clrMapOvr>
    <a:overrideClrMapping bg1="lt1" tx1="dk1" bg2="lt2" tx2="dk2" accent1="accent1" accent2="accent2" accent3="accent3" accent4="accent4" accent5="accent5" accent6="accent6" hlink="hlink" folHlink="folHlink"/>
  </p:clrMapOvr>
  <p:transition>
    <p:dissolve/>
  </p:transition>
</p:sld>
</file>

<file path=ppt/theme/theme1.xml><?xml version="1.0" encoding="utf-8"?>
<a:theme xmlns:a="http://schemas.openxmlformats.org/drawingml/2006/main" name="三年级 3 班日常行为规范">
  <a:themeElements>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三年级 3 班日常行为规范">
      <a:majorFont>
        <a:latin typeface="华文新魏"/>
        <a:ea typeface="华文新魏"/>
        <a:cs typeface=""/>
      </a:majorFont>
      <a:minorFont>
        <a:latin typeface="楷体_GB2312"/>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Comic Sans MS" panose="030F0702030302020204" pitchFamily="66"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Comic Sans MS" panose="030F0702030302020204" pitchFamily="66" charset="0"/>
          </a:defRPr>
        </a:defPPr>
      </a:lstStyle>
    </a:lnDef>
  </a:objectDefaults>
  <a:extraClrSchemeLst>
    <a:extraClrScheme>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三年级 3 班日常行为规范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三年级 3 班日常行为规范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三年级 3 班日常行为规范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三年级 3 班日常行为规范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三年级 3 班日常行为规范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三年级 3 班日常行为规范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三年级 3 班日常行为规范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2.xml><?xml version="1.0" encoding="utf-8"?>
<a:themeOverride xmlns:a="http://schemas.openxmlformats.org/drawingml/2006/main">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3.xml><?xml version="1.0" encoding="utf-8"?>
<a:themeOverride xmlns:a="http://schemas.openxmlformats.org/drawingml/2006/main">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4.xml><?xml version="1.0" encoding="utf-8"?>
<a:themeOverride xmlns:a="http://schemas.openxmlformats.org/drawingml/2006/main">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5.xml><?xml version="1.0" encoding="utf-8"?>
<a:themeOverride xmlns:a="http://schemas.openxmlformats.org/drawingml/2006/main">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6.xml><?xml version="1.0" encoding="utf-8"?>
<a:themeOverride xmlns:a="http://schemas.openxmlformats.org/drawingml/2006/main">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7.xml><?xml version="1.0" encoding="utf-8"?>
<a:themeOverride xmlns:a="http://schemas.openxmlformats.org/drawingml/2006/main">
  <a:clrScheme name="三年级 3 班日常行为规范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docProps/app.xml><?xml version="1.0" encoding="utf-8"?>
<Properties xmlns="http://schemas.openxmlformats.org/officeDocument/2006/extended-properties" xmlns:vt="http://schemas.openxmlformats.org/officeDocument/2006/docPropsVTypes">
  <Template>三年级 3 班日常行为规范</Template>
  <TotalTime>0</TotalTime>
  <Words>2272</Words>
  <Application>WPS 演示</Application>
  <PresentationFormat>A4 纸张(210x297 毫米)</PresentationFormat>
  <Paragraphs>220</Paragraphs>
  <Slides>16</Slides>
  <Notes>19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16</vt:i4>
      </vt:variant>
    </vt:vector>
  </HeadingPairs>
  <TitlesOfParts>
    <vt:vector size="28" baseType="lpstr">
      <vt:lpstr>Arial</vt:lpstr>
      <vt:lpstr>宋体</vt:lpstr>
      <vt:lpstr>Wingdings</vt:lpstr>
      <vt:lpstr>Comic Sans MS</vt:lpstr>
      <vt:lpstr>楷体_GB2312</vt:lpstr>
      <vt:lpstr>华文新魏</vt:lpstr>
      <vt:lpstr>黑体</vt:lpstr>
      <vt:lpstr>Times New Roman</vt:lpstr>
      <vt:lpstr>华文新魏</vt:lpstr>
      <vt:lpstr>Courier New</vt:lpstr>
      <vt:lpstr>微软雅黑</vt:lpstr>
      <vt:lpstr>三年级 3 班日常行为规范</vt:lpstr>
      <vt:lpstr>“小课题研究”——理论篇 校本培训</vt:lpstr>
      <vt:lpstr>“小课题研究”——理论篇 校本培训</vt:lpstr>
      <vt:lpstr>PowerPoint 演示文稿</vt:lpstr>
      <vt:lpstr>教师为什么要开展课题研究？</vt:lpstr>
      <vt:lpstr>PowerPoint 演示文稿</vt:lpstr>
      <vt:lpstr>PowerPoint 演示文稿</vt:lpstr>
      <vt:lpstr>与大家共同分享。。。</vt:lpstr>
      <vt:lpstr>（一）什么是小课题研究？</vt:lpstr>
      <vt:lpstr>（二）小课题研究的特点</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京北小学三年级 3 班 日常行为规范</dc:title>
  <dc:creator>echo</dc:creator>
  <cp:lastModifiedBy>Administrator</cp:lastModifiedBy>
  <cp:revision>91</cp:revision>
  <dcterms:created xsi:type="dcterms:W3CDTF">2007-08-02T15:28:00Z</dcterms:created>
  <dcterms:modified xsi:type="dcterms:W3CDTF">2017-02-23T14:45:04Z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TC063649262052</vt:lpwstr>
  </property>
  <property fmtid="{D5CDD505-2E9C-101B-9397-08002B2CF9AE}" pid="3" name="KSOProductBuildVer">
    <vt:lpwstr>2052-10.1.0.6206</vt:lpwstr>
  </property>
</Properties>
</file>