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0" r:id="rId4"/>
    <p:sldId id="28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clrMru>
    <a:srgbClr val="09532A"/>
    <a:srgbClr val="D9E890"/>
    <a:srgbClr val="0F5922"/>
    <a:srgbClr val="FFFF99"/>
    <a:srgbClr val="BFD8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6121739-8423-48CE-9B62-F81C3A2E30C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副标题 2"/>
          <p:cNvSpPr>
            <a:spLocks noGrp="1"/>
          </p:cNvSpPr>
          <p:nvPr>
            <p:ph type="subTitle" idx="4294967295"/>
          </p:nvPr>
        </p:nvSpPr>
        <p:spPr>
          <a:xfrm>
            <a:off x="0" y="2960688"/>
            <a:ext cx="5691188" cy="571500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algn="l" eaLnBrk="1" hangingPunct="1">
              <a:lnSpc>
                <a:spcPct val="90000"/>
              </a:lnSpc>
            </a:pPr>
            <a:r>
              <a:rPr lang="zh-CN" altLang="en-US" sz="3200" b="1" dirty="0">
                <a:solidFill>
                  <a:srgbClr val="09532A"/>
                </a:solidFill>
              </a:rPr>
              <a:t>坊主</a:t>
            </a:r>
            <a:r>
              <a:rPr lang="zh-CN" altLang="zh-CN" sz="3200" b="1" dirty="0" smtClean="0">
                <a:solidFill>
                  <a:srgbClr val="09532A"/>
                </a:solidFill>
              </a:rPr>
              <a:t>：</a:t>
            </a:r>
            <a:r>
              <a:rPr lang="zh-CN" altLang="en-US" sz="3200" b="1" dirty="0" smtClean="0">
                <a:solidFill>
                  <a:srgbClr val="09532A"/>
                </a:solidFill>
              </a:rPr>
              <a:t>陈岸强</a:t>
            </a:r>
            <a:r>
              <a:rPr lang="zh-CN" altLang="zh-CN" sz="3200" b="1" dirty="0" smtClean="0">
                <a:solidFill>
                  <a:srgbClr val="09532A"/>
                </a:solidFill>
              </a:rPr>
              <a:t>  </a:t>
            </a:r>
            <a:r>
              <a:rPr lang="en-US" altLang="zh-CN" sz="3200" b="1" dirty="0" smtClean="0">
                <a:solidFill>
                  <a:srgbClr val="09532A"/>
                </a:solidFill>
              </a:rPr>
              <a:t>2017</a:t>
            </a:r>
            <a:r>
              <a:rPr lang="zh-CN" altLang="zh-CN" sz="3200" b="1" dirty="0" smtClean="0">
                <a:solidFill>
                  <a:srgbClr val="09532A"/>
                </a:solidFill>
              </a:rPr>
              <a:t>年</a:t>
            </a:r>
            <a:r>
              <a:rPr lang="en-US" altLang="zh-CN" sz="3200" b="1" dirty="0" smtClean="0">
                <a:solidFill>
                  <a:srgbClr val="09532A"/>
                </a:solidFill>
              </a:rPr>
              <a:t>2</a:t>
            </a:r>
            <a:r>
              <a:rPr lang="zh-CN" altLang="zh-CN" sz="3200" b="1" dirty="0" smtClean="0">
                <a:solidFill>
                  <a:srgbClr val="09532A"/>
                </a:solidFill>
              </a:rPr>
              <a:t>月</a:t>
            </a:r>
            <a:r>
              <a:rPr lang="en-US" altLang="zh-CN" sz="3200" b="1" dirty="0" smtClean="0">
                <a:solidFill>
                  <a:srgbClr val="09532A"/>
                </a:solidFill>
              </a:rPr>
              <a:t>28</a:t>
            </a:r>
            <a:r>
              <a:rPr lang="zh-CN" altLang="zh-CN" sz="3200" b="1" dirty="0" smtClean="0">
                <a:solidFill>
                  <a:srgbClr val="09532A"/>
                </a:solidFill>
              </a:rPr>
              <a:t>日</a:t>
            </a:r>
            <a:endParaRPr lang="zh-CN" altLang="zh-CN" sz="3200" b="1" dirty="0">
              <a:solidFill>
                <a:srgbClr val="09532A"/>
              </a:solidFill>
            </a:endParaRPr>
          </a:p>
        </p:txBody>
      </p:sp>
      <p:sp>
        <p:nvSpPr>
          <p:cNvPr id="4099" name="标题 1"/>
          <p:cNvSpPr>
            <a:spLocks noGrp="1"/>
          </p:cNvSpPr>
          <p:nvPr>
            <p:ph type="title" idx="4294967295"/>
          </p:nvPr>
        </p:nvSpPr>
        <p:spPr>
          <a:xfrm>
            <a:off x="2928938" y="1285875"/>
            <a:ext cx="6215062" cy="868363"/>
          </a:xfrm>
        </p:spPr>
        <p:txBody>
          <a:bodyPr vert="horz" wrap="square" lIns="91440" tIns="45720" rIns="91440" bIns="45720" anchor="ctr">
            <a:normAutofit fontScale="90000"/>
          </a:bodyPr>
          <a:lstStyle>
            <a:lvl1pPr lvl="0">
              <a:defRPr kern="1200"/>
            </a:lvl1pPr>
          </a:lstStyle>
          <a:p>
            <a:pPr lvl="0" eaLnBrk="1" hangingPunct="1"/>
            <a:r>
              <a:rPr lang="zh-CN" altLang="en-US" sz="4000" b="1" dirty="0"/>
              <a:t>初</a:t>
            </a:r>
            <a:r>
              <a:rPr lang="zh-CN" altLang="en-US" sz="4000" b="1" dirty="0" smtClean="0"/>
              <a:t>中数</a:t>
            </a:r>
            <a:r>
              <a:rPr lang="zh-CN" altLang="en-US" sz="4000" b="1" dirty="0"/>
              <a:t>学工</a:t>
            </a:r>
            <a:r>
              <a:rPr lang="zh-CN" altLang="en-US" sz="4000" b="1" dirty="0" smtClean="0"/>
              <a:t>作坊</a:t>
            </a: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组</a:t>
            </a:r>
            <a:r>
              <a:rPr lang="en-US" altLang="zh-CN" sz="4000" b="1" dirty="0"/>
              <a:t/>
            </a:r>
            <a:br>
              <a:rPr lang="en-US" altLang="zh-CN" sz="4000" b="1" dirty="0"/>
            </a:br>
            <a:r>
              <a:rPr lang="zh-CN" altLang="en-US" sz="4000" b="1" dirty="0" smtClean="0"/>
              <a:t>活动</a:t>
            </a:r>
            <a:r>
              <a:rPr lang="zh-CN" altLang="en-US" sz="4000" b="1" dirty="0" smtClean="0"/>
              <a:t>简报</a:t>
            </a:r>
            <a:endParaRPr lang="en-US" altLang="zh-CN" sz="40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101" name="Picture 2" descr="D:\花纹\天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2" descr="D:\花纹\儿童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anchor="ctr">
            <a:normAutofit fontScale="90000"/>
          </a:bodyPr>
          <a:lstStyle/>
          <a:p>
            <a:pPr lvl="0" eaLnBrk="1" hangingPunct="1"/>
            <a:r>
              <a:rPr lang="zh-CN" altLang="zh-CN" sz="6000" b="1" dirty="0" smtClean="0"/>
              <a:t>卷首寄语</a:t>
            </a:r>
            <a:endParaRPr lang="zh-CN" altLang="zh-CN" sz="6000" b="1" dirty="0"/>
          </a:p>
        </p:txBody>
      </p:sp>
      <p:sp>
        <p:nvSpPr>
          <p:cNvPr id="6148" name="Rectangle 22"/>
          <p:cNvSpPr/>
          <p:nvPr/>
        </p:nvSpPr>
        <p:spPr>
          <a:xfrm>
            <a:off x="357158" y="1357298"/>
            <a:ext cx="7858180" cy="424731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 smtClean="0"/>
              <a:t>        解</a:t>
            </a:r>
            <a:r>
              <a:rPr lang="zh-CN" altLang="en-US" sz="2400" dirty="0" smtClean="0"/>
              <a:t>几何证明题在学生的学习过程中，是一个重点也是一个难点。为了解决我们学生能够学会表达推理过程，老师需多教会学生学会审题、分析条件、分析图形、。其实解数学几何题应该是一件让人感觉到开心的事，所以本工作坊线下组织了一次主题为“几何题解题思路分析交流”研修活动，现将交流活动的相关过程反映如下。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36425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642918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研修过程：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1500174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一、讲座的</a:t>
            </a:r>
            <a:r>
              <a:rPr lang="zh-CN" altLang="en-US" sz="2800" dirty="0" smtClean="0">
                <a:latin typeface="+mj-ea"/>
                <a:ea typeface="+mj-ea"/>
              </a:rPr>
              <a:t>智慧</a:t>
            </a:r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en-US" altLang="zh-CN" sz="2800" dirty="0" smtClean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</a:t>
            </a:r>
            <a:r>
              <a:rPr lang="zh-CN" altLang="en-US" sz="2800" dirty="0" smtClean="0">
                <a:latin typeface="+mj-ea"/>
                <a:ea typeface="+mj-ea"/>
              </a:rPr>
              <a:t>聆听</a:t>
            </a:r>
            <a:r>
              <a:rPr lang="zh-CN" altLang="en-US" sz="2800" dirty="0" smtClean="0">
                <a:latin typeface="+mj-ea"/>
                <a:ea typeface="+mj-ea"/>
              </a:rPr>
              <a:t>关于“如何分析几何题思路”的讲座</a:t>
            </a:r>
            <a:r>
              <a:rPr lang="zh-CN" altLang="en-US" sz="2800" dirty="0" smtClean="0">
                <a:latin typeface="+mj-ea"/>
                <a:ea typeface="+mj-ea"/>
              </a:rPr>
              <a:t>。          </a:t>
            </a:r>
            <a:endParaRPr lang="zh-CN" altLang="en-US" sz="2800" dirty="0" smtClean="0"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2643182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0"/>
            <a:r>
              <a:rPr lang="zh-CN" altLang="en-US" sz="2800" dirty="0" smtClean="0">
                <a:latin typeface="+mj-ea"/>
                <a:ea typeface="+mj-ea"/>
                <a:cs typeface="Times New Roman" pitchFamily="18" charset="0"/>
              </a:rPr>
              <a:t>二、思维的碰撞</a:t>
            </a:r>
            <a:endParaRPr lang="zh-CN" altLang="en-US" sz="2800" dirty="0" smtClean="0">
              <a:latin typeface="+mj-ea"/>
              <a:ea typeface="+mj-ea"/>
              <a:cs typeface="宋体" pitchFamily="2" charset="-122"/>
            </a:endParaRPr>
          </a:p>
          <a:p>
            <a:r>
              <a:rPr lang="zh-CN" altLang="en-US" sz="2800" dirty="0" smtClean="0">
                <a:latin typeface="+mj-ea"/>
                <a:ea typeface="+mj-ea"/>
              </a:rPr>
              <a:t>    教师</a:t>
            </a:r>
            <a:r>
              <a:rPr lang="zh-CN" altLang="en-US" sz="2800" dirty="0" smtClean="0">
                <a:latin typeface="+mj-ea"/>
                <a:ea typeface="+mj-ea"/>
              </a:rPr>
              <a:t>交流、讨论，将思维碰撞出</a:t>
            </a:r>
            <a:r>
              <a:rPr lang="zh-CN" altLang="en-US" sz="2800" dirty="0" smtClean="0">
                <a:latin typeface="+mj-ea"/>
                <a:ea typeface="+mj-ea"/>
              </a:rPr>
              <a:t>火花</a:t>
            </a:r>
            <a:r>
              <a:rPr lang="zh-CN" altLang="en-US" sz="2800" dirty="0" smtClean="0">
                <a:latin typeface="方正兰亭超细黑简体" pitchFamily="2" charset="-122"/>
                <a:ea typeface="方正兰亭超细黑简体" pitchFamily="2" charset="-122"/>
              </a:rPr>
              <a:t>。 </a:t>
            </a:r>
            <a:endParaRPr lang="zh-CN" altLang="en-US" sz="2800" dirty="0" smtClean="0"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643314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0"/>
            <a:r>
              <a:rPr lang="zh-CN" altLang="en-US" sz="2800" dirty="0" smtClean="0">
                <a:latin typeface="+mj-ea"/>
                <a:ea typeface="+mj-ea"/>
                <a:cs typeface="Times New Roman" pitchFamily="18" charset="0"/>
              </a:rPr>
              <a:t>三、新派的课堂</a:t>
            </a:r>
            <a:endParaRPr lang="zh-CN" altLang="en-US" sz="2800" dirty="0" smtClean="0">
              <a:latin typeface="+mj-ea"/>
              <a:ea typeface="+mj-ea"/>
              <a:cs typeface="宋体" pitchFamily="2" charset="-122"/>
            </a:endParaRPr>
          </a:p>
          <a:p>
            <a:r>
              <a:rPr lang="zh-CN" altLang="en-US" sz="2800" dirty="0" smtClean="0">
                <a:latin typeface="+mj-ea"/>
                <a:ea typeface="+mj-ea"/>
              </a:rPr>
              <a:t>   教师</a:t>
            </a:r>
            <a:r>
              <a:rPr lang="zh-CN" altLang="en-US" sz="2800" dirty="0" smtClean="0">
                <a:latin typeface="+mj-ea"/>
                <a:ea typeface="+mj-ea"/>
              </a:rPr>
              <a:t>将所收获的内容运用到分析几何证明题教学中</a:t>
            </a:r>
            <a:r>
              <a:rPr lang="zh-CN" altLang="en-US" sz="2800" dirty="0" smtClean="0">
                <a:latin typeface="+mj-ea"/>
                <a:ea typeface="+mj-ea"/>
              </a:rPr>
              <a:t>。</a:t>
            </a:r>
            <a:endParaRPr lang="zh-CN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6420" y="847725"/>
            <a:ext cx="8669655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结束语：</a:t>
            </a:r>
            <a:endParaRPr lang="zh-CN" altLang="en-US" sz="4000" dirty="0"/>
          </a:p>
        </p:txBody>
      </p:sp>
      <p:sp>
        <p:nvSpPr>
          <p:cNvPr id="3" name="文本框 2"/>
          <p:cNvSpPr txBox="1"/>
          <p:nvPr/>
        </p:nvSpPr>
        <p:spPr>
          <a:xfrm>
            <a:off x="357158" y="1785926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华文行楷" pitchFamily="2" charset="-122"/>
                <a:ea typeface="华文行楷" pitchFamily="2" charset="-122"/>
              </a:rPr>
              <a:t>        几何</a:t>
            </a:r>
            <a:r>
              <a:rPr lang="zh-CN" altLang="en-US" sz="2800" dirty="0" smtClean="0">
                <a:latin typeface="华文行楷" pitchFamily="2" charset="-122"/>
                <a:ea typeface="华文行楷" pitchFamily="2" charset="-122"/>
              </a:rPr>
              <a:t>证明能够表达出一个学生的思维能力</a:t>
            </a:r>
            <a:r>
              <a:rPr lang="zh-CN" altLang="en-US" sz="2800" dirty="0" smtClean="0">
                <a:latin typeface="华文行楷" pitchFamily="2" charset="-122"/>
                <a:ea typeface="华文行楷" pitchFamily="2" charset="-122"/>
              </a:rPr>
              <a:t>、罗辑</a:t>
            </a:r>
            <a:r>
              <a:rPr lang="zh-CN" altLang="en-US" sz="2800" dirty="0" smtClean="0">
                <a:latin typeface="华文行楷" pitchFamily="2" charset="-122"/>
                <a:ea typeface="华文行楷" pitchFamily="2" charset="-122"/>
              </a:rPr>
              <a:t>思维能力。因此教师在教学生解几何证明题时一定要教会学生分析、理解、解题能力。但更重要的是要学生学会独立自主去完成解题的能力。本次活动就本着这样的目的来开展，主要是让学生提高自的解题能力，让学生能够从解题中找到解几何题的魅力。</a:t>
            </a:r>
            <a:endParaRPr lang="zh-CN" altLang="en-US" sz="28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5357826"/>
            <a:ext cx="528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+mj-ea"/>
                <a:ea typeface="+mj-ea"/>
              </a:rPr>
              <a:t>初中数学工作坊</a:t>
            </a:r>
            <a:r>
              <a:rPr lang="en-US" altLang="zh-CN" sz="2000" dirty="0" smtClean="0">
                <a:latin typeface="+mj-ea"/>
                <a:ea typeface="+mj-ea"/>
              </a:rPr>
              <a:t>2</a:t>
            </a:r>
            <a:r>
              <a:rPr lang="zh-CN" altLang="en-US" sz="2000" dirty="0" smtClean="0">
                <a:latin typeface="+mj-ea"/>
                <a:ea typeface="+mj-ea"/>
              </a:rPr>
              <a:t>组活动简报   坊主：陈岸强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600076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时间：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>2017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年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月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>28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日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284</Words>
  <Application>WPS 演示</Application>
  <PresentationFormat>全屏显示(4:3)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跋涉</vt:lpstr>
      <vt:lpstr>初中数学工作坊2组 活动简报</vt:lpstr>
      <vt:lpstr>卷首寄语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******工作坊 学习简报(第*期)</dc:title>
  <dc:creator>Administrator</dc:creator>
  <cp:lastModifiedBy>Windows</cp:lastModifiedBy>
  <cp:revision>41</cp:revision>
  <dcterms:created xsi:type="dcterms:W3CDTF">2016-12-06T06:56:00Z</dcterms:created>
  <dcterms:modified xsi:type="dcterms:W3CDTF">2017-02-28T05:12:32Z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2052-10.1.0.6146</vt:lpwstr>
  </property>
</Properties>
</file>