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7"/>
  </p:notesMasterIdLst>
  <p:sldIdLst>
    <p:sldId id="328" r:id="rId4"/>
    <p:sldId id="329" r:id="rId5"/>
    <p:sldId id="280" r:id="rId6"/>
    <p:sldId id="257" r:id="rId8"/>
    <p:sldId id="260" r:id="rId9"/>
    <p:sldId id="272" r:id="rId10"/>
    <p:sldId id="343" r:id="rId11"/>
    <p:sldId id="330" r:id="rId12"/>
    <p:sldId id="331" r:id="rId13"/>
    <p:sldId id="332" r:id="rId14"/>
    <p:sldId id="333" r:id="rId15"/>
    <p:sldId id="334" r:id="rId16"/>
    <p:sldId id="344" r:id="rId17"/>
    <p:sldId id="335" r:id="rId18"/>
    <p:sldId id="283" r:id="rId19"/>
    <p:sldId id="284" r:id="rId20"/>
  </p:sldIdLst>
  <p:sldSz cx="9144000" cy="6858000" type="screen4x3"/>
  <p:notesSz cx="6858000" cy="9144000"/>
  <p:defaultTextStyle>
    <a:defPPr>
      <a:defRPr lang="en-US"/>
    </a:defPPr>
    <a:lvl1pPr marL="0" lvl="0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1pPr>
    <a:lvl2pPr marL="457200" lvl="1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2pPr>
    <a:lvl3pPr marL="914400" lvl="2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3pPr>
    <a:lvl4pPr marL="1371600" lvl="3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4pPr>
    <a:lvl5pPr marL="1828800" lvl="4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5pPr>
    <a:lvl6pPr marL="2286000" lvl="5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6pPr>
    <a:lvl7pPr marL="2743200" lvl="6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7pPr>
    <a:lvl8pPr marL="3200400" lvl="7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8pPr>
    <a:lvl9pPr marL="3657600" lvl="8" indent="0" algn="ctr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CC0000"/>
    <a:srgbClr val="0000FF"/>
    <a:srgbClr val="0066FF"/>
    <a:srgbClr val="CC66FF"/>
    <a:srgbClr val="FF7C80"/>
    <a:srgbClr val="FFFF00"/>
    <a:srgbClr val="FF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7"/>
    <p:restoredTop sz="95204"/>
  </p:normalViewPr>
  <p:slideViewPr>
    <p:cSldViewPr showGuides="1">
      <p:cViewPr>
        <p:scale>
          <a:sx n="76" d="100"/>
          <a:sy n="76" d="100"/>
        </p:scale>
        <p:origin x="-330" y="-72"/>
      </p:cViewPr>
      <p:guideLst>
        <p:guide orient="horz" pos="209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772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8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48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34819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4820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58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35843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5844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78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3789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789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89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3891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3891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48131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8132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915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>
              <a:spcBef>
                <a:spcPct val="0"/>
              </a:spcBef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  <p:sp>
        <p:nvSpPr>
          <p:cNvPr id="49155" name="Rectangle 2"/>
          <p:cNvSpPr>
            <a:spLocks noRot="1" noTextEdit="1"/>
          </p:cNvSpPr>
          <p:nvPr>
            <p:ph type="sldImg"/>
          </p:nvPr>
        </p:nvSpPr>
        <p:spPr/>
      </p:sp>
      <p:sp>
        <p:nvSpPr>
          <p:cNvPr id="49156" name="Rectangle 3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/>
          <p:nvPr/>
        </p:nvGrpSpPr>
        <p:grpSpPr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8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5129" name="Group 4"/>
            <p:cNvGrpSpPr/>
            <p:nvPr userDrawn="1"/>
          </p:nvGrpSpPr>
          <p:grpSpPr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3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5" name="Line 7"/>
              <p:cNvSpPr/>
              <p:nvPr/>
            </p:nvSpPr>
            <p:spPr>
              <a:xfrm>
                <a:off x="0" y="3072"/>
                <a:ext cx="624" cy="0"/>
              </a:xfrm>
              <a:prstGeom prst="line">
                <a:avLst/>
              </a:prstGeom>
              <a:ln w="5080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5130" name="Group 8"/>
            <p:cNvGrpSpPr/>
            <p:nvPr userDrawn="1"/>
          </p:nvGrpSpPr>
          <p:grpSpPr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132" name="Line 10"/>
              <p:cNvSpPr/>
              <p:nvPr/>
            </p:nvSpPr>
            <p:spPr>
              <a:xfrm>
                <a:off x="400" y="432"/>
                <a:ext cx="5088" cy="0"/>
              </a:xfrm>
              <a:prstGeom prst="line">
                <a:avLst/>
              </a:prstGeom>
              <a:ln w="44450" cap="flat" cmpd="sng">
                <a:solidFill>
                  <a:schemeClr val="bg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sp>
        <p:nvSpPr>
          <p:cNvPr id="6247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6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b="0" i="0" kern="1200" cap="none" spc="0" normalizeH="0" baseline="0" noProof="0">
              <a:solidFill>
                <a:schemeClr val="tx1"/>
              </a:solidFill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kumimoji="0"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400" dirty="0"/>
            </a:fld>
            <a:endParaRPr lang="zh-CN" alt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7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8"/>
          <p:cNvSpPr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2813" y="6251575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l">
              <a:defRPr kumimoji="0" sz="10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4388" y="6248400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kumimoji="0" sz="10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lvl="0" algn="r" eaLnBrk="1" hangingPunct="1"/>
            <a:fld id="{9A0DB2DC-4C9A-4742-B13C-FB6460FD3503}" type="slidenum">
              <a:rPr lang="zh-CN" altLang="en-US" sz="1000" dirty="0"/>
            </a:fld>
            <a:endParaRPr lang="zh-CN" alt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anose="02020603050405020304" pitchFamily="18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n"/>
        <a:defRPr sz="2600">
          <a:solidFill>
            <a:schemeClr val="tx1"/>
          </a:solidFill>
          <a:latin typeface="Arial" panose="020B0604020202020204" pitchFamily="34" charset="0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 sz="23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vmlDrawing" Target="../drawings/vmlDrawing1.v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emf"/><Relationship Id="rId1" Type="http://schemas.openxmlformats.org/officeDocument/2006/relationships/oleObject" Target="../embeddings/oleObject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microsoft.com/office/2007/relationships/media" Target="file:///D:\1%20&#35821;&#25991;&#25945;&#23398;\4%20&#20843;&#24180;&#32423;(&#19979;)\09-10&#23398;&#24180;&#31532;2&#23398;&#26399;\1%20&#25945;&#26696;&#19982;&#35838;&#20214;\&#31532;6&#21333;&#20803;\26%20&#23567;&#30707;&#28525;&#35760;\&#23567;&#30707;&#28525;&#35760;&#26391;&#35835;(&#22899;&#22768;).wma" TargetMode="External"/><Relationship Id="rId4" Type="http://schemas.openxmlformats.org/officeDocument/2006/relationships/audio" Target="file:///D:\1%20&#35821;&#25991;&#25945;&#23398;\4%20&#20843;&#24180;&#32423;(&#19979;)\09-10&#23398;&#24180;&#31532;2&#23398;&#26399;\1%20&#25945;&#26696;&#19982;&#35838;&#20214;\&#31532;6&#21333;&#20803;\26%20&#23567;&#30707;&#28525;&#35760;\&#23567;&#30707;&#28525;&#35760;&#26391;&#35835;(&#22899;&#22768;).wma" TargetMode="External"/><Relationship Id="rId3" Type="http://schemas.openxmlformats.org/officeDocument/2006/relationships/image" Target="../media/image5.png"/><Relationship Id="rId2" Type="http://schemas.microsoft.com/office/2007/relationships/media" Target="file:///\\10.13.10.8\smsyzx\&#35821;&#25991;\&#35821;&#25991;&#36164;&#26009;&#19978;&#20256;\2%20&#21021;&#20108;\1%20&#23398;&#26696;&#19982;&#35838;&#20214;\&#31532;6&#21333;&#20803;\26%20&#23567;&#30707;&#28525;&#35760;\&#23567;&#30707;&#28525;&#35760;&#26391;&#35835;(&#30007;&#22768;).mp3" TargetMode="External"/><Relationship Id="rId1" Type="http://schemas.openxmlformats.org/officeDocument/2006/relationships/audio" Target="file:///\\10.13.10.8\smsyzx\&#35821;&#25991;\&#35821;&#25991;&#36164;&#26009;&#19978;&#20256;\2%20&#21021;&#20108;\1%20&#23398;&#26696;&#19982;&#35838;&#20214;\&#31532;6&#21333;&#20803;\26%20&#23567;&#30707;&#28525;&#35760;\&#23567;&#30707;&#28525;&#35760;&#26391;&#35835;(&#30007;&#22768;).mp3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4578" name="组合 24577"/>
          <p:cNvGrpSpPr/>
          <p:nvPr/>
        </p:nvGrpSpPr>
        <p:grpSpPr>
          <a:xfrm>
            <a:off x="0" y="0"/>
            <a:ext cx="9169400" cy="6858000"/>
            <a:chOff x="0" y="0"/>
            <a:chExt cx="5776" cy="4320"/>
          </a:xfrm>
        </p:grpSpPr>
        <p:pic>
          <p:nvPicPr>
            <p:cNvPr id="24579" name="图片 24578" descr="背景图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5776" cy="432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4580" name="图片 24579" descr="标题栏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" y="1525"/>
              <a:ext cx="5760" cy="845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24581" name="文本框 24580"/>
          <p:cNvSpPr txBox="1"/>
          <p:nvPr/>
        </p:nvSpPr>
        <p:spPr>
          <a:xfrm>
            <a:off x="0" y="2276475"/>
            <a:ext cx="9144000" cy="14630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ctr">
              <a:spcBef>
                <a:spcPct val="50000"/>
              </a:spcBef>
            </a:pPr>
            <a:r>
              <a:rPr lang="en-US" altLang="en-US" sz="6000" b="1">
                <a:latin typeface="楷体_GB2312" panose="02010609030101010101" pitchFamily="49" charset="-122"/>
                <a:ea typeface="楷体_GB2312" panose="02010609030101010101" pitchFamily="49" charset="-122"/>
              </a:rPr>
              <a:t>21. </a:t>
            </a:r>
            <a:r>
              <a:rPr lang="en-US" altLang="en-US" sz="6000" b="1" dirty="0" err="1">
                <a:latin typeface="楷体_GB2312" panose="02010609030101010101" pitchFamily="49" charset="-122"/>
                <a:ea typeface="楷体_GB2312" panose="02010609030101010101" pitchFamily="49" charset="-122"/>
              </a:rPr>
              <a:t>小石潭记</a:t>
            </a:r>
            <a:endParaRPr lang="en-US" altLang="zh-CN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  <a:p>
            <a:pPr lvl="0" algn="ctr">
              <a:spcBef>
                <a:spcPct val="50000"/>
              </a:spcBef>
            </a:pPr>
            <a:r>
              <a:rPr lang="en-US" altLang="zh-CN" sz="2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                          </a:t>
            </a:r>
            <a:r>
              <a:rPr lang="zh-CN" altLang="en-US" sz="20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柳宗元（唐）</a:t>
            </a:r>
            <a:endParaRPr lang="zh-CN" altLang="en-US" sz="2000" b="1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24582" name="文本框 24581"/>
          <p:cNvSpPr txBox="1"/>
          <p:nvPr/>
        </p:nvSpPr>
        <p:spPr>
          <a:xfrm>
            <a:off x="5068888" y="6338888"/>
            <a:ext cx="4075112" cy="51816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>
            <a:spAutoFit/>
          </a:bodyPr>
          <a:p>
            <a:pPr lvl="0">
              <a:spcBef>
                <a:spcPct val="50000"/>
              </a:spcBef>
            </a:pPr>
            <a:r>
              <a:rPr lang="zh-CN" altLang="en-US" sz="2800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pic>
        <p:nvPicPr>
          <p:cNvPr id="24584" name="图片 2458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3363" y="3860800"/>
            <a:ext cx="3743325" cy="25003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4581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>
                                            <p:txEl>
                                              <p:charRg st="9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24581">
                                            <p:txEl>
                                              <p:charRg st="9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24582">
                                            <p:txEl>
                                              <p:char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11810" y="407670"/>
            <a:ext cx="7862570" cy="10668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000">
                <a:solidFill>
                  <a:srgbClr val="FF0000"/>
                </a:solidFill>
              </a:rPr>
              <a:t>（</a:t>
            </a:r>
            <a:r>
              <a:rPr lang="en-US" altLang="zh-CN" sz="4000">
                <a:solidFill>
                  <a:srgbClr val="FF0000"/>
                </a:solidFill>
              </a:rPr>
              <a:t>1</a:t>
            </a:r>
            <a:r>
              <a:rPr lang="zh-CN" altLang="en-US" sz="4000">
                <a:solidFill>
                  <a:srgbClr val="FF0000"/>
                </a:solidFill>
              </a:rPr>
              <a:t>）潭石奇</a:t>
            </a:r>
            <a:endParaRPr lang="zh-CN" altLang="en-US" sz="4000">
              <a:solidFill>
                <a:srgbClr val="FF0000"/>
              </a:solidFill>
            </a:endParaRPr>
          </a:p>
          <a:p>
            <a:pPr algn="l"/>
            <a:r>
              <a:rPr lang="en-US" altLang="zh-CN">
                <a:sym typeface="Wingdings" panose="05000000000000000000" charset="0"/>
              </a:rPr>
              <a:t>         </a:t>
            </a:r>
            <a:endParaRPr lang="en-US" altLang="zh-CN">
              <a:sym typeface="Wingdings" panose="05000000000000000000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51510" y="1243330"/>
            <a:ext cx="7583805" cy="15544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>
                <a:sym typeface="Wingdings" panose="05000000000000000000" charset="0"/>
              </a:rPr>
              <a:t> </a:t>
            </a:r>
            <a:r>
              <a:rPr lang="en-US" altLang="zh-CN" sz="3200">
                <a:sym typeface="Wingdings" panose="05000000000000000000" charset="0"/>
              </a:rPr>
              <a:t> “</a:t>
            </a:r>
            <a:r>
              <a:rPr lang="zh-CN" altLang="en-US" sz="3200">
                <a:sym typeface="Wingdings" panose="05000000000000000000" charset="0"/>
              </a:rPr>
              <a:t>全石以为底</a:t>
            </a:r>
            <a:r>
              <a:rPr lang="en-US" altLang="zh-CN" sz="3200">
                <a:sym typeface="Wingdings" panose="05000000000000000000" charset="0"/>
              </a:rPr>
              <a:t>”        </a:t>
            </a:r>
            <a:endParaRPr lang="en-US" altLang="zh-CN" sz="3200">
              <a:sym typeface="Wingdings" panose="05000000000000000000" charset="0"/>
            </a:endParaRPr>
          </a:p>
          <a:p>
            <a:pPr algn="l"/>
            <a:r>
              <a:rPr lang="en-US" altLang="zh-CN" sz="3200">
                <a:sym typeface="Wingdings" panose="05000000000000000000" charset="0"/>
              </a:rPr>
              <a:t>   “</a:t>
            </a:r>
            <a:r>
              <a:rPr lang="zh-CN" altLang="en-US" sz="3200">
                <a:sym typeface="Wingdings" panose="05000000000000000000" charset="0"/>
              </a:rPr>
              <a:t>近岸，卷石底以出，为坻，为屿，为</a:t>
            </a:r>
            <a:r>
              <a:rPr lang="en-US" altLang="zh-CN" sz="3200">
                <a:sym typeface="Wingdings" panose="05000000000000000000" charset="0"/>
              </a:rPr>
              <a:t> </a:t>
            </a:r>
            <a:r>
              <a:rPr lang="zh-CN" altLang="en-US" sz="3200">
                <a:sym typeface="Wingdings" panose="05000000000000000000" charset="0"/>
              </a:rPr>
              <a:t>嵁，为岩</a:t>
            </a:r>
            <a:r>
              <a:rPr lang="en-US" altLang="zh-CN" sz="3200">
                <a:sym typeface="Wingdings" panose="05000000000000000000" charset="0"/>
              </a:rPr>
              <a:t>” </a:t>
            </a:r>
            <a:endParaRPr lang="zh-CN" altLang="en-US" sz="3200"/>
          </a:p>
        </p:txBody>
      </p:sp>
      <p:sp>
        <p:nvSpPr>
          <p:cNvPr id="4" name="文本框 3"/>
          <p:cNvSpPr txBox="1"/>
          <p:nvPr/>
        </p:nvSpPr>
        <p:spPr>
          <a:xfrm>
            <a:off x="238125" y="2988310"/>
            <a:ext cx="2976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4000">
                <a:solidFill>
                  <a:srgbClr val="FF0000"/>
                </a:solidFill>
                <a:cs typeface="+mn-ea"/>
              </a:rPr>
              <a:t>（2）潭水奇</a:t>
            </a:r>
            <a:endParaRPr lang="en-US" altLang="zh-CN" sz="4000">
              <a:solidFill>
                <a:srgbClr val="FF0000"/>
              </a:solidFill>
              <a:cs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11810" y="3950335"/>
            <a:ext cx="8211820" cy="2042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3200">
                <a:cs typeface="+mn-ea"/>
                <a:sym typeface="Wingdings" panose="05000000000000000000" charset="0"/>
              </a:rPr>
              <a:t>“如鸣佩环”</a:t>
            </a:r>
            <a:endParaRPr lang="zh-CN" altLang="en-US" sz="3200">
              <a:cs typeface="+mn-ea"/>
              <a:sym typeface="Wingdings" panose="05000000000000000000" charset="0"/>
            </a:endParaRPr>
          </a:p>
          <a:p>
            <a:pPr algn="l"/>
            <a:r>
              <a:rPr lang="zh-CN" altLang="en-US" sz="3200">
                <a:cs typeface="+mn-ea"/>
                <a:sym typeface="Wingdings" panose="05000000000000000000" charset="0"/>
              </a:rPr>
              <a:t>“水尤清冽”（正面描写水之清）、“潭中鱼可百许头……似与游者相乐”（侧面烘托水之清）</a:t>
            </a:r>
            <a:endParaRPr lang="zh-CN" altLang="en-US" sz="3200">
              <a:cs typeface="+mn-ea"/>
              <a:sym typeface="Wingdings" panose="05000000000000000000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458845" y="407670"/>
            <a:ext cx="3765550" cy="64008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+mn-ea"/>
                <a:sym typeface="+mn-ea"/>
              </a:rPr>
              <a:t>异石</a:t>
            </a:r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</a:rPr>
              <a:t>纷呈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62350" y="2988310"/>
            <a:ext cx="201930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  <a:ea typeface="+mj-ea"/>
                <a:cs typeface="+mn-ea"/>
              </a:rPr>
              <a:t>声悦水澈</a:t>
            </a:r>
            <a:endParaRPr lang="zh-CN" altLang="en-US" sz="7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69900" y="586105"/>
            <a:ext cx="297688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zh-CN" altLang="en-US" sz="40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（</a:t>
            </a:r>
            <a:r>
              <a:rPr lang="en-US" altLang="zh-CN" sz="40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3</a:t>
            </a:r>
            <a:r>
              <a:rPr lang="zh-CN" altLang="en-US" sz="4000">
                <a:solidFill>
                  <a:srgbClr val="FF0000"/>
                </a:solidFill>
                <a:latin typeface="+mj-ea"/>
                <a:ea typeface="+mj-ea"/>
                <a:sym typeface="+mn-ea"/>
              </a:rPr>
              <a:t>）潭源奇</a:t>
            </a:r>
            <a:endParaRPr lang="zh-CN" altLang="en-US" sz="4000">
              <a:solidFill>
                <a:srgbClr val="FF0000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83653" y="1344930"/>
            <a:ext cx="4563745" cy="155448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sym typeface="Wingdings" panose="05000000000000000000" charset="0"/>
              </a:rPr>
              <a:t></a:t>
            </a:r>
            <a:r>
              <a:rPr lang="en-US" altLang="zh-CN" sz="3200"/>
              <a:t>“</a:t>
            </a:r>
            <a:r>
              <a:rPr lang="zh-CN" altLang="en-US" sz="3200"/>
              <a:t>斗折蛇行，明灭可见</a:t>
            </a:r>
            <a:r>
              <a:rPr lang="en-US" altLang="zh-CN" sz="3200"/>
              <a:t>”</a:t>
            </a:r>
            <a:endParaRPr lang="en-US" altLang="zh-CN" sz="3200"/>
          </a:p>
          <a:p>
            <a:pPr algn="l"/>
            <a:r>
              <a:rPr lang="en-US" altLang="zh-CN" sz="3200">
                <a:sym typeface="Wingdings" panose="05000000000000000000" charset="0"/>
              </a:rPr>
              <a:t>“</a:t>
            </a:r>
            <a:r>
              <a:rPr lang="zh-CN" altLang="en-US" sz="3200">
                <a:sym typeface="Wingdings" panose="05000000000000000000" charset="0"/>
              </a:rPr>
              <a:t>其岸势犬牙差互</a:t>
            </a:r>
            <a:r>
              <a:rPr lang="en-US" altLang="zh-CN" sz="3200">
                <a:sym typeface="Wingdings" panose="05000000000000000000" charset="0"/>
              </a:rPr>
              <a:t>”</a:t>
            </a:r>
            <a:endParaRPr lang="en-US" altLang="zh-CN" sz="3200">
              <a:sym typeface="Wingdings" panose="05000000000000000000" charset="0"/>
            </a:endParaRPr>
          </a:p>
          <a:p>
            <a:pPr algn="l"/>
            <a:r>
              <a:rPr lang="en-US" altLang="zh-CN" sz="3200">
                <a:sym typeface="Wingdings" panose="05000000000000000000" charset="0"/>
              </a:rPr>
              <a:t>“</a:t>
            </a:r>
            <a:r>
              <a:rPr lang="zh-CN" altLang="en-US" sz="3200">
                <a:sym typeface="Wingdings" panose="05000000000000000000" charset="0"/>
              </a:rPr>
              <a:t>不可知其源</a:t>
            </a:r>
            <a:r>
              <a:rPr lang="en-US" altLang="zh-CN" sz="3200">
                <a:sym typeface="Wingdings" panose="05000000000000000000" charset="0"/>
              </a:rPr>
              <a:t>”</a:t>
            </a:r>
            <a:endParaRPr lang="en-US" altLang="zh-CN" sz="3200">
              <a:sym typeface="Wingdings" panose="05000000000000000000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00405" y="3261360"/>
            <a:ext cx="2976880" cy="7010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lang="zh-CN" altLang="en-US" sz="4000">
                <a:solidFill>
                  <a:srgbClr val="FF0000"/>
                </a:solidFill>
                <a:latin typeface="+mj-ea"/>
                <a:ea typeface="+mj-ea"/>
                <a:cs typeface="+mn-ea"/>
              </a:rPr>
              <a:t>（4）潭境奇</a:t>
            </a:r>
            <a:endParaRPr lang="zh-CN" altLang="en-US" sz="4000">
              <a:solidFill>
                <a:srgbClr val="FF0000"/>
              </a:solidFill>
              <a:latin typeface="+mj-ea"/>
              <a:ea typeface="+mj-ea"/>
              <a:cs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122998" y="4126230"/>
            <a:ext cx="5376545" cy="10668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 altLang="zh-CN" sz="3200">
                <a:cs typeface="+mn-ea"/>
                <a:sym typeface="Wingdings" panose="05000000000000000000" charset="0"/>
              </a:rPr>
              <a:t>“四面竹树环合，寂寥无人”</a:t>
            </a:r>
            <a:endParaRPr lang="en-US" altLang="zh-CN" sz="3200">
              <a:cs typeface="+mn-ea"/>
              <a:sym typeface="Wingdings" panose="05000000000000000000" charset="0"/>
            </a:endParaRPr>
          </a:p>
          <a:p>
            <a:pPr algn="l"/>
            <a:r>
              <a:rPr lang="en-US" altLang="zh-CN" sz="3200">
                <a:cs typeface="+mn-ea"/>
                <a:sym typeface="Wingdings" panose="05000000000000000000" charset="0"/>
              </a:rPr>
              <a:t>“凄神寒骨，悄怆幽邃”</a:t>
            </a:r>
            <a:endParaRPr lang="en-US" altLang="zh-CN" sz="3200">
              <a:cs typeface="+mn-ea"/>
              <a:sym typeface="Wingdings" panose="05000000000000000000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677285" y="586105"/>
            <a:ext cx="385572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曲折、多姿、神秘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131310" y="3261360"/>
            <a:ext cx="2019300" cy="64008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cs typeface="+mn-ea"/>
              </a:rPr>
              <a:t>清幽凄凉</a:t>
            </a:r>
            <a:endParaRPr lang="zh-CN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cs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8" name="文本框 16387"/>
          <p:cNvSpPr txBox="1"/>
          <p:nvPr/>
        </p:nvSpPr>
        <p:spPr>
          <a:xfrm>
            <a:off x="493713" y="1490345"/>
            <a:ext cx="8458200" cy="26517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28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柳宗元真不愧是一位散文大家，他妙笔生花，以高超的手法，为我们勾画出四幅风景奇特的画面，精细、准确而又生动，令人赞叹。如此奇特的景致，我们怎么能不为之心动，不为之倾倒呢？可是柳宗元并没有在奇丽的小石潭面前流连忘返，仅是</a:t>
            </a:r>
            <a:r>
              <a:rPr lang="en-US" altLang="zh-CN" sz="28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记之而去</a:t>
            </a:r>
            <a:r>
              <a:rPr lang="en-US" altLang="zh-CN" sz="28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>
                <a:solidFill>
                  <a:srgbClr val="3333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，这是为什么呢？</a:t>
            </a:r>
            <a:endParaRPr lang="zh-CN" altLang="en-US" sz="2800" b="1" dirty="0">
              <a:solidFill>
                <a:srgbClr val="3333CC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390" name="矩形 16389"/>
          <p:cNvSpPr/>
          <p:nvPr/>
        </p:nvSpPr>
        <p:spPr>
          <a:xfrm>
            <a:off x="493713" y="162243"/>
            <a:ext cx="2519362" cy="70008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难点思考</a:t>
            </a:r>
            <a:endParaRPr lang="zh-CN" altLang="en-US" sz="3600"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9" name="文本框 16388"/>
          <p:cNvSpPr txBox="1"/>
          <p:nvPr/>
        </p:nvSpPr>
        <p:spPr>
          <a:xfrm>
            <a:off x="337185" y="1222693"/>
            <a:ext cx="8458200" cy="49682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algn="l">
              <a:spcBef>
                <a:spcPct val="50000"/>
              </a:spcBef>
            </a:pPr>
            <a:r>
              <a:rPr lang="en-US" altLang="zh-CN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者这样写固然是由于环境过于寂静凄凉的缘故，更是因为他在政治上遭受挫折，内心无限忧伤凄苦的缘故。小石潭虽然景致奇特，但四周竹树围抱，无人知晓，少人问津，其寂静与寥落跟作者此时的人生境遇何其相似！小石潭的幽静与作者心境的凄清互相比衬，表现出作者那种无法摆脱的压抑心情，也含蓄地表露了作者对冷酷现实的不满。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以其境过清，不可久居，乃记之而去</a:t>
            </a:r>
            <a:r>
              <a:rPr lang="en-US" altLang="zh-CN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32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是作者内心愤懑的抒发。</a:t>
            </a:r>
            <a:endParaRPr lang="zh-CN" altLang="en-US" sz="32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39420" y="131445"/>
            <a:ext cx="8018780" cy="5964555"/>
          </a:xfrm>
        </p:spPr>
        <p:txBody>
          <a:bodyPr/>
          <a:p>
            <a:pPr marL="0" lvl="0" indent="0" eaLnBrk="1" hangingPunct="1">
              <a:spcBef>
                <a:spcPct val="0"/>
              </a:spcBef>
              <a:buNone/>
            </a:pPr>
            <a:r>
              <a:rPr lang="zh-CN" altLang="en-US" sz="3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课堂练习：</a:t>
            </a:r>
            <a:endParaRPr lang="zh-CN" altLang="en-US" sz="36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/>
              <a:t>1</a:t>
            </a:r>
            <a:r>
              <a:rPr lang="zh-CN" altLang="en-US"/>
              <a:t>、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写小石潭未见其形，先闻其声的句子是：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、写小石潭周围环境景色的句子是：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/>
          </a:p>
          <a:p>
            <a:pPr marL="0" indent="0">
              <a:buNone/>
            </a:pPr>
            <a:r>
              <a:rPr lang="en-US" altLang="zh-CN"/>
              <a:t>3</a:t>
            </a:r>
            <a:r>
              <a:rPr lang="zh-CN" altLang="en-US"/>
              <a:t>、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第二自然段中运用静态描写游鱼的句子是：                                                          动态描写游鱼的句子是：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r>
              <a:rPr lang="en-US" altLang="zh-CN" b="1" dirty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b="1" dirty="0">
                <a:latin typeface="黑体" panose="02010609060101010101" pitchFamily="49" charset="-122"/>
                <a:ea typeface="黑体" panose="02010609060101010101" pitchFamily="49" charset="-122"/>
              </a:rPr>
              <a:t>、在写小潭源流时，作者描写溪身和岸势的特点的句子分别是：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7414" name="Text Box 6"/>
          <p:cNvSpPr txBox="1"/>
          <p:nvPr/>
        </p:nvSpPr>
        <p:spPr>
          <a:xfrm>
            <a:off x="1394460" y="1343978"/>
            <a:ext cx="49688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隔篁竹，闻水声，如鸣珮环。</a:t>
            </a:r>
            <a:endParaRPr lang="zh-CN" altLang="en-US" sz="28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7415" name="Text Box 7"/>
          <p:cNvSpPr txBox="1"/>
          <p:nvPr/>
        </p:nvSpPr>
        <p:spPr>
          <a:xfrm>
            <a:off x="1245553" y="2310130"/>
            <a:ext cx="5976937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0000FF"/>
                </a:solidFill>
                <a:ea typeface="黑体" panose="02010609060101010101" pitchFamily="49" charset="-122"/>
              </a:rPr>
              <a:t>青树翠蔓，蒙络摇缀，参差披拂。</a:t>
            </a:r>
            <a:endParaRPr lang="zh-CN" altLang="en-US" sz="28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  <p:sp>
        <p:nvSpPr>
          <p:cNvPr id="18441" name="Text Box 9"/>
          <p:cNvSpPr txBox="1"/>
          <p:nvPr/>
        </p:nvSpPr>
        <p:spPr>
          <a:xfrm>
            <a:off x="1508760" y="3265170"/>
            <a:ext cx="612711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日光下澈，影布石上。佁然不动</a:t>
            </a:r>
            <a:r>
              <a:rPr lang="en-US" altLang="zh-CN" sz="2800" b="1" dirty="0">
                <a:solidFill>
                  <a:srgbClr val="CC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; </a:t>
            </a:r>
            <a:endParaRPr lang="zh-CN" altLang="en-US" sz="2800" b="1" dirty="0">
              <a:solidFill>
                <a:srgbClr val="CC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8442" name="Text Box 10"/>
          <p:cNvSpPr txBox="1"/>
          <p:nvPr/>
        </p:nvSpPr>
        <p:spPr>
          <a:xfrm>
            <a:off x="869315" y="4370070"/>
            <a:ext cx="6353175" cy="518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2800" b="1" dirty="0">
                <a:solidFill>
                  <a:srgbClr val="CC0000"/>
                </a:solidFill>
                <a:ea typeface="黑体" panose="02010609060101010101" pitchFamily="49" charset="-122"/>
              </a:rPr>
              <a:t>俶尔远逝，往来翕忽，似与游者相乐；</a:t>
            </a:r>
            <a:endParaRPr lang="zh-CN" altLang="en-US" sz="2800" b="1" dirty="0">
              <a:solidFill>
                <a:srgbClr val="CC0000"/>
              </a:solidFill>
              <a:ea typeface="黑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4670" y="5964555"/>
            <a:ext cx="7321550" cy="944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kumimoji="1" lang="zh-CN" altLang="en-US" sz="2800" b="1" dirty="0">
                <a:solidFill>
                  <a:srgbClr val="CC0000"/>
                </a:solidFill>
                <a:latin typeface="+mn-lt"/>
                <a:ea typeface="黑体" panose="02010609060101010101" pitchFamily="49" charset="-122"/>
                <a:cs typeface="+mn-cs"/>
              </a:rPr>
              <a:t>斗折蛇行，明灭可见和其岸势犬牙差互，不可知其源。</a:t>
            </a:r>
            <a:endParaRPr kumimoji="1" lang="zh-CN" altLang="en-US" sz="2800" b="1" dirty="0">
              <a:solidFill>
                <a:srgbClr val="CC0000"/>
              </a:solidFill>
              <a:latin typeface="+mn-lt"/>
              <a:ea typeface="黑体" panose="02010609060101010101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>
                                            <p:txEl>
                                              <p:charRg st="0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7415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42">
                                            <p:txEl>
                                              <p:charRg st="0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1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28674" name="Object 4"/>
          <p:cNvGraphicFramePr>
            <a:graphicFrameLocks noChangeAspect="1"/>
          </p:cNvGraphicFramePr>
          <p:nvPr>
            <p:ph/>
          </p:nvPr>
        </p:nvGraphicFramePr>
        <p:xfrm>
          <a:off x="0" y="1588"/>
          <a:ext cx="9144000" cy="685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215130" imgH="3161030" progId="PowerPoint.Slide.8">
                  <p:embed/>
                </p:oleObj>
              </mc:Choice>
              <mc:Fallback>
                <p:oleObj name="" r:id="rId1" imgW="4215130" imgH="3161030" progId="PowerPoint.Slide.8">
                  <p:embed/>
                  <p:pic>
                    <p:nvPicPr>
                      <p:cNvPr id="0" name="图片 3076"/>
                      <p:cNvPicPr/>
                      <p:nvPr/>
                    </p:nvPicPr>
                    <p:blipFill>
                      <a:blip r:embed="rId2"/>
                      <a:srcRect/>
                      <a:stretch>
                        <a:fillRect/>
                      </a:stretch>
                    </p:blipFill>
                    <p:spPr>
                      <a:xfrm>
                        <a:off x="0" y="1588"/>
                        <a:ext cx="9144000" cy="685641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8" name="Text Box 6"/>
          <p:cNvSpPr txBox="1"/>
          <p:nvPr/>
        </p:nvSpPr>
        <p:spPr>
          <a:xfrm>
            <a:off x="228600" y="2422525"/>
            <a:ext cx="671513" cy="25908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b="1" dirty="0">
                <a:solidFill>
                  <a:srgbClr val="0066FF"/>
                </a:solidFill>
                <a:ea typeface="隶书" pitchFamily="49" charset="-122"/>
              </a:rPr>
              <a:t>小 石 潭 记</a:t>
            </a:r>
            <a:endParaRPr lang="zh-CN" altLang="en-US" b="1" dirty="0">
              <a:solidFill>
                <a:srgbClr val="0066FF"/>
              </a:solidFill>
              <a:ea typeface="隶书" pitchFamily="49" charset="-122"/>
            </a:endParaRPr>
          </a:p>
        </p:txBody>
      </p:sp>
      <p:sp>
        <p:nvSpPr>
          <p:cNvPr id="85002" name="AutoShape 10"/>
          <p:cNvSpPr/>
          <p:nvPr/>
        </p:nvSpPr>
        <p:spPr>
          <a:xfrm>
            <a:off x="900113" y="692150"/>
            <a:ext cx="71437" cy="5545138"/>
          </a:xfrm>
          <a:prstGeom prst="leftBrace">
            <a:avLst>
              <a:gd name="adj1" fmla="val 646856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400" dirty="0"/>
          </a:p>
        </p:txBody>
      </p:sp>
      <p:grpSp>
        <p:nvGrpSpPr>
          <p:cNvPr id="2" name="Group 43"/>
          <p:cNvGrpSpPr/>
          <p:nvPr/>
        </p:nvGrpSpPr>
        <p:grpSpPr>
          <a:xfrm>
            <a:off x="971550" y="620713"/>
            <a:ext cx="6624638" cy="457200"/>
            <a:chOff x="612" y="391"/>
            <a:chExt cx="4173" cy="288"/>
          </a:xfrm>
        </p:grpSpPr>
        <p:sp>
          <p:nvSpPr>
            <p:cNvPr id="28709" name="Text Box 11"/>
            <p:cNvSpPr txBox="1"/>
            <p:nvPr/>
          </p:nvSpPr>
          <p:spPr>
            <a:xfrm>
              <a:off x="612" y="391"/>
              <a:ext cx="4173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400" b="1" dirty="0">
                  <a:latin typeface="黑体" panose="02010609060101010101" pitchFamily="49" charset="-122"/>
                  <a:ea typeface="黑体" panose="02010609060101010101" pitchFamily="49" charset="-122"/>
                </a:rPr>
                <a:t>发现小石潭</a:t>
              </a:r>
              <a:r>
                <a:rPr lang="zh-CN" altLang="en-US" sz="2400" b="1" dirty="0">
                  <a:solidFill>
                    <a:srgbClr val="FF3300"/>
                  </a:solidFill>
                  <a:latin typeface="隶书" pitchFamily="49" charset="-122"/>
                  <a:ea typeface="隶书" pitchFamily="49" charset="-122"/>
                </a:rPr>
                <a:t>：</a:t>
              </a:r>
              <a:r>
                <a:rPr lang="zh-CN" altLang="en-US" sz="2400" b="1" dirty="0">
                  <a:solidFill>
                    <a:schemeClr val="accent2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隔、闻、伐、取、见  </a:t>
              </a:r>
              <a:r>
                <a:rPr lang="zh-CN" altLang="en-US" sz="2400" b="1" dirty="0">
                  <a:solidFill>
                    <a:srgbClr val="FF33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移步换景</a:t>
              </a:r>
              <a:endParaRPr lang="zh-CN" altLang="en-US" sz="2400" b="1" dirty="0">
                <a:solidFill>
                  <a:srgbClr val="FF3300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sp>
          <p:nvSpPr>
            <p:cNvPr id="28710" name="Rectangle 14"/>
            <p:cNvSpPr/>
            <p:nvPr/>
          </p:nvSpPr>
          <p:spPr>
            <a:xfrm>
              <a:off x="3742" y="391"/>
              <a:ext cx="907" cy="27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2400" dirty="0"/>
            </a:p>
          </p:txBody>
        </p:sp>
      </p:grpSp>
      <p:sp>
        <p:nvSpPr>
          <p:cNvPr id="28678" name="Rectangle 15"/>
          <p:cNvSpPr/>
          <p:nvPr/>
        </p:nvSpPr>
        <p:spPr>
          <a:xfrm>
            <a:off x="4284663" y="7316788"/>
            <a:ext cx="914400" cy="9144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85008" name="AutoShape 16"/>
          <p:cNvSpPr/>
          <p:nvPr/>
        </p:nvSpPr>
        <p:spPr>
          <a:xfrm>
            <a:off x="1547813" y="1125538"/>
            <a:ext cx="217487" cy="719137"/>
          </a:xfrm>
          <a:prstGeom prst="downArrow">
            <a:avLst>
              <a:gd name="adj1" fmla="val 50000"/>
              <a:gd name="adj2" fmla="val 82664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400" dirty="0"/>
          </a:p>
        </p:txBody>
      </p:sp>
      <p:grpSp>
        <p:nvGrpSpPr>
          <p:cNvPr id="3" name="Group 59"/>
          <p:cNvGrpSpPr/>
          <p:nvPr/>
        </p:nvGrpSpPr>
        <p:grpSpPr>
          <a:xfrm>
            <a:off x="971550" y="1268413"/>
            <a:ext cx="7200900" cy="1552575"/>
            <a:chOff x="612" y="799"/>
            <a:chExt cx="4536" cy="978"/>
          </a:xfrm>
        </p:grpSpPr>
        <p:grpSp>
          <p:nvGrpSpPr>
            <p:cNvPr id="28701" name="Group 51"/>
            <p:cNvGrpSpPr/>
            <p:nvPr/>
          </p:nvGrpSpPr>
          <p:grpSpPr>
            <a:xfrm>
              <a:off x="612" y="799"/>
              <a:ext cx="4536" cy="978"/>
              <a:chOff x="612" y="799"/>
              <a:chExt cx="4536" cy="978"/>
            </a:xfrm>
          </p:grpSpPr>
          <p:sp>
            <p:nvSpPr>
              <p:cNvPr id="28703" name="Text Box 23"/>
              <p:cNvSpPr txBox="1"/>
              <p:nvPr/>
            </p:nvSpPr>
            <p:spPr>
              <a:xfrm>
                <a:off x="1519" y="1344"/>
                <a:ext cx="158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游鱼：动静结合</a:t>
                </a:r>
                <a:endParaRPr lang="zh-CN" altLang="en-US" sz="2400" b="1" dirty="0">
                  <a:solidFill>
                    <a:srgbClr val="0000FF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28704" name="Text Box 25"/>
              <p:cNvSpPr txBox="1"/>
              <p:nvPr/>
            </p:nvSpPr>
            <p:spPr>
              <a:xfrm>
                <a:off x="3742" y="1207"/>
                <a:ext cx="1406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solidFill>
                      <a:srgbClr val="FF3300"/>
                    </a:solidFill>
                    <a:ea typeface="隶书" pitchFamily="49" charset="-122"/>
                  </a:rPr>
                  <a:t>特写镜头</a:t>
                </a:r>
                <a:endParaRPr lang="zh-CN" altLang="en-US" sz="2400" b="1" dirty="0">
                  <a:solidFill>
                    <a:srgbClr val="FF3300"/>
                  </a:solidFill>
                  <a:ea typeface="隶书" pitchFamily="49" charset="-122"/>
                </a:endParaRPr>
              </a:p>
            </p:txBody>
          </p:sp>
          <p:sp>
            <p:nvSpPr>
              <p:cNvPr id="28705" name="Text Box 17"/>
              <p:cNvSpPr txBox="1"/>
              <p:nvPr/>
            </p:nvSpPr>
            <p:spPr>
              <a:xfrm>
                <a:off x="612" y="799"/>
                <a:ext cx="1134" cy="97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endParaRPr lang="zh-CN" altLang="en-US" sz="2400" dirty="0"/>
              </a:p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ea typeface="黑体" panose="02010609060101010101" pitchFamily="49" charset="-122"/>
                  </a:rPr>
                  <a:t>潭中景物</a:t>
                </a:r>
                <a:endParaRPr lang="zh-CN" altLang="en-US" sz="2400" b="1" dirty="0">
                  <a:ea typeface="黑体" panose="02010609060101010101" pitchFamily="49" charset="-122"/>
                </a:endParaRPr>
              </a:p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endParaRPr lang="zh-CN" altLang="en-US" sz="2400" dirty="0">
                  <a:ea typeface="黑体" panose="02010609060101010101" pitchFamily="49" charset="-122"/>
                </a:endParaRPr>
              </a:p>
            </p:txBody>
          </p:sp>
          <p:sp>
            <p:nvSpPr>
              <p:cNvPr id="28706" name="AutoShape 21"/>
              <p:cNvSpPr/>
              <p:nvPr/>
            </p:nvSpPr>
            <p:spPr>
              <a:xfrm>
                <a:off x="1429" y="936"/>
                <a:ext cx="142" cy="680"/>
              </a:xfrm>
              <a:prstGeom prst="leftBrace">
                <a:avLst>
                  <a:gd name="adj1" fmla="val 39906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  <p:sp>
            <p:nvSpPr>
              <p:cNvPr id="28707" name="Text Box 22"/>
              <p:cNvSpPr txBox="1"/>
              <p:nvPr/>
            </p:nvSpPr>
            <p:spPr>
              <a:xfrm>
                <a:off x="1509" y="890"/>
                <a:ext cx="223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rPr>
                  <a:t>潭水：清澈  侧面描写</a:t>
                </a:r>
                <a:endParaRPr lang="zh-CN" altLang="en-US" sz="2400" b="1" dirty="0">
                  <a:solidFill>
                    <a:srgbClr val="0000FF"/>
                  </a:solidFill>
                  <a:latin typeface="黑体" panose="02010609060101010101" pitchFamily="49" charset="-122"/>
                  <a:ea typeface="黑体" panose="02010609060101010101" pitchFamily="49" charset="-122"/>
                </a:endParaRPr>
              </a:p>
            </p:txBody>
          </p:sp>
          <p:sp>
            <p:nvSpPr>
              <p:cNvPr id="28708" name="AutoShape 24"/>
              <p:cNvSpPr/>
              <p:nvPr/>
            </p:nvSpPr>
            <p:spPr>
              <a:xfrm>
                <a:off x="3560" y="981"/>
                <a:ext cx="47" cy="635"/>
              </a:xfrm>
              <a:prstGeom prst="rightBrace">
                <a:avLst>
                  <a:gd name="adj1" fmla="val 112588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</p:grpSp>
        <p:sp>
          <p:nvSpPr>
            <p:cNvPr id="28702" name="Rectangle 26"/>
            <p:cNvSpPr/>
            <p:nvPr/>
          </p:nvSpPr>
          <p:spPr>
            <a:xfrm>
              <a:off x="3742" y="1207"/>
              <a:ext cx="950" cy="273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None/>
              </a:pPr>
              <a:endParaRPr lang="zh-CN" altLang="en-US" sz="2400" dirty="0">
                <a:solidFill>
                  <a:srgbClr val="0000FF"/>
                </a:solidFill>
              </a:endParaRPr>
            </a:p>
          </p:txBody>
        </p:sp>
      </p:grpSp>
      <p:sp>
        <p:nvSpPr>
          <p:cNvPr id="85019" name="AutoShape 27"/>
          <p:cNvSpPr/>
          <p:nvPr/>
        </p:nvSpPr>
        <p:spPr>
          <a:xfrm>
            <a:off x="1547813" y="2349500"/>
            <a:ext cx="215900" cy="792163"/>
          </a:xfrm>
          <a:prstGeom prst="downArrow">
            <a:avLst>
              <a:gd name="adj1" fmla="val 50000"/>
              <a:gd name="adj2" fmla="val 917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400" dirty="0"/>
          </a:p>
        </p:txBody>
      </p:sp>
      <p:grpSp>
        <p:nvGrpSpPr>
          <p:cNvPr id="5" name="Group 54"/>
          <p:cNvGrpSpPr/>
          <p:nvPr/>
        </p:nvGrpSpPr>
        <p:grpSpPr>
          <a:xfrm>
            <a:off x="971550" y="2781300"/>
            <a:ext cx="6985000" cy="1320800"/>
            <a:chOff x="612" y="1752"/>
            <a:chExt cx="4400" cy="832"/>
          </a:xfrm>
        </p:grpSpPr>
        <p:sp>
          <p:nvSpPr>
            <p:cNvPr id="28693" name="Text Box 31"/>
            <p:cNvSpPr txBox="1"/>
            <p:nvPr/>
          </p:nvSpPr>
          <p:spPr>
            <a:xfrm>
              <a:off x="1565" y="2296"/>
              <a:ext cx="158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400" b="1" dirty="0">
                  <a:solidFill>
                    <a:srgbClr val="0000FF"/>
                  </a:solidFill>
                  <a:ea typeface="黑体" panose="02010609060101010101" pitchFamily="49" charset="-122"/>
                </a:rPr>
                <a:t>岸势：参差不齐</a:t>
              </a:r>
              <a:endParaRPr lang="zh-CN" altLang="en-US" sz="2400" b="1" dirty="0">
                <a:solidFill>
                  <a:srgbClr val="0000FF"/>
                </a:solidFill>
                <a:ea typeface="黑体" panose="02010609060101010101" pitchFamily="49" charset="-122"/>
              </a:endParaRPr>
            </a:p>
          </p:txBody>
        </p:sp>
        <p:grpSp>
          <p:nvGrpSpPr>
            <p:cNvPr id="28694" name="Group 53"/>
            <p:cNvGrpSpPr/>
            <p:nvPr/>
          </p:nvGrpSpPr>
          <p:grpSpPr>
            <a:xfrm>
              <a:off x="612" y="1752"/>
              <a:ext cx="4400" cy="771"/>
              <a:chOff x="612" y="1752"/>
              <a:chExt cx="4400" cy="771"/>
            </a:xfrm>
          </p:grpSpPr>
          <p:sp>
            <p:nvSpPr>
              <p:cNvPr id="28695" name="Text Box 33"/>
              <p:cNvSpPr txBox="1"/>
              <p:nvPr/>
            </p:nvSpPr>
            <p:spPr>
              <a:xfrm>
                <a:off x="3379" y="2069"/>
                <a:ext cx="1633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dirty="0"/>
                  <a:t>　　</a:t>
                </a:r>
                <a:r>
                  <a:rPr lang="zh-CN" altLang="en-US" sz="2400" b="1" dirty="0">
                    <a:solidFill>
                      <a:srgbClr val="FF3300"/>
                    </a:solidFill>
                    <a:ea typeface="隶书" pitchFamily="49" charset="-122"/>
                  </a:rPr>
                  <a:t>形象比喻</a:t>
                </a:r>
                <a:endParaRPr lang="zh-CN" altLang="en-US" sz="2400" b="1" dirty="0">
                  <a:solidFill>
                    <a:srgbClr val="FF3300"/>
                  </a:solidFill>
                  <a:ea typeface="隶书" pitchFamily="49" charset="-122"/>
                </a:endParaRPr>
              </a:p>
            </p:txBody>
          </p:sp>
          <p:sp>
            <p:nvSpPr>
              <p:cNvPr id="28696" name="Text Box 28"/>
              <p:cNvSpPr txBox="1"/>
              <p:nvPr/>
            </p:nvSpPr>
            <p:spPr>
              <a:xfrm>
                <a:off x="612" y="1979"/>
                <a:ext cx="908" cy="294"/>
              </a:xfrm>
              <a:prstGeom prst="rect">
                <a:avLst/>
              </a:prstGeom>
              <a:noFill/>
              <a:ln w="9525" cap="flat" cmpd="sng">
                <a:solidFill>
                  <a:srgbClr val="FF33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ea typeface="黑体" panose="02010609060101010101" pitchFamily="49" charset="-122"/>
                  </a:rPr>
                  <a:t>小潭</a:t>
                </a:r>
                <a:r>
                  <a:rPr lang="zh-CN" altLang="en-US" sz="2400" b="1" dirty="0">
                    <a:ea typeface="隶书" pitchFamily="49" charset="-122"/>
                  </a:rPr>
                  <a:t>源流</a:t>
                </a:r>
                <a:endParaRPr lang="zh-CN" altLang="en-US" sz="2400" b="1" dirty="0">
                  <a:ea typeface="隶书" pitchFamily="49" charset="-122"/>
                </a:endParaRPr>
              </a:p>
            </p:txBody>
          </p:sp>
          <p:sp>
            <p:nvSpPr>
              <p:cNvPr id="28697" name="AutoShape 29"/>
              <p:cNvSpPr/>
              <p:nvPr/>
            </p:nvSpPr>
            <p:spPr>
              <a:xfrm>
                <a:off x="1474" y="1842"/>
                <a:ext cx="91" cy="681"/>
              </a:xfrm>
              <a:prstGeom prst="leftBrace">
                <a:avLst>
                  <a:gd name="adj1" fmla="val 62362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  <p:sp>
            <p:nvSpPr>
              <p:cNvPr id="28698" name="Text Box 30"/>
              <p:cNvSpPr txBox="1"/>
              <p:nvPr/>
            </p:nvSpPr>
            <p:spPr>
              <a:xfrm>
                <a:off x="1565" y="1752"/>
                <a:ext cx="154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溪身</a:t>
                </a:r>
                <a:r>
                  <a:rPr lang="zh-CN" altLang="en-US" sz="2400" b="1" dirty="0">
                    <a:solidFill>
                      <a:srgbClr val="0000FF"/>
                    </a:solidFill>
                    <a:ea typeface="隶书" pitchFamily="49" charset="-122"/>
                  </a:rPr>
                  <a:t>：曲折蜿蜒</a:t>
                </a:r>
                <a:endParaRPr lang="zh-CN" altLang="en-US" sz="2400" b="1" dirty="0">
                  <a:solidFill>
                    <a:srgbClr val="0000FF"/>
                  </a:solidFill>
                  <a:ea typeface="隶书" pitchFamily="49" charset="-122"/>
                </a:endParaRPr>
              </a:p>
            </p:txBody>
          </p:sp>
          <p:sp>
            <p:nvSpPr>
              <p:cNvPr id="28699" name="AutoShape 32"/>
              <p:cNvSpPr/>
              <p:nvPr/>
            </p:nvSpPr>
            <p:spPr>
              <a:xfrm>
                <a:off x="3016" y="1842"/>
                <a:ext cx="91" cy="681"/>
              </a:xfrm>
              <a:prstGeom prst="rightBrace">
                <a:avLst>
                  <a:gd name="adj1" fmla="val 62362"/>
                  <a:gd name="adj2" fmla="val 50000"/>
                </a:avLst>
              </a:prstGeom>
              <a:noFill/>
              <a:ln w="952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  <p:sp>
            <p:nvSpPr>
              <p:cNvPr id="28700" name="Rectangle 34"/>
              <p:cNvSpPr/>
              <p:nvPr/>
            </p:nvSpPr>
            <p:spPr>
              <a:xfrm>
                <a:off x="3787" y="2069"/>
                <a:ext cx="861" cy="31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</p:grpSp>
      </p:grpSp>
      <p:sp>
        <p:nvSpPr>
          <p:cNvPr id="85027" name="AutoShape 35"/>
          <p:cNvSpPr/>
          <p:nvPr/>
        </p:nvSpPr>
        <p:spPr>
          <a:xfrm>
            <a:off x="1547813" y="3716338"/>
            <a:ext cx="215900" cy="792162"/>
          </a:xfrm>
          <a:prstGeom prst="downArrow">
            <a:avLst>
              <a:gd name="adj1" fmla="val 50000"/>
              <a:gd name="adj2" fmla="val 917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85029" name="AutoShape 37"/>
          <p:cNvSpPr/>
          <p:nvPr/>
        </p:nvSpPr>
        <p:spPr>
          <a:xfrm>
            <a:off x="1547813" y="5084763"/>
            <a:ext cx="215900" cy="792162"/>
          </a:xfrm>
          <a:prstGeom prst="downArrow">
            <a:avLst>
              <a:gd name="adj1" fmla="val 50000"/>
              <a:gd name="adj2" fmla="val 9172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85030" name="Text Box 38"/>
          <p:cNvSpPr txBox="1"/>
          <p:nvPr/>
        </p:nvSpPr>
        <p:spPr>
          <a:xfrm>
            <a:off x="1042988" y="5949950"/>
            <a:ext cx="20891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2400" b="1" dirty="0">
                <a:ea typeface="黑体" panose="02010609060101010101" pitchFamily="49" charset="-122"/>
              </a:rPr>
              <a:t>记录同游者</a:t>
            </a:r>
            <a:endParaRPr lang="zh-CN" altLang="en-US" sz="2400" b="1" dirty="0">
              <a:ea typeface="黑体" panose="02010609060101010101" pitchFamily="49" charset="-122"/>
            </a:endParaRPr>
          </a:p>
        </p:txBody>
      </p:sp>
      <p:grpSp>
        <p:nvGrpSpPr>
          <p:cNvPr id="7" name="Group 58"/>
          <p:cNvGrpSpPr/>
          <p:nvPr/>
        </p:nvGrpSpPr>
        <p:grpSpPr>
          <a:xfrm>
            <a:off x="1042988" y="4508500"/>
            <a:ext cx="6553200" cy="504825"/>
            <a:chOff x="657" y="2840"/>
            <a:chExt cx="4128" cy="318"/>
          </a:xfrm>
        </p:grpSpPr>
        <p:sp>
          <p:nvSpPr>
            <p:cNvPr id="28689" name="Text Box 39"/>
            <p:cNvSpPr txBox="1"/>
            <p:nvPr/>
          </p:nvSpPr>
          <p:spPr>
            <a:xfrm>
              <a:off x="3016" y="2840"/>
              <a:ext cx="1769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8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kumimoji="1" sz="24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zh-CN" altLang="en-US" sz="2400" dirty="0"/>
                <a:t>　　　　</a:t>
              </a:r>
              <a:r>
                <a:rPr lang="zh-CN" altLang="en-US" sz="2400" b="1" dirty="0">
                  <a:solidFill>
                    <a:srgbClr val="FF3300"/>
                  </a:solidFill>
                  <a:ea typeface="隶书" pitchFamily="49" charset="-122"/>
                </a:rPr>
                <a:t>寓情于景</a:t>
              </a:r>
              <a:endParaRPr lang="zh-CN" altLang="en-US" sz="2400" b="1" dirty="0">
                <a:solidFill>
                  <a:srgbClr val="FF3300"/>
                </a:solidFill>
                <a:ea typeface="隶书" pitchFamily="49" charset="-122"/>
              </a:endParaRPr>
            </a:p>
          </p:txBody>
        </p:sp>
        <p:grpSp>
          <p:nvGrpSpPr>
            <p:cNvPr id="28690" name="Group 55"/>
            <p:cNvGrpSpPr/>
            <p:nvPr/>
          </p:nvGrpSpPr>
          <p:grpSpPr>
            <a:xfrm>
              <a:off x="657" y="2840"/>
              <a:ext cx="3991" cy="318"/>
              <a:chOff x="657" y="2840"/>
              <a:chExt cx="3991" cy="318"/>
            </a:xfrm>
          </p:grpSpPr>
          <p:sp>
            <p:nvSpPr>
              <p:cNvPr id="28691" name="Text Box 36"/>
              <p:cNvSpPr txBox="1"/>
              <p:nvPr/>
            </p:nvSpPr>
            <p:spPr>
              <a:xfrm>
                <a:off x="657" y="2840"/>
                <a:ext cx="2314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eaLnBrk="1" hangingPunct="1">
                  <a:spcBef>
                    <a:spcPct val="50000"/>
                  </a:spcBef>
                  <a:buNone/>
                </a:pPr>
                <a:r>
                  <a:rPr lang="zh-CN" altLang="en-US" sz="2400" b="1" dirty="0">
                    <a:ea typeface="黑体" panose="02010609060101010101" pitchFamily="49" charset="-122"/>
                  </a:rPr>
                  <a:t>潭中气氛：</a:t>
                </a:r>
                <a:r>
                  <a:rPr lang="zh-CN" altLang="en-US" sz="2400" b="1" dirty="0">
                    <a:solidFill>
                      <a:srgbClr val="0000FF"/>
                    </a:solidFill>
                    <a:ea typeface="黑体" panose="02010609060101010101" pitchFamily="49" charset="-122"/>
                  </a:rPr>
                  <a:t>幽深冷寂</a:t>
                </a:r>
                <a:endParaRPr lang="zh-CN" altLang="en-US" sz="2400" b="1" dirty="0">
                  <a:solidFill>
                    <a:srgbClr val="0000FF"/>
                  </a:solidFill>
                  <a:ea typeface="黑体" panose="02010609060101010101" pitchFamily="49" charset="-122"/>
                </a:endParaRPr>
              </a:p>
            </p:txBody>
          </p:sp>
          <p:sp>
            <p:nvSpPr>
              <p:cNvPr id="28692" name="Rectangle 40"/>
              <p:cNvSpPr/>
              <p:nvPr/>
            </p:nvSpPr>
            <p:spPr>
              <a:xfrm>
                <a:off x="3787" y="2840"/>
                <a:ext cx="861" cy="318"/>
              </a:xfrm>
              <a:prstGeom prst="rect">
                <a:avLst/>
              </a:prstGeom>
              <a:solidFill>
                <a:schemeClr val="accent1">
                  <a:alpha val="0"/>
                </a:schemeClr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3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8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kumimoji="1" sz="24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spcBef>
                    <a:spcPct val="0"/>
                  </a:spcBef>
                  <a:buNone/>
                </a:pPr>
                <a:endParaRPr lang="zh-CN" altLang="en-US" sz="2400" dirty="0"/>
              </a:p>
            </p:txBody>
          </p:sp>
        </p:grpSp>
      </p:grpSp>
      <p:sp>
        <p:nvSpPr>
          <p:cNvPr id="85033" name="AutoShape 41"/>
          <p:cNvSpPr/>
          <p:nvPr/>
        </p:nvSpPr>
        <p:spPr>
          <a:xfrm>
            <a:off x="7596188" y="692150"/>
            <a:ext cx="73025" cy="5689600"/>
          </a:xfrm>
          <a:prstGeom prst="rightBrace">
            <a:avLst>
              <a:gd name="adj1" fmla="val 649275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endParaRPr lang="zh-CN" altLang="en-US" sz="2400" dirty="0"/>
          </a:p>
        </p:txBody>
      </p:sp>
      <p:sp>
        <p:nvSpPr>
          <p:cNvPr id="85034" name="Text Box 42"/>
          <p:cNvSpPr txBox="1"/>
          <p:nvPr/>
        </p:nvSpPr>
        <p:spPr>
          <a:xfrm>
            <a:off x="7151370" y="1160145"/>
            <a:ext cx="1676400" cy="4716780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2800" b="1" dirty="0">
                <a:solidFill>
                  <a:srgbClr val="0000FF"/>
                </a:solidFill>
                <a:ea typeface="隶书" pitchFamily="49" charset="-122"/>
                <a:sym typeface="+mn-ea"/>
              </a:rPr>
              <a:t>        </a:t>
            </a:r>
            <a:r>
              <a:rPr lang="zh-CN" altLang="en-US" sz="2800" b="1" dirty="0">
                <a:solidFill>
                  <a:srgbClr val="0000FF"/>
                </a:solidFill>
                <a:ea typeface="隶书" pitchFamily="49" charset="-122"/>
                <a:sym typeface="+mn-ea"/>
              </a:rPr>
              <a:t>借景抒发了自己在贬官失意时的悲凉、凄怆情感。</a:t>
            </a:r>
            <a:endParaRPr lang="zh-CN" altLang="en-US" sz="2800" b="1" dirty="0">
              <a:solidFill>
                <a:srgbClr val="0000FF"/>
              </a:solidFill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zh-CN" altLang="en-US" sz="2800" b="1" dirty="0">
              <a:solidFill>
                <a:srgbClr val="0000FF"/>
              </a:solidFill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85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85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85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85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85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2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2000" fill="hold"/>
                                        <p:tgtEl>
                                          <p:spTgt spid="85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/>
      <p:bldP spid="85002" grpId="0" animBg="1"/>
      <p:bldP spid="85008" grpId="0" animBg="1"/>
      <p:bldP spid="85019" grpId="0" animBg="1"/>
      <p:bldP spid="85027" grpId="0" animBg="1"/>
      <p:bldP spid="85029" grpId="0" animBg="1"/>
      <p:bldP spid="85030" grpId="0"/>
      <p:bldP spid="85033" grpId="0" animBg="1"/>
      <p:bldP spid="8503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7048" name="Text Box 8"/>
          <p:cNvSpPr txBox="1"/>
          <p:nvPr/>
        </p:nvSpPr>
        <p:spPr>
          <a:xfrm>
            <a:off x="433388" y="1903413"/>
            <a:ext cx="8497887" cy="23247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b="1" dirty="0">
                <a:solidFill>
                  <a:srgbClr val="0000FF"/>
                </a:solidFill>
                <a:ea typeface="隶书" pitchFamily="49" charset="-122"/>
              </a:rPr>
              <a:t>　  这篇散文从不同角度描绘了小石潭的各种景物，着意渲染它的寂寞、凄寒、幽怆的气氛，借景抒发了自己在贬官失意时的悲凉、凄怆情感。</a:t>
            </a:r>
            <a:endParaRPr lang="zh-CN" altLang="en-US" sz="3600" b="1" dirty="0">
              <a:solidFill>
                <a:srgbClr val="0000FF"/>
              </a:solidFill>
              <a:ea typeface="隶书" pitchFamily="49" charset="-122"/>
            </a:endParaRPr>
          </a:p>
        </p:txBody>
      </p:sp>
      <p:sp>
        <p:nvSpPr>
          <p:cNvPr id="29699" name="Text Box 6"/>
          <p:cNvSpPr txBox="1"/>
          <p:nvPr/>
        </p:nvSpPr>
        <p:spPr>
          <a:xfrm>
            <a:off x="250825" y="692150"/>
            <a:ext cx="3311525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None/>
            </a:pPr>
            <a:r>
              <a:rPr lang="zh-CN" altLang="en-US" sz="4000" b="1" dirty="0">
                <a:ea typeface="黑体" panose="02010609060101010101" pitchFamily="49" charset="-122"/>
              </a:rPr>
              <a:t>课文总结</a:t>
            </a:r>
            <a:endParaRPr lang="zh-CN" altLang="en-US" sz="4000" b="1" dirty="0">
              <a:ea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5327015" cy="935990"/>
          </a:xfrm>
        </p:spPr>
        <p:txBody>
          <a:bodyPr/>
          <a:p>
            <a:pPr algn="l"/>
            <a:r>
              <a:rPr lang="zh-CN" altLang="en-US" b="1">
                <a:solidFill>
                  <a:srgbClr val="FF0000"/>
                </a:solidFill>
              </a:rPr>
              <a:t>一、学习目标：</a:t>
            </a:r>
            <a:endParaRPr lang="zh-CN" altLang="en-US" b="1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8330" y="1113790"/>
            <a:ext cx="7927975" cy="2950210"/>
          </a:xfrm>
        </p:spPr>
        <p:txBody>
          <a:bodyPr/>
          <a:p>
            <a:r>
              <a:rPr lang="en-US" altLang="zh-CN"/>
              <a:t>1</a:t>
            </a:r>
            <a:r>
              <a:rPr lang="zh-CN" altLang="en-US"/>
              <a:t>、借助注释及工具书理解课文内容，积累文言词汇；</a:t>
            </a:r>
            <a:endParaRPr lang="zh-CN" altLang="en-US"/>
          </a:p>
          <a:p>
            <a:r>
              <a:rPr lang="en-US" altLang="zh-CN"/>
              <a:t>2</a:t>
            </a:r>
            <a:r>
              <a:rPr lang="zh-CN" altLang="en-US"/>
              <a:t>、学习抓住特征，鲜明生动地写景状物的写法；</a:t>
            </a:r>
            <a:endParaRPr lang="zh-CN" altLang="en-US"/>
          </a:p>
          <a:p>
            <a:r>
              <a:rPr lang="en-US" altLang="zh-CN"/>
              <a:t>3</a:t>
            </a:r>
            <a:r>
              <a:rPr lang="zh-CN" altLang="en-US"/>
              <a:t>、体会作者在文中流露的思想感情。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772795" y="3883025"/>
            <a:ext cx="4673600" cy="7620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kumimoji="1" lang="zh-CN" altLang="en-US" sz="44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二、学习重难点：</a:t>
            </a:r>
            <a:endParaRPr lang="zh-CN" altLang="en-US" b="1"/>
          </a:p>
        </p:txBody>
      </p:sp>
      <p:sp>
        <p:nvSpPr>
          <p:cNvPr id="7" name="文本框 6"/>
          <p:cNvSpPr txBox="1"/>
          <p:nvPr/>
        </p:nvSpPr>
        <p:spPr>
          <a:xfrm>
            <a:off x="1287780" y="4751070"/>
            <a:ext cx="6278880" cy="57912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ctr"/>
            <a:r>
              <a:rPr kumimoji="1" lang="zh-CN" altLang="en-US" sz="3200" kern="0">
                <a:latin typeface="+mn-lt"/>
                <a:ea typeface="+mn-ea"/>
                <a:cs typeface="+mn-cs"/>
                <a:sym typeface="+mn-ea"/>
              </a:rPr>
              <a:t>体会作者在文中流露的思想感情。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3" name="Rectangle 3"/>
          <p:cNvSpPr/>
          <p:nvPr/>
        </p:nvSpPr>
        <p:spPr>
          <a:xfrm>
            <a:off x="391160" y="241935"/>
            <a:ext cx="8294370" cy="6949440"/>
          </a:xfrm>
          <a:prstGeom prst="rect">
            <a:avLst/>
          </a:prstGeom>
          <a:noFill/>
          <a:ln w="9525">
            <a:noFill/>
          </a:ln>
          <a:effectLst>
            <a:outerShdw dist="35921" dir="2699999" algn="ctr" rotWithShape="0">
              <a:schemeClr val="bg2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柳宗元   字子厚，唐代河东人，世称柳河东，唐代著名文学家，</a:t>
            </a:r>
            <a:r>
              <a:rPr lang="zh-CN" altLang="en-US" sz="3600" b="1" dirty="0">
                <a:latin typeface="华文中宋" pitchFamily="2" charset="-122"/>
                <a:ea typeface="黑体" panose="02010609060101010101" pitchFamily="49" charset="-122"/>
              </a:rPr>
              <a:t>“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唐宋八大家</a:t>
            </a:r>
            <a:r>
              <a:rPr lang="zh-CN" altLang="en-US" sz="3600" b="1" dirty="0">
                <a:latin typeface="华文中宋" pitchFamily="2" charset="-122"/>
                <a:ea typeface="黑体" panose="02010609060101010101" pitchFamily="49" charset="-122"/>
              </a:rPr>
              <a:t>”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之一。代表作有《永州八记》、《三戒》、《捕蛇者说》等。其中《永州八记》是他因参加以王叔文为首的政治革新运动失败后，被贬至永州为司马时所写的诗文，《小石潭记》是其中的第四篇。</a:t>
            </a:r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柳宗元的山水游记把自己的身世遭遇、思想感情融合于自然风景的描绘中，寄寓自己的不幸遭遇，倾注怨愤抑郁的心情。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lvl="0" indent="0" eaLnBrk="1" hangingPunct="1">
              <a:spcBef>
                <a:spcPct val="50000"/>
              </a:spcBef>
              <a:buNone/>
            </a:pP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FFFF"/>
            </a:gs>
            <a:gs pos="100000">
              <a:srgbClr val="66FF3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395288" y="3933825"/>
            <a:ext cx="184150" cy="17367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5400" b="1" dirty="0"/>
          </a:p>
          <a:p>
            <a:pPr marL="0" lvl="0" indent="0" eaLnBrk="1" hangingPunct="1">
              <a:spcBef>
                <a:spcPct val="0"/>
              </a:spcBef>
              <a:buNone/>
            </a:pPr>
            <a:endParaRPr lang="en-US" altLang="zh-CN" sz="5400" b="1" dirty="0"/>
          </a:p>
        </p:txBody>
      </p:sp>
      <p:sp>
        <p:nvSpPr>
          <p:cNvPr id="9221" name="Text Box 5"/>
          <p:cNvSpPr txBox="1"/>
          <p:nvPr/>
        </p:nvSpPr>
        <p:spPr>
          <a:xfrm>
            <a:off x="971550" y="1484313"/>
            <a:ext cx="7207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篁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2" name="Text Box 6"/>
          <p:cNvSpPr txBox="1"/>
          <p:nvPr/>
        </p:nvSpPr>
        <p:spPr>
          <a:xfrm>
            <a:off x="3203575" y="1481138"/>
            <a:ext cx="9366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冽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3" name="Text Box 7"/>
          <p:cNvSpPr txBox="1"/>
          <p:nvPr/>
        </p:nvSpPr>
        <p:spPr>
          <a:xfrm>
            <a:off x="5292725" y="1481138"/>
            <a:ext cx="7921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坻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4" name="Text Box 8"/>
          <p:cNvSpPr txBox="1"/>
          <p:nvPr/>
        </p:nvSpPr>
        <p:spPr>
          <a:xfrm>
            <a:off x="7307263" y="1409700"/>
            <a:ext cx="720725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屿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5" name="Text Box 9"/>
          <p:cNvSpPr txBox="1"/>
          <p:nvPr/>
        </p:nvSpPr>
        <p:spPr>
          <a:xfrm>
            <a:off x="971550" y="2778125"/>
            <a:ext cx="863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嵁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6" name="Text Box 10"/>
          <p:cNvSpPr txBox="1"/>
          <p:nvPr/>
        </p:nvSpPr>
        <p:spPr>
          <a:xfrm>
            <a:off x="3205163" y="2778125"/>
            <a:ext cx="7191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蔓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7" name="Text Box 11"/>
          <p:cNvSpPr txBox="1"/>
          <p:nvPr/>
        </p:nvSpPr>
        <p:spPr>
          <a:xfrm>
            <a:off x="5292725" y="2778125"/>
            <a:ext cx="8636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参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8" name="Text Box 12"/>
          <p:cNvSpPr txBox="1"/>
          <p:nvPr/>
        </p:nvSpPr>
        <p:spPr>
          <a:xfrm>
            <a:off x="7308850" y="2778125"/>
            <a:ext cx="5762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差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29" name="Text Box 13"/>
          <p:cNvSpPr txBox="1"/>
          <p:nvPr/>
        </p:nvSpPr>
        <p:spPr>
          <a:xfrm>
            <a:off x="973138" y="4073525"/>
            <a:ext cx="7191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佁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0" name="Text Box 14"/>
          <p:cNvSpPr txBox="1"/>
          <p:nvPr/>
        </p:nvSpPr>
        <p:spPr>
          <a:xfrm>
            <a:off x="5291138" y="4073525"/>
            <a:ext cx="64928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翕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1" name="Text Box 15"/>
          <p:cNvSpPr txBox="1"/>
          <p:nvPr/>
        </p:nvSpPr>
        <p:spPr>
          <a:xfrm>
            <a:off x="7308850" y="4073525"/>
            <a:ext cx="7921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寥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2" name="Text Box 16"/>
          <p:cNvSpPr txBox="1"/>
          <p:nvPr/>
        </p:nvSpPr>
        <p:spPr>
          <a:xfrm>
            <a:off x="971550" y="5513388"/>
            <a:ext cx="6477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悄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3" name="Text Box 17"/>
          <p:cNvSpPr txBox="1"/>
          <p:nvPr/>
        </p:nvSpPr>
        <p:spPr>
          <a:xfrm>
            <a:off x="3203575" y="5513388"/>
            <a:ext cx="7921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怆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4" name="Text Box 18"/>
          <p:cNvSpPr txBox="1"/>
          <p:nvPr/>
        </p:nvSpPr>
        <p:spPr>
          <a:xfrm>
            <a:off x="5291138" y="5516563"/>
            <a:ext cx="576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龚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5" name="Text Box 19"/>
          <p:cNvSpPr txBox="1"/>
          <p:nvPr/>
        </p:nvSpPr>
        <p:spPr>
          <a:xfrm>
            <a:off x="7308850" y="5513388"/>
            <a:ext cx="6477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玄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6" name="Text Box 20"/>
          <p:cNvSpPr txBox="1"/>
          <p:nvPr/>
        </p:nvSpPr>
        <p:spPr>
          <a:xfrm>
            <a:off x="3203575" y="4076700"/>
            <a:ext cx="576263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400" b="1" dirty="0">
                <a:ea typeface="黑体" panose="02010609060101010101" pitchFamily="49" charset="-122"/>
              </a:rPr>
              <a:t>俶</a:t>
            </a:r>
            <a:endParaRPr lang="zh-CN" altLang="en-US" sz="4400" b="1" dirty="0">
              <a:ea typeface="黑体" panose="02010609060101010101" pitchFamily="49" charset="-122"/>
            </a:endParaRPr>
          </a:p>
        </p:txBody>
      </p:sp>
      <p:sp>
        <p:nvSpPr>
          <p:cNvPr id="9238" name="Text Box 22"/>
          <p:cNvSpPr txBox="1"/>
          <p:nvPr/>
        </p:nvSpPr>
        <p:spPr>
          <a:xfrm>
            <a:off x="827088" y="864553"/>
            <a:ext cx="7561262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4400" dirty="0">
                <a:solidFill>
                  <a:schemeClr val="accent2"/>
                </a:solidFill>
              </a:rPr>
              <a:t>huáng       liè           chí          yǔ</a:t>
            </a:r>
            <a:endParaRPr lang="en-US" altLang="zh-CN" sz="4400" dirty="0">
              <a:solidFill>
                <a:schemeClr val="accent2"/>
              </a:solidFill>
            </a:endParaRPr>
          </a:p>
        </p:txBody>
      </p:sp>
      <p:sp>
        <p:nvSpPr>
          <p:cNvPr id="9239" name="Text Box 23"/>
          <p:cNvSpPr txBox="1"/>
          <p:nvPr/>
        </p:nvSpPr>
        <p:spPr>
          <a:xfrm>
            <a:off x="755650" y="2276475"/>
            <a:ext cx="7632700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4400" dirty="0">
                <a:solidFill>
                  <a:schemeClr val="accent2"/>
                </a:solidFill>
              </a:rPr>
              <a:t> kān          màn        cēn          cī</a:t>
            </a:r>
            <a:endParaRPr lang="en-US" altLang="zh-CN" sz="4400" dirty="0">
              <a:solidFill>
                <a:schemeClr val="accent2"/>
              </a:solidFill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755650" y="3408045"/>
            <a:ext cx="7704138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4400" dirty="0"/>
              <a:t>  </a:t>
            </a:r>
            <a:r>
              <a:rPr lang="en-US" altLang="zh-CN" sz="4400" dirty="0">
                <a:solidFill>
                  <a:schemeClr val="accent2"/>
                </a:solidFill>
              </a:rPr>
              <a:t>yǐ           chù          xī         liáo</a:t>
            </a:r>
            <a:endParaRPr lang="en-US" altLang="zh-CN" sz="4400" dirty="0">
              <a:solidFill>
                <a:schemeClr val="accent2"/>
              </a:solidFill>
            </a:endParaRPr>
          </a:p>
        </p:txBody>
      </p:sp>
      <p:sp>
        <p:nvSpPr>
          <p:cNvPr id="9241" name="Text Box 25"/>
          <p:cNvSpPr txBox="1"/>
          <p:nvPr/>
        </p:nvSpPr>
        <p:spPr>
          <a:xfrm>
            <a:off x="684213" y="4754563"/>
            <a:ext cx="7920037" cy="7620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zh-CN" sz="3600" dirty="0"/>
              <a:t>  </a:t>
            </a:r>
            <a:r>
              <a:rPr lang="en-US" altLang="zh-CN" sz="4400" dirty="0">
                <a:solidFill>
                  <a:schemeClr val="accent2"/>
                </a:solidFill>
              </a:rPr>
              <a:t>qiǎo      chuàng     gōng      xuán</a:t>
            </a:r>
            <a:endParaRPr lang="en-US" altLang="zh-CN" sz="4400" dirty="0">
              <a:solidFill>
                <a:schemeClr val="accent2"/>
              </a:solidFill>
            </a:endParaRPr>
          </a:p>
        </p:txBody>
      </p:sp>
      <p:sp>
        <p:nvSpPr>
          <p:cNvPr id="10263" name="Text Box 26"/>
          <p:cNvSpPr txBox="1"/>
          <p:nvPr/>
        </p:nvSpPr>
        <p:spPr>
          <a:xfrm>
            <a:off x="684213" y="260350"/>
            <a:ext cx="763270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4000" b="1" dirty="0">
                <a:solidFill>
                  <a:schemeClr val="accent2"/>
                </a:solidFill>
                <a:latin typeface="华文楷体" pitchFamily="2" charset="-122"/>
                <a:ea typeface="华文楷体" pitchFamily="2" charset="-122"/>
              </a:rPr>
              <a:t>读准字音</a:t>
            </a:r>
            <a:endParaRPr lang="zh-CN" altLang="en-US" sz="4000" b="1" dirty="0">
              <a:solidFill>
                <a:schemeClr val="accent2"/>
              </a:solidFill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9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9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9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20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9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3" grpId="0"/>
      <p:bldP spid="9224" grpId="0"/>
      <p:bldP spid="9225" grpId="0"/>
      <p:bldP spid="9226" grpId="0"/>
      <p:bldP spid="9227" grpId="0"/>
      <p:bldP spid="9228" grpId="0"/>
      <p:bldP spid="9229" grpId="0"/>
      <p:bldP spid="9230" grpId="0"/>
      <p:bldP spid="9231" grpId="0"/>
      <p:bldP spid="9232" grpId="0"/>
      <p:bldP spid="9233" grpId="0"/>
      <p:bldP spid="9234" grpId="0"/>
      <p:bldP spid="9235" grpId="0"/>
      <p:bldP spid="9236" grpId="0"/>
      <p:bldP spid="9238" grpId="0"/>
      <p:bldP spid="9239" grpId="0"/>
      <p:bldP spid="9240" grpId="0"/>
      <p:bldP spid="92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288925" y="1831023"/>
            <a:ext cx="8566150" cy="23374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p>
            <a:pPr lvl="0" algn="l" eaLnBrk="1" hangingPunct="1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      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隶书" pitchFamily="49" charset="-122"/>
                <a:ea typeface="隶书" pitchFamily="49" charset="-122"/>
              </a:rPr>
              <a:t>听读课文，感知文中生动、形象的景物描写，品味文情之美。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隶书" pitchFamily="49" charset="-122"/>
              <a:ea typeface="隶书" pitchFamily="49" charset="-122"/>
            </a:endParaRPr>
          </a:p>
        </p:txBody>
      </p:sp>
      <p:pic>
        <p:nvPicPr>
          <p:cNvPr id="32775" name="小石潭记朗读(男声).mp3">
            <a:hlinkClick r:id="" action="ppaction://media"/>
          </p:cNvPr>
          <p:cNvPicPr>
            <a:picLocks noRot="1"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7596188" y="6092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776" name="小石潭记朗读(女声).wma">
            <a:hlinkClick r:id="" action="ppaction://media"/>
          </p:cNvPr>
          <p:cNvPicPr>
            <a:picLocks noRot="1"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5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8101013" y="6092825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7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529" fill="hold"/>
                                        <p:tgtEl>
                                          <p:spTgt spid="327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7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5417" fill="hold"/>
                                        <p:tgtEl>
                                          <p:spTgt spid="327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77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77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1151890" y="1007745"/>
            <a:ext cx="2621280" cy="82296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p>
            <a:r>
              <a:rPr lang="zh-CN" altLang="en-US" sz="4800">
                <a:solidFill>
                  <a:srgbClr val="FF0000"/>
                </a:solidFill>
                <a:effectLst/>
              </a:rPr>
              <a:t>朗读课文</a:t>
            </a:r>
            <a:endParaRPr lang="zh-CN" altLang="en-US" sz="4800">
              <a:solidFill>
                <a:srgbClr val="FF0000"/>
              </a:solidFill>
              <a:effectLst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61390" y="2132330"/>
            <a:ext cx="6384925" cy="17373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600"/>
              <a:t>       </a:t>
            </a:r>
            <a:r>
              <a:rPr lang="zh-CN" altLang="en-US" sz="3600"/>
              <a:t>诵读指南：读准字音、读好节奏(语速、停顿)、读出情味(文字背后作者的情感)</a:t>
            </a:r>
            <a:endParaRPr lang="zh-CN" altLang="en-US"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882015" y="723900"/>
            <a:ext cx="6727190" cy="27736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800">
                <a:solidFill>
                  <a:srgbClr val="FF0000"/>
                </a:solidFill>
              </a:rPr>
              <a:t>一、自主学习、交流：</a:t>
            </a:r>
            <a:endParaRPr lang="zh-CN" altLang="en-US" sz="4800">
              <a:solidFill>
                <a:srgbClr val="FF0000"/>
              </a:solidFill>
            </a:endParaRPr>
          </a:p>
          <a:p>
            <a:pPr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、顺畅地朗读课文（字音准确，停顿恰当）。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r>
              <a:rPr lang="en-US" altLang="zh-CN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r>
              <a:rPr lang="zh-CN" altLang="en-US" sz="32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、翻译课文，理解文意。</a:t>
            </a:r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l"/>
            <a:endParaRPr lang="zh-CN" altLang="en-US" sz="32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82015" y="3418205"/>
            <a:ext cx="7088505" cy="17983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zh-CN" altLang="en-US" sz="4800">
                <a:solidFill>
                  <a:srgbClr val="FF0000"/>
                </a:solidFill>
                <a:cs typeface="+mn-ea"/>
                <a:sym typeface="+mn-ea"/>
              </a:rPr>
              <a:t>二、合作交流：</a:t>
            </a:r>
            <a:endParaRPr lang="zh-CN" altLang="en-US" sz="4800">
              <a:solidFill>
                <a:srgbClr val="FF0000"/>
              </a:solidFill>
              <a:cs typeface="+mn-ea"/>
            </a:endParaRPr>
          </a:p>
          <a:p>
            <a:pPr algn="l"/>
            <a:r>
              <a:rPr lang="zh-CN" altLang="en-US">
                <a:solidFill>
                  <a:srgbClr val="FF0000"/>
                </a:solidFill>
                <a:cs typeface="+mn-ea"/>
                <a:sym typeface="+mn-ea"/>
              </a:rPr>
              <a:t>        </a:t>
            </a:r>
            <a:r>
              <a:rPr lang="zh-CN" altLang="en-US" sz="32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小组合作交流，提出自己在自读过程中未能解决的问题，师生合作答疑。</a:t>
            </a:r>
            <a:endParaRPr lang="zh-CN" altLang="en-US" sz="32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485140" y="366395"/>
            <a:ext cx="4112260" cy="7620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zh-CN" altLang="en-US" sz="4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三、探究深化：</a:t>
            </a:r>
            <a:endParaRPr lang="zh-CN" altLang="en-US" sz="4400"/>
          </a:p>
        </p:txBody>
      </p:sp>
      <p:sp>
        <p:nvSpPr>
          <p:cNvPr id="3" name="文本框 2"/>
          <p:cNvSpPr txBox="1"/>
          <p:nvPr/>
        </p:nvSpPr>
        <p:spPr>
          <a:xfrm>
            <a:off x="563245" y="1419225"/>
            <a:ext cx="8175625" cy="496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/>
            <a:r>
              <a:rPr lang="en-US" altLang="zh-CN" sz="3200"/>
              <a:t>    </a:t>
            </a:r>
            <a:r>
              <a:rPr lang="zh-CN" altLang="en-US" sz="3200"/>
              <a:t>《小石潭记》是柳宗元参与政治革新活动失败，遭到权贵排挤，被贬至永州担任司马期间所作。当时他政治失意，心情抑郁，因而借游山玩水来排遣愁怀。游历中，他发现了永州奇特的风景，于是记下来，成为历史上颇有名气的《永州八记》，《小石潭记》是其中的第四篇。在阅读了这篇游记之后，你认为小石潭的风景奇特在什么地方呢？请用原文回答。</a:t>
            </a:r>
            <a:endParaRPr lang="zh-CN" altLang="en-US" sz="3200"/>
          </a:p>
          <a:p>
            <a:pPr algn="l"/>
            <a:endParaRPr lang="zh-CN" altLang="en-US" sz="32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默认设计模板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2_Layers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1804</Words>
  <Application>WPS 演示</Application>
  <PresentationFormat>全屏显示(4:3)</PresentationFormat>
  <Paragraphs>170</Paragraphs>
  <Slides>16</Slides>
  <Notes>17</Notes>
  <HiddenSlides>0</HiddenSlides>
  <MMClips>5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1" baseType="lpstr">
      <vt:lpstr>Arial</vt:lpstr>
      <vt:lpstr>宋体</vt:lpstr>
      <vt:lpstr>Wingdings</vt:lpstr>
      <vt:lpstr>Times New Roman</vt:lpstr>
      <vt:lpstr>楷体_GB2312</vt:lpstr>
      <vt:lpstr>黑体</vt:lpstr>
      <vt:lpstr>华文中宋</vt:lpstr>
      <vt:lpstr>华文楷体</vt:lpstr>
      <vt:lpstr>隶书</vt:lpstr>
      <vt:lpstr>Wingdings</vt:lpstr>
      <vt:lpstr>新宋体</vt:lpstr>
      <vt:lpstr>微软雅黑</vt:lpstr>
      <vt:lpstr>默认设计模板</vt:lpstr>
      <vt:lpstr>2_Layers</vt:lpstr>
      <vt:lpstr>PowerPoint.Slide.8</vt:lpstr>
      <vt:lpstr>PowerPoint 演示文稿</vt:lpstr>
      <vt:lpstr>一、学习目标：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小石潭记</dc:title>
  <dc:creator/>
  <cp:lastModifiedBy>Administrator</cp:lastModifiedBy>
  <cp:revision>105</cp:revision>
  <dcterms:created xsi:type="dcterms:W3CDTF">2016-10-14T06:17:00Z</dcterms:created>
  <dcterms:modified xsi:type="dcterms:W3CDTF">2016-10-18T00:45:06Z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2052-10.1.0.5975</vt:lpwstr>
  </property>
</Properties>
</file>