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1E351-4D13-44F2-923D-A54E2E2E73E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579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河源市源城区东埔中学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r>
              <a:rPr lang="zh-CN" altLang="en-US" b="1" dirty="0" smtClean="0">
                <a:solidFill>
                  <a:schemeClr val="tx1"/>
                </a:solidFill>
              </a:rPr>
              <a:t>黄小青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Text Box 7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187624" y="1207909"/>
            <a:ext cx="6696744" cy="1015663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6000" b="1" dirty="0">
                <a:ea typeface="隶书" pitchFamily="49" charset="-122"/>
              </a:rPr>
              <a:t>乙酸</a:t>
            </a:r>
            <a:r>
              <a:rPr lang="zh-CN" altLang="en-US" sz="6000" b="1" dirty="0" smtClean="0">
                <a:ea typeface="隶书" pitchFamily="49" charset="-122"/>
              </a:rPr>
              <a:t>乙酯的制备</a:t>
            </a:r>
            <a:endParaRPr lang="zh-CN" altLang="en-US" sz="6000" b="1" dirty="0">
              <a:ea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891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3" imgW="6392167" imgH="3580952" progId="Paint.Picture">
                  <p:embed/>
                </p:oleObj>
              </mc:Choice>
              <mc:Fallback>
                <p:oleObj r:id="rId3" imgW="6392167" imgH="3580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0" y="1773238"/>
            <a:ext cx="2087563" cy="6413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</a:rPr>
              <a:t>浓硫酸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323850" y="2406650"/>
            <a:ext cx="1511300" cy="7620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400" b="1">
                <a:ea typeface="隶书" pitchFamily="49" charset="-122"/>
              </a:rPr>
              <a:t>乙酸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323850" y="1009650"/>
            <a:ext cx="1439863" cy="7620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400" b="1">
                <a:ea typeface="隶书" pitchFamily="49" charset="-122"/>
              </a:rPr>
              <a:t>乙醇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2484438" y="260350"/>
            <a:ext cx="5040312" cy="64135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600" b="1" dirty="0">
                <a:ea typeface="隶书" pitchFamily="49" charset="-122"/>
              </a:rPr>
              <a:t>乙酸</a:t>
            </a:r>
            <a:r>
              <a:rPr lang="zh-CN" altLang="en-US" sz="3600" b="1" dirty="0" smtClean="0">
                <a:ea typeface="隶书" pitchFamily="49" charset="-122"/>
              </a:rPr>
              <a:t>乙酯的制备</a:t>
            </a:r>
            <a:endParaRPr lang="zh-CN" altLang="en-US" sz="3600" b="1" dirty="0">
              <a:ea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6712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3"/>
          <p:cNvSpPr txBox="1">
            <a:spLocks noChangeArrowheads="1"/>
          </p:cNvSpPr>
          <p:nvPr/>
        </p:nvSpPr>
        <p:spPr bwMode="auto">
          <a:xfrm>
            <a:off x="900113" y="42862"/>
            <a:ext cx="4516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4000" b="1" dirty="0"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、乙酸的酯化反应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26694" y="5232400"/>
            <a:ext cx="8964612" cy="1471172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pPr>
              <a:lnSpc>
                <a:spcPct val="140000"/>
              </a:lnSpc>
              <a:buFontTx/>
              <a:buNone/>
              <a:defRPr/>
            </a:pPr>
            <a:r>
              <a:rPr lang="en-US" altLang="zh-CN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酸和醇起作用，生成酯和水的反应叫酯化反应</a:t>
            </a:r>
            <a:r>
              <a:rPr lang="zh-CN" altLang="en-US" sz="3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  <a:endParaRPr lang="en-US" altLang="zh-CN" sz="320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40000"/>
              </a:lnSpc>
              <a:buFontTx/>
              <a:buNone/>
              <a:defRPr/>
            </a:pPr>
            <a:r>
              <a:rPr kumimoji="1" lang="zh-CN" altLang="en-US" sz="3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    断键方式：酸脱羟基，醇脱氢。 </a:t>
            </a:r>
            <a:endParaRPr kumimoji="1" lang="zh-CN" alt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3636963" y="4697412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2400" b="1">
              <a:latin typeface="Times New Roman" pitchFamily="18" charset="0"/>
            </a:endParaRPr>
          </a:p>
        </p:txBody>
      </p:sp>
      <p:grpSp>
        <p:nvGrpSpPr>
          <p:cNvPr id="24584" name="Group 8"/>
          <p:cNvGrpSpPr>
            <a:grpSpLocks/>
          </p:cNvGrpSpPr>
          <p:nvPr/>
        </p:nvGrpSpPr>
        <p:grpSpPr bwMode="auto">
          <a:xfrm>
            <a:off x="0" y="774700"/>
            <a:ext cx="9144000" cy="1131887"/>
            <a:chOff x="431" y="3339"/>
            <a:chExt cx="5760" cy="713"/>
          </a:xfrm>
        </p:grpSpPr>
        <p:grpSp>
          <p:nvGrpSpPr>
            <p:cNvPr id="16389" name="Group 9"/>
            <p:cNvGrpSpPr>
              <a:grpSpLocks/>
            </p:cNvGrpSpPr>
            <p:nvPr/>
          </p:nvGrpSpPr>
          <p:grpSpPr bwMode="auto">
            <a:xfrm>
              <a:off x="431" y="3339"/>
              <a:ext cx="5760" cy="683"/>
              <a:chOff x="113" y="2160"/>
              <a:chExt cx="5760" cy="683"/>
            </a:xfrm>
          </p:grpSpPr>
          <p:grpSp>
            <p:nvGrpSpPr>
              <p:cNvPr id="16390" name="Group 10"/>
              <p:cNvGrpSpPr>
                <a:grpSpLocks/>
              </p:cNvGrpSpPr>
              <p:nvPr/>
            </p:nvGrpSpPr>
            <p:grpSpPr bwMode="auto">
              <a:xfrm>
                <a:off x="793" y="2432"/>
                <a:ext cx="41" cy="152"/>
                <a:chOff x="2784" y="3504"/>
                <a:chExt cx="41" cy="152"/>
              </a:xfrm>
            </p:grpSpPr>
            <p:sp>
              <p:nvSpPr>
                <p:cNvPr id="16391" name="Line 11"/>
                <p:cNvSpPr>
                  <a:spLocks noChangeShapeType="1"/>
                </p:cNvSpPr>
                <p:nvPr/>
              </p:nvSpPr>
              <p:spPr bwMode="auto">
                <a:xfrm>
                  <a:off x="2784" y="350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392" name="Line 12"/>
                <p:cNvSpPr>
                  <a:spLocks noChangeShapeType="1"/>
                </p:cNvSpPr>
                <p:nvPr/>
              </p:nvSpPr>
              <p:spPr bwMode="auto">
                <a:xfrm>
                  <a:off x="2825" y="3512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393" name="Group 13"/>
              <p:cNvGrpSpPr>
                <a:grpSpLocks/>
              </p:cNvGrpSpPr>
              <p:nvPr/>
            </p:nvGrpSpPr>
            <p:grpSpPr bwMode="auto">
              <a:xfrm>
                <a:off x="3956" y="2419"/>
                <a:ext cx="41" cy="152"/>
                <a:chOff x="2784" y="3504"/>
                <a:chExt cx="41" cy="152"/>
              </a:xfrm>
            </p:grpSpPr>
            <p:sp>
              <p:nvSpPr>
                <p:cNvPr id="16394" name="Line 14"/>
                <p:cNvSpPr>
                  <a:spLocks noChangeShapeType="1"/>
                </p:cNvSpPr>
                <p:nvPr/>
              </p:nvSpPr>
              <p:spPr bwMode="auto">
                <a:xfrm>
                  <a:off x="2784" y="350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395" name="Line 15"/>
                <p:cNvSpPr>
                  <a:spLocks noChangeShapeType="1"/>
                </p:cNvSpPr>
                <p:nvPr/>
              </p:nvSpPr>
              <p:spPr bwMode="auto">
                <a:xfrm>
                  <a:off x="2825" y="3512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6396" name="Rectangle 16"/>
              <p:cNvSpPr>
                <a:spLocks noChangeArrowheads="1"/>
              </p:cNvSpPr>
              <p:nvPr/>
            </p:nvSpPr>
            <p:spPr bwMode="auto">
              <a:xfrm>
                <a:off x="113" y="2160"/>
                <a:ext cx="5760" cy="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600" b="1">
                    <a:latin typeface="Times New Roman" pitchFamily="18" charset="0"/>
                  </a:rPr>
                  <a:t>           O                                                          O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zh-CN" sz="2600" b="1">
                    <a:latin typeface="Times New Roman" pitchFamily="18" charset="0"/>
                  </a:rPr>
                  <a:t>CH</a:t>
                </a:r>
                <a:r>
                  <a:rPr lang="en-US" altLang="zh-CN" sz="2600" b="1" baseline="-25000">
                    <a:latin typeface="Times New Roman" pitchFamily="18" charset="0"/>
                  </a:rPr>
                  <a:t>3</a:t>
                </a:r>
                <a:r>
                  <a:rPr lang="en-US" altLang="zh-CN" sz="2600" b="1">
                    <a:latin typeface="Times New Roman" pitchFamily="18" charset="0"/>
                  </a:rPr>
                  <a:t>—C—OH+H—O—C</a:t>
                </a:r>
                <a:r>
                  <a:rPr lang="en-US" altLang="zh-CN" sz="2600" b="1" baseline="-25000">
                    <a:latin typeface="Times New Roman" pitchFamily="18" charset="0"/>
                  </a:rPr>
                  <a:t>2</a:t>
                </a:r>
                <a:r>
                  <a:rPr lang="en-US" altLang="zh-CN" sz="2600" b="1">
                    <a:latin typeface="Times New Roman" pitchFamily="18" charset="0"/>
                  </a:rPr>
                  <a:t>H</a:t>
                </a:r>
                <a:r>
                  <a:rPr lang="en-US" altLang="zh-CN" sz="2600" b="1" baseline="-25000">
                    <a:latin typeface="Times New Roman" pitchFamily="18" charset="0"/>
                  </a:rPr>
                  <a:t>5  </a:t>
                </a:r>
                <a:r>
                  <a:rPr lang="en-US" altLang="zh-CN" sz="2600" b="1">
                    <a:latin typeface="Times New Roman" pitchFamily="18" charset="0"/>
                  </a:rPr>
                  <a:t>          CH</a:t>
                </a:r>
                <a:r>
                  <a:rPr lang="en-US" altLang="zh-CN" sz="2600" b="1" baseline="-25000">
                    <a:latin typeface="Times New Roman" pitchFamily="18" charset="0"/>
                  </a:rPr>
                  <a:t>3</a:t>
                </a:r>
                <a:r>
                  <a:rPr lang="en-US" altLang="zh-CN" sz="2600" b="1">
                    <a:latin typeface="Times New Roman" pitchFamily="18" charset="0"/>
                  </a:rPr>
                  <a:t>—C—O—C</a:t>
                </a:r>
                <a:r>
                  <a:rPr lang="en-US" altLang="zh-CN" sz="2600" b="1" baseline="-25000">
                    <a:latin typeface="Times New Roman" pitchFamily="18" charset="0"/>
                  </a:rPr>
                  <a:t>2</a:t>
                </a:r>
                <a:r>
                  <a:rPr lang="en-US" altLang="zh-CN" sz="2600" b="1">
                    <a:latin typeface="Times New Roman" pitchFamily="18" charset="0"/>
                  </a:rPr>
                  <a:t>H</a:t>
                </a:r>
                <a:r>
                  <a:rPr lang="en-US" altLang="zh-CN" sz="2600" b="1" baseline="-25000">
                    <a:latin typeface="Times New Roman" pitchFamily="18" charset="0"/>
                  </a:rPr>
                  <a:t>5</a:t>
                </a:r>
                <a:r>
                  <a:rPr lang="en-US" altLang="zh-CN" sz="2600" b="1">
                    <a:latin typeface="Times New Roman" pitchFamily="18" charset="0"/>
                  </a:rPr>
                  <a:t> + H</a:t>
                </a:r>
                <a:r>
                  <a:rPr lang="en-US" altLang="zh-CN" sz="2600" b="1" baseline="-25000">
                    <a:latin typeface="Times New Roman" pitchFamily="18" charset="0"/>
                  </a:rPr>
                  <a:t>2</a:t>
                </a:r>
                <a:r>
                  <a:rPr lang="en-US" altLang="zh-CN" sz="2600" b="1">
                    <a:latin typeface="Times New Roman" pitchFamily="18" charset="0"/>
                  </a:rPr>
                  <a:t>O</a:t>
                </a:r>
              </a:p>
            </p:txBody>
          </p:sp>
        </p:grpSp>
        <p:sp>
          <p:nvSpPr>
            <p:cNvPr id="16397" name="Text Box 17"/>
            <p:cNvSpPr txBox="1">
              <a:spLocks noChangeArrowheads="1"/>
            </p:cNvSpPr>
            <p:nvPr/>
          </p:nvSpPr>
          <p:spPr bwMode="auto">
            <a:xfrm>
              <a:off x="3017" y="3520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latin typeface="Times New Roman" pitchFamily="18" charset="0"/>
                </a:rPr>
                <a:t>浓</a:t>
              </a:r>
              <a:r>
                <a:rPr lang="en-US" altLang="zh-CN" b="1">
                  <a:latin typeface="Times New Roman" pitchFamily="18" charset="0"/>
                </a:rPr>
                <a:t>H</a:t>
              </a:r>
              <a:r>
                <a:rPr lang="en-US" altLang="zh-CN" b="1" baseline="-25000">
                  <a:latin typeface="Times New Roman" pitchFamily="18" charset="0"/>
                </a:rPr>
                <a:t>2</a:t>
              </a:r>
              <a:r>
                <a:rPr lang="en-US" altLang="zh-CN" b="1">
                  <a:latin typeface="Times New Roman" pitchFamily="18" charset="0"/>
                </a:rPr>
                <a:t>SO</a:t>
              </a:r>
              <a:r>
                <a:rPr lang="en-US" altLang="zh-CN" b="1" baseline="-25000">
                  <a:latin typeface="Times New Roman" pitchFamily="18" charset="0"/>
                </a:rPr>
                <a:t>4</a:t>
              </a:r>
              <a:endParaRPr lang="en-US" altLang="zh-CN" sz="2800" b="1">
                <a:latin typeface="Times New Roman" pitchFamily="18" charset="0"/>
              </a:endParaRPr>
            </a:p>
          </p:txBody>
        </p:sp>
        <p:grpSp>
          <p:nvGrpSpPr>
            <p:cNvPr id="16398" name="Group 18"/>
            <p:cNvGrpSpPr>
              <a:grpSpLocks/>
            </p:cNvGrpSpPr>
            <p:nvPr/>
          </p:nvGrpSpPr>
          <p:grpSpPr bwMode="auto">
            <a:xfrm>
              <a:off x="3017" y="3747"/>
              <a:ext cx="635" cy="182"/>
              <a:chOff x="2238" y="2928"/>
              <a:chExt cx="834" cy="144"/>
            </a:xfrm>
          </p:grpSpPr>
          <p:grpSp>
            <p:nvGrpSpPr>
              <p:cNvPr id="16399" name="Group 19"/>
              <p:cNvGrpSpPr>
                <a:grpSpLocks/>
              </p:cNvGrpSpPr>
              <p:nvPr/>
            </p:nvGrpSpPr>
            <p:grpSpPr bwMode="auto">
              <a:xfrm>
                <a:off x="2252" y="2928"/>
                <a:ext cx="820" cy="48"/>
                <a:chOff x="2252" y="2928"/>
                <a:chExt cx="820" cy="48"/>
              </a:xfrm>
            </p:grpSpPr>
            <p:sp>
              <p:nvSpPr>
                <p:cNvPr id="16400" name="Line 20"/>
                <p:cNvSpPr>
                  <a:spLocks noChangeShapeType="1"/>
                </p:cNvSpPr>
                <p:nvPr/>
              </p:nvSpPr>
              <p:spPr bwMode="auto">
                <a:xfrm>
                  <a:off x="2252" y="2976"/>
                  <a:ext cx="816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1" name="Line 21"/>
                <p:cNvSpPr>
                  <a:spLocks noChangeShapeType="1"/>
                </p:cNvSpPr>
                <p:nvPr/>
              </p:nvSpPr>
              <p:spPr bwMode="auto">
                <a:xfrm>
                  <a:off x="2976" y="2928"/>
                  <a:ext cx="96" cy="48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402" name="Group 22"/>
              <p:cNvGrpSpPr>
                <a:grpSpLocks/>
              </p:cNvGrpSpPr>
              <p:nvPr/>
            </p:nvGrpSpPr>
            <p:grpSpPr bwMode="auto">
              <a:xfrm rot="10800000">
                <a:off x="2238" y="3024"/>
                <a:ext cx="820" cy="48"/>
                <a:chOff x="2252" y="2928"/>
                <a:chExt cx="820" cy="48"/>
              </a:xfrm>
            </p:grpSpPr>
            <p:sp>
              <p:nvSpPr>
                <p:cNvPr id="16403" name="Line 23"/>
                <p:cNvSpPr>
                  <a:spLocks noChangeShapeType="1"/>
                </p:cNvSpPr>
                <p:nvPr/>
              </p:nvSpPr>
              <p:spPr bwMode="auto">
                <a:xfrm>
                  <a:off x="2252" y="2976"/>
                  <a:ext cx="816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4" name="Line 24"/>
                <p:cNvSpPr>
                  <a:spLocks noChangeShapeType="1"/>
                </p:cNvSpPr>
                <p:nvPr/>
              </p:nvSpPr>
              <p:spPr bwMode="auto">
                <a:xfrm>
                  <a:off x="2976" y="2928"/>
                  <a:ext cx="96" cy="48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6405" name="AutoShape 25"/>
            <p:cNvSpPr>
              <a:spLocks noChangeArrowheads="1"/>
            </p:cNvSpPr>
            <p:nvPr/>
          </p:nvSpPr>
          <p:spPr bwMode="auto">
            <a:xfrm>
              <a:off x="3309" y="3908"/>
              <a:ext cx="192" cy="144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323850" y="2303462"/>
            <a:ext cx="8420100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现象</a:t>
            </a:r>
            <a:r>
              <a:rPr lang="en-US" altLang="zh-CN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: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饱和碳酸钠溶液的液面上有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无色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透明的油状液体产生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并闻到香味。</a:t>
            </a:r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323850" y="3384550"/>
            <a:ext cx="8567738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结论</a:t>
            </a:r>
            <a:r>
              <a:rPr lang="en-US" altLang="zh-CN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: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在有浓硫酸存在，加热条件下，乙酸与乙醇发生反应，生成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无色透明不溶于水有香味的液体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，该油状液体是乙酸乙酯，该反应为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可逆反应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5508625" y="1854200"/>
            <a:ext cx="2016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ea typeface="隶书" pitchFamily="49" charset="-122"/>
              </a:rPr>
              <a:t>乙酸乙酯</a:t>
            </a:r>
          </a:p>
        </p:txBody>
      </p:sp>
    </p:spTree>
    <p:extLst>
      <p:ext uri="{BB962C8B-B14F-4D97-AF65-F5344CB8AC3E}">
        <p14:creationId xmlns:p14="http://schemas.microsoft.com/office/powerpoint/2010/main" val="1451676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602" grpId="0"/>
      <p:bldP spid="246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77825" y="411163"/>
            <a:ext cx="7362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乙酸乙酯的实验室制备的问题讨论</a:t>
            </a:r>
          </a:p>
        </p:txBody>
      </p:sp>
      <p:sp>
        <p:nvSpPr>
          <p:cNvPr id="17410" name="Line 5"/>
          <p:cNvSpPr>
            <a:spLocks noChangeShapeType="1"/>
          </p:cNvSpPr>
          <p:nvPr/>
        </p:nvSpPr>
        <p:spPr bwMode="auto">
          <a:xfrm>
            <a:off x="250825" y="1125538"/>
            <a:ext cx="7777163" cy="0"/>
          </a:xfrm>
          <a:prstGeom prst="line">
            <a:avLst/>
          </a:prstGeom>
          <a:noFill/>
          <a:ln w="63500" cmpd="dbl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539750" y="1484313"/>
            <a:ext cx="83153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装药品的顺序如何？乙醇为什么要过量？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浓硫酸的作用是什么？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得到的反应产物是否纯净？主要杂质有哪些？如何除去？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39750" y="3832225"/>
            <a:ext cx="85344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4. </a:t>
            </a:r>
            <a:r>
              <a:rPr kumimoji="1"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饱和</a:t>
            </a:r>
            <a:r>
              <a:rPr kumimoji="1"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Na</a:t>
            </a:r>
            <a:r>
              <a:rPr kumimoji="1" lang="en-US" altLang="zh-CN" sz="32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1"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CO</a:t>
            </a:r>
            <a:r>
              <a:rPr kumimoji="1" lang="en-US" altLang="zh-CN" sz="32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kumimoji="1"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溶液有什么作用？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39738" y="4652963"/>
            <a:ext cx="42037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５</a:t>
            </a: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.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加碎瓷片的目的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547688" y="5229225"/>
            <a:ext cx="7696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6.</a:t>
            </a:r>
            <a:r>
              <a:rPr kumimoji="1"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为什么导管不插入饱和</a:t>
            </a:r>
            <a:r>
              <a:rPr kumimoji="1" lang="en-US" altLang="zh-CN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Na</a:t>
            </a:r>
            <a:r>
              <a:rPr kumimoji="1" lang="en-US" altLang="zh-CN" sz="3200" b="1" baseline="-25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1" lang="en-US" altLang="zh-CN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CO</a:t>
            </a:r>
            <a:r>
              <a:rPr kumimoji="1" lang="en-US" altLang="zh-CN" sz="3200" b="1" baseline="-25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kumimoji="1" lang="zh-CN" alt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溶液中？</a:t>
            </a:r>
            <a:endParaRPr kumimoji="1"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90897" y="5882148"/>
            <a:ext cx="7696200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7.</a:t>
            </a:r>
            <a:r>
              <a:rPr kumimoji="1"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长导管的作用</a:t>
            </a:r>
            <a:r>
              <a:rPr kumimoji="1" lang="zh-CN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？</a:t>
            </a:r>
            <a:endParaRPr kumimoji="1"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0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日期占位符 1"/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>
              <a:buFont typeface="Arial" pitchFamily="34" charset="0"/>
              <a:buNone/>
            </a:pPr>
            <a:fld id="{9A845DB2-8C98-4CD6-B4D9-2CFF17C4771E}" type="datetime1">
              <a:rPr lang="zh-CN" altLang="en-US"/>
              <a:pPr>
                <a:buFont typeface="Arial" pitchFamily="34" charset="0"/>
                <a:buNone/>
              </a:pPr>
              <a:t>2017/1/10</a:t>
            </a:fld>
            <a:endParaRPr lang="zh-CN" altLang="en-US"/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77825" y="411163"/>
            <a:ext cx="7362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乙酸乙酯的实验室制备的问题讨论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43476" y="1136650"/>
            <a:ext cx="8315325" cy="570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装药品的顺序如何？乙醇为什么要过量？</a:t>
            </a:r>
            <a:endParaRPr lang="zh-CN" altLang="en-US" sz="3600" b="1" dirty="0">
              <a:solidFill>
                <a:schemeClr val="tx2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 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3200" b="1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浓硫酸的作用是什么？</a:t>
            </a:r>
          </a:p>
          <a:p>
            <a:pPr>
              <a:lnSpc>
                <a:spcPct val="120000"/>
              </a:lnSpc>
            </a:pPr>
            <a:endParaRPr lang="zh-CN" altLang="en-US" sz="3200" b="1" dirty="0">
              <a:solidFill>
                <a:schemeClr val="tx2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  <a:spcBef>
                <a:spcPct val="80000"/>
              </a:spcBef>
            </a:pP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得到的反应产物是否纯净？主要杂质有哪些？如何除去？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63600" y="3989738"/>
            <a:ext cx="6816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①</a:t>
            </a:r>
            <a:r>
              <a:rPr kumimoji="1"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催化剂</a:t>
            </a: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  <a:r>
              <a:rPr kumimoji="1"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加快化学反应速率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863600" y="4765779"/>
            <a:ext cx="7391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②</a:t>
            </a:r>
            <a:r>
              <a:rPr kumimoji="1"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吸水剂</a:t>
            </a: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  <a:r>
              <a:rPr kumimoji="1"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增大反应进行的程度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271962" y="6093296"/>
            <a:ext cx="23669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乙酸</a:t>
            </a:r>
            <a:r>
              <a:rPr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;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乙醇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035639" y="1700808"/>
            <a:ext cx="6731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乙醇</a:t>
            </a:r>
            <a:r>
              <a:rPr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-</a:t>
            </a: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-</a:t>
            </a:r>
            <a:r>
              <a:rPr kumimoji="1"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浓硫酸</a:t>
            </a:r>
            <a:r>
              <a:rPr kumimoji="1"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乙酸</a:t>
            </a:r>
            <a:endParaRPr lang="en-US" altLang="zh-CN" sz="3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>
            <a:off x="250825" y="1125538"/>
            <a:ext cx="7777163" cy="0"/>
          </a:xfrm>
          <a:prstGeom prst="line">
            <a:avLst/>
          </a:prstGeom>
          <a:noFill/>
          <a:ln w="63500" cmpd="dbl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04184" y="2280245"/>
            <a:ext cx="85866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    该反应为可逆反应，加大反应物的量，可使平衡向正反应方向移动，提高</a:t>
            </a:r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产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物</a:t>
            </a:r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的</a:t>
            </a:r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产率。</a:t>
            </a:r>
            <a:endParaRPr lang="en-US" altLang="zh-CN" sz="3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09248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/>
      <p:bldP spid="25606" grpId="0"/>
      <p:bldP spid="2560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60363" y="1327150"/>
            <a:ext cx="867568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① 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吸收乙醇、中和乙酸，便于闻酯的香味。</a:t>
            </a:r>
          </a:p>
          <a:p>
            <a:pPr>
              <a:lnSpc>
                <a:spcPct val="110000"/>
              </a:lnSpc>
              <a:buFontTx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②降低酯在水中的溶解度</a:t>
            </a:r>
            <a:r>
              <a:rPr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以便使酯分层析出</a:t>
            </a:r>
            <a:r>
              <a:rPr kumimoji="1"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85750" y="592138"/>
            <a:ext cx="85344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4.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饱和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Na</a:t>
            </a:r>
            <a:r>
              <a:rPr kumimoji="1" lang="en-US" altLang="zh-CN" sz="32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CO</a:t>
            </a:r>
            <a:r>
              <a:rPr kumimoji="1" lang="en-US" altLang="zh-CN" sz="32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溶液有什么作用？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0825" y="2716213"/>
            <a:ext cx="2692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５</a:t>
            </a: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.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加碎瓷片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559050" y="2716213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/>
                <a:ea typeface="楷体_GB2312" panose="02010609030101010101" pitchFamily="49" charset="-122"/>
              </a:rPr>
              <a:t>——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防暴沸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楷体_GB2312" panose="02010609030101010101" pitchFamily="49" charset="-122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331788" y="3573463"/>
            <a:ext cx="7696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6.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为什么导管不插入饱和</a:t>
            </a:r>
            <a:r>
              <a:rPr kumimoji="1" lang="en-US" altLang="zh-CN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Na</a:t>
            </a:r>
            <a:r>
              <a:rPr kumimoji="1" lang="en-US" altLang="zh-CN" sz="32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1" lang="en-US" altLang="zh-CN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CO</a:t>
            </a:r>
            <a:r>
              <a:rPr kumimoji="1" lang="en-US" altLang="zh-CN" sz="32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kumimoji="1" lang="zh-CN" alt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溶液中？</a:t>
            </a:r>
            <a:endParaRPr kumimoji="1"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052513" y="4262285"/>
            <a:ext cx="4887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anose="02010609030101010101" pitchFamily="49" charset="-122"/>
              </a:rPr>
              <a:t>防止受热不匀发生倒吸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80489" y="5245315"/>
            <a:ext cx="7696200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kumimoji="1" lang="en-US" altLang="zh-CN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7.</a:t>
            </a:r>
            <a:r>
              <a:rPr kumimoji="1"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长导管的作用</a:t>
            </a:r>
            <a:r>
              <a:rPr kumimoji="1" lang="zh-CN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？</a:t>
            </a:r>
            <a:endParaRPr kumimoji="1"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29955" y="5855064"/>
            <a:ext cx="4887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anose="02010609030101010101" pitchFamily="49" charset="-122"/>
              </a:rPr>
              <a:t>导气，冷凝回流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93365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1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391</Words>
  <Application>Microsoft Office PowerPoint</Application>
  <PresentationFormat>全屏显示(4:3)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8" baseType="lpstr">
      <vt:lpstr>Office 主题</vt:lpstr>
      <vt:lpstr>Bitmap Image</vt:lpstr>
      <vt:lpstr>乙酸乙酯的制备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乙酸乙酯的制备</dc:title>
  <dc:creator>Administrator</dc:creator>
  <cp:lastModifiedBy>微软用户</cp:lastModifiedBy>
  <cp:revision>8</cp:revision>
  <dcterms:created xsi:type="dcterms:W3CDTF">2017-01-09T16:18:56Z</dcterms:created>
  <dcterms:modified xsi:type="dcterms:W3CDTF">2017-01-09T17:06:31Z</dcterms:modified>
</cp:coreProperties>
</file>