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65" r:id="rId3"/>
    <p:sldId id="272" r:id="rId4"/>
    <p:sldId id="273" r:id="rId5"/>
    <p:sldId id="289" r:id="rId6"/>
    <p:sldId id="274" r:id="rId7"/>
    <p:sldId id="267" r:id="rId8"/>
    <p:sldId id="268" r:id="rId9"/>
    <p:sldId id="295" r:id="rId10"/>
    <p:sldId id="281" r:id="rId11"/>
    <p:sldId id="282" r:id="rId12"/>
    <p:sldId id="294" r:id="rId13"/>
    <p:sldId id="291" r:id="rId14"/>
    <p:sldId id="297" r:id="rId15"/>
    <p:sldId id="300" r:id="rId16"/>
    <p:sldId id="270" r:id="rId17"/>
    <p:sldId id="287" r:id="rId18"/>
    <p:sldId id="288" r:id="rId19"/>
    <p:sldId id="271" r:id="rId20"/>
    <p:sldId id="261" r:id="rId21"/>
    <p:sldId id="262" r:id="rId22"/>
    <p:sldId id="263" r:id="rId23"/>
    <p:sldId id="269" r:id="rId24"/>
    <p:sldId id="292" r:id="rId25"/>
    <p:sldId id="298" r:id="rId26"/>
    <p:sldId id="299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7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6"/>
    <p:restoredTop sz="94643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D59D0-28FE-4E34-903F-CDB1BBCAE57E}" type="datetimeFigureOut">
              <a:rPr lang="zh-CN" altLang="en-US" smtClean="0"/>
              <a:pPr/>
              <a:t>2016/12/12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05A63-1546-45F9-91F7-ABE834D20A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5EC0B-6E4E-45B9-AC7C-53DD0215F366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9307D-F196-446A-A888-34112F176D00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B430F-878B-44B5-B4BD-CD8E250D8E99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2CF42-401D-493C-A5B4-2F3C90D3F3D9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B3E2B-CBAD-43C2-8082-86559DD16815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4F210-F3C4-4CF3-A745-252F88F8F21D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A4320-55C6-49A8-828E-596F3EE62133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EB9D4-EB6C-4D01-9B09-236CE30C1B50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48FD7-6045-4FD1-BDB7-FD53338DC1E3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79F8-A93A-4E88-80C9-13CB4F2E5B73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67040-0F31-46A4-82D9-9AE35C75FCAA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2817D97-0117-4C79-867F-8D33CB9ECE75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buClr>
          <a:srgbClr val="000000"/>
        </a:buClr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22303;&#20154;&#22260;&#25915;.m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1"/>
          <p:cNvSpPr txBox="1">
            <a:spLocks noChangeArrowheads="1"/>
          </p:cNvSpPr>
          <p:nvPr/>
        </p:nvSpPr>
        <p:spPr bwMode="auto">
          <a:xfrm>
            <a:off x="1071538" y="1928802"/>
            <a:ext cx="6985000" cy="21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5400" b="1" dirty="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《</a:t>
            </a:r>
            <a:r>
              <a:rPr kumimoji="1" lang="zh-CN" altLang="en-US" sz="5400" b="1" dirty="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海底两万里</a:t>
            </a:r>
            <a:r>
              <a:rPr kumimoji="1" lang="en-US" altLang="zh-CN" sz="5400" b="1" dirty="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》</a:t>
            </a:r>
            <a:r>
              <a:rPr kumimoji="1" lang="zh-CN" altLang="en-US" sz="5400" b="1" dirty="0" smtClean="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导读</a:t>
            </a:r>
            <a:endParaRPr kumimoji="1" lang="en-US" altLang="zh-CN" sz="5400" b="1" dirty="0" smtClean="0">
              <a:solidFill>
                <a:srgbClr val="C00000"/>
              </a:solidFill>
              <a:latin typeface="SimHei" pitchFamily="2" charset="-122"/>
              <a:ea typeface="SimHei" pitchFamily="2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4400" b="1" dirty="0" smtClean="0">
                <a:latin typeface="宋体" pitchFamily="2" charset="-122"/>
                <a:ea typeface="宋体" pitchFamily="2" charset="-122"/>
              </a:rPr>
              <a:t>——</a:t>
            </a:r>
            <a:r>
              <a:rPr kumimoji="1" lang="zh-CN" altLang="en-US" sz="4400" b="1" dirty="0" smtClean="0">
                <a:latin typeface="宋体" pitchFamily="2" charset="-122"/>
                <a:ea typeface="宋体" pitchFamily="2" charset="-122"/>
              </a:rPr>
              <a:t>科学与幻想之旅</a:t>
            </a:r>
            <a:endParaRPr kumimoji="1" lang="zh-CN" altLang="en-US" sz="44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内容占位符 2"/>
          <p:cNvSpPr>
            <a:spLocks noGrp="1"/>
          </p:cNvSpPr>
          <p:nvPr>
            <p:ph idx="1"/>
          </p:nvPr>
        </p:nvSpPr>
        <p:spPr>
          <a:xfrm>
            <a:off x="900113" y="1268413"/>
            <a:ext cx="7572375" cy="136842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kumimoji="1" lang="zh-CN" altLang="en-US" sz="3600" b="1" smtClean="0">
                <a:latin typeface="SimHei" pitchFamily="2" charset="-122"/>
                <a:ea typeface="SimHei" pitchFamily="2" charset="-122"/>
              </a:rPr>
              <a:t>    跳读</a:t>
            </a:r>
            <a:r>
              <a:rPr kumimoji="1" lang="zh-CN" altLang="en-US" sz="4000" b="1" smtClean="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第二部分第十六章</a:t>
            </a:r>
            <a:r>
              <a:rPr kumimoji="1" lang="zh-CN" altLang="en-US" sz="3600" b="1" smtClean="0">
                <a:latin typeface="SimHei" pitchFamily="2" charset="-122"/>
                <a:ea typeface="SimHei" pitchFamily="2" charset="-122"/>
              </a:rPr>
              <a:t>，看看他们是怎样解决这个困难的。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00113" y="3213100"/>
            <a:ext cx="76454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600" dirty="0">
                <a:latin typeface="宋体" pitchFamily="2" charset="-122"/>
                <a:ea typeface="宋体" pitchFamily="2" charset="-122"/>
                <a:cs typeface="KaiTi"/>
              </a:rPr>
              <a:t>跳读提示：</a:t>
            </a:r>
            <a:endParaRPr kumimoji="1" lang="en-US" altLang="zh-CN" sz="3600" dirty="0">
              <a:latin typeface="宋体" pitchFamily="2" charset="-122"/>
              <a:ea typeface="宋体" pitchFamily="2" charset="-122"/>
              <a:cs typeface="KaiTi"/>
            </a:endParaRPr>
          </a:p>
          <a:p>
            <a:r>
              <a:rPr kumimoji="1" lang="zh-CN" altLang="en-US" sz="3600" dirty="0">
                <a:latin typeface="宋体" pitchFamily="2" charset="-122"/>
                <a:ea typeface="宋体" pitchFamily="2" charset="-122"/>
                <a:cs typeface="KaiTi"/>
              </a:rPr>
              <a:t>    </a:t>
            </a:r>
            <a:r>
              <a:rPr kumimoji="1" lang="en-US" altLang="zh-CN" sz="3600" dirty="0">
                <a:latin typeface="宋体" pitchFamily="2" charset="-122"/>
                <a:ea typeface="宋体" pitchFamily="2" charset="-122"/>
                <a:cs typeface="KaiTi"/>
              </a:rPr>
              <a:t>1.</a:t>
            </a:r>
            <a:r>
              <a:rPr kumimoji="1" lang="zh-CN" altLang="en-US" sz="3600" dirty="0">
                <a:latin typeface="宋体" pitchFamily="2" charset="-122"/>
                <a:ea typeface="宋体" pitchFamily="2" charset="-122"/>
                <a:cs typeface="KaiTi"/>
              </a:rPr>
              <a:t>关注大家冲破冰山采取的行动。</a:t>
            </a:r>
            <a:endParaRPr kumimoji="1" lang="en-US" altLang="zh-CN" sz="3600" dirty="0">
              <a:latin typeface="宋体" pitchFamily="2" charset="-122"/>
              <a:ea typeface="宋体" pitchFamily="2" charset="-122"/>
              <a:cs typeface="KaiTi"/>
            </a:endParaRPr>
          </a:p>
          <a:p>
            <a:r>
              <a:rPr kumimoji="1" lang="zh-CN" altLang="en-US" sz="3600" dirty="0">
                <a:latin typeface="宋体" pitchFamily="2" charset="-122"/>
                <a:ea typeface="宋体" pitchFamily="2" charset="-122"/>
                <a:cs typeface="KaiTi"/>
              </a:rPr>
              <a:t>    </a:t>
            </a:r>
            <a:r>
              <a:rPr kumimoji="1" lang="en-US" altLang="zh-CN" sz="3600" dirty="0">
                <a:latin typeface="宋体" pitchFamily="2" charset="-122"/>
                <a:ea typeface="宋体" pitchFamily="2" charset="-122"/>
                <a:cs typeface="KaiTi"/>
              </a:rPr>
              <a:t>2.</a:t>
            </a:r>
            <a:r>
              <a:rPr kumimoji="1" lang="zh-CN" altLang="en-US" sz="3600" dirty="0">
                <a:latin typeface="宋体" pitchFamily="2" charset="-122"/>
                <a:ea typeface="宋体" pitchFamily="2" charset="-122"/>
                <a:cs typeface="KaiTi"/>
              </a:rPr>
              <a:t>其他文字跳过。</a:t>
            </a:r>
            <a:endParaRPr kumimoji="1" lang="en-US" altLang="zh-CN" sz="3600" dirty="0">
              <a:latin typeface="宋体" pitchFamily="2" charset="-122"/>
              <a:ea typeface="宋体" pitchFamily="2" charset="-122"/>
              <a:cs typeface="KaiTi"/>
            </a:endParaRPr>
          </a:p>
          <a:p>
            <a:r>
              <a:rPr kumimoji="1" lang="zh-CN" altLang="en-US" sz="3600" dirty="0">
                <a:latin typeface="宋体" pitchFamily="2" charset="-122"/>
                <a:ea typeface="宋体" pitchFamily="2" charset="-122"/>
                <a:cs typeface="KaiTi"/>
              </a:rPr>
              <a:t>    </a:t>
            </a:r>
            <a:r>
              <a:rPr kumimoji="1" lang="en-US" altLang="zh-CN" sz="3600" dirty="0">
                <a:latin typeface="宋体" pitchFamily="2" charset="-122"/>
                <a:ea typeface="宋体" pitchFamily="2" charset="-122"/>
                <a:cs typeface="KaiTi"/>
              </a:rPr>
              <a:t>3.</a:t>
            </a:r>
            <a:r>
              <a:rPr kumimoji="1" lang="zh-CN" altLang="en-US" sz="3600" dirty="0">
                <a:latin typeface="宋体" pitchFamily="2" charset="-122"/>
                <a:ea typeface="宋体" pitchFamily="2" charset="-122"/>
                <a:cs typeface="KaiTi"/>
              </a:rPr>
              <a:t>跳读时间为</a:t>
            </a:r>
            <a:r>
              <a:rPr kumimoji="1" lang="en-US" altLang="zh-CN" sz="4000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kumimoji="1" lang="zh-CN" altLang="en-US" sz="4000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分钟</a:t>
            </a:r>
            <a:r>
              <a:rPr kumimoji="1" lang="zh-CN" altLang="en-US" sz="3600" dirty="0">
                <a:latin typeface="宋体" pitchFamily="2" charset="-122"/>
                <a:ea typeface="宋体" pitchFamily="2" charset="-122"/>
                <a:cs typeface="KaiTi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kumimoji="1" lang="zh-CN" altLang="en-US" smtClean="0"/>
              <a:t>       </a:t>
            </a:r>
            <a:r>
              <a:rPr kumimoji="1" lang="zh-CN" altLang="en-US" sz="3600" smtClean="0">
                <a:latin typeface="楷体"/>
                <a:ea typeface="楷体"/>
                <a:cs typeface="楷体"/>
              </a:rPr>
              <a:t>尼摩艇长一直在静静地思索。看得出来，他心中有个想法，但又想把那个想法丢开。他对自己做出了否定的回答。最后，下面的话从他嘴里脱口而出：</a:t>
            </a:r>
            <a:endParaRPr kumimoji="1" lang="en-US" altLang="zh-CN" sz="3600" smtClean="0">
              <a:latin typeface="楷体"/>
              <a:ea typeface="楷体"/>
              <a:cs typeface="楷体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kumimoji="1" lang="en-US" altLang="zh-CN" sz="3600" smtClean="0">
              <a:latin typeface="楷体"/>
              <a:ea typeface="楷体"/>
              <a:cs typeface="楷体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kumimoji="1" lang="zh-CN" altLang="en-US" sz="3600" smtClean="0">
                <a:latin typeface="楷体"/>
                <a:ea typeface="楷体"/>
                <a:cs typeface="楷体"/>
              </a:rPr>
              <a:t>   “翻滚的开水！”他自言自语着。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内容占位符 5" descr="地图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714375"/>
            <a:ext cx="8039100" cy="5429250"/>
          </a:xfrm>
        </p:spPr>
      </p:pic>
      <p:sp>
        <p:nvSpPr>
          <p:cNvPr id="7" name="波形 6"/>
          <p:cNvSpPr/>
          <p:nvPr/>
        </p:nvSpPr>
        <p:spPr>
          <a:xfrm>
            <a:off x="5000625" y="5500688"/>
            <a:ext cx="571500" cy="357187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4752181" y="5822157"/>
            <a:ext cx="498475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波形 8"/>
          <p:cNvSpPr/>
          <p:nvPr/>
        </p:nvSpPr>
        <p:spPr>
          <a:xfrm>
            <a:off x="2928938" y="4572000"/>
            <a:ext cx="571500" cy="357188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rot="5400000">
            <a:off x="2679700" y="4894263"/>
            <a:ext cx="4984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5602" name="图片 3" descr="章鱼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85750"/>
            <a:ext cx="88138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550" y="2205038"/>
            <a:ext cx="7345363" cy="2016125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zh-CN" altLang="en-US" sz="3600" b="1" dirty="0" smtClean="0">
                <a:latin typeface="+mn-ea"/>
              </a:rPr>
              <a:t>    </a:t>
            </a:r>
            <a:r>
              <a:rPr kumimoji="1" lang="zh-CN" altLang="en-US" sz="4000" b="1" dirty="0" smtClean="0">
                <a:latin typeface="SimHei" charset="-122"/>
                <a:ea typeface="SimHei" charset="-122"/>
                <a:cs typeface="SimHei" charset="-122"/>
              </a:rPr>
              <a:t>跳读书本</a:t>
            </a:r>
            <a:r>
              <a:rPr kumimoji="1" lang="en-US" altLang="zh-CN" sz="4000" b="1" dirty="0" smtClean="0">
                <a:latin typeface="SimHei" charset="-122"/>
                <a:ea typeface="SimHei" charset="-122"/>
                <a:cs typeface="SimHei" charset="-122"/>
              </a:rPr>
              <a:t>353-355</a:t>
            </a:r>
            <a:r>
              <a:rPr kumimoji="1" lang="zh-CN" altLang="en-US" sz="4000" b="1" dirty="0" smtClean="0">
                <a:latin typeface="SimHei" charset="-122"/>
                <a:ea typeface="SimHei" charset="-122"/>
                <a:cs typeface="SimHei" charset="-122"/>
              </a:rPr>
              <a:t>页，说说在章鱼面前，他们又是怎样</a:t>
            </a:r>
            <a:r>
              <a:rPr kumimoji="1" lang="zh-CN" altLang="en-US" sz="4000" b="1" dirty="0" smtClean="0">
                <a:latin typeface="SimHei" charset="-122"/>
                <a:ea typeface="SimHei" charset="-122"/>
                <a:cs typeface="SimHei" charset="-122"/>
                <a:hlinkClick r:id="rId2" action="ppaction://hlinkfile"/>
              </a:rPr>
              <a:t>化险为夷的呢？</a:t>
            </a:r>
            <a:endParaRPr kumimoji="1" lang="zh-CN" altLang="en-US" sz="4000" b="1" dirty="0">
              <a:latin typeface="SimHei" charset="-122"/>
              <a:ea typeface="SimHei" charset="-122"/>
              <a:cs typeface="SimHei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内容占位符 5" descr="地图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714375"/>
            <a:ext cx="8039100" cy="5429250"/>
          </a:xfrm>
        </p:spPr>
      </p:pic>
      <p:sp>
        <p:nvSpPr>
          <p:cNvPr id="7" name="波形 6"/>
          <p:cNvSpPr/>
          <p:nvPr/>
        </p:nvSpPr>
        <p:spPr>
          <a:xfrm>
            <a:off x="5000625" y="5500688"/>
            <a:ext cx="571500" cy="357187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4752181" y="5822157"/>
            <a:ext cx="498475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波形 8"/>
          <p:cNvSpPr/>
          <p:nvPr/>
        </p:nvSpPr>
        <p:spPr>
          <a:xfrm>
            <a:off x="2928938" y="4572000"/>
            <a:ext cx="571500" cy="357188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rot="5400000">
            <a:off x="2679700" y="4894263"/>
            <a:ext cx="4984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波形 10"/>
          <p:cNvSpPr/>
          <p:nvPr/>
        </p:nvSpPr>
        <p:spPr>
          <a:xfrm>
            <a:off x="1785938" y="4000500"/>
            <a:ext cx="571500" cy="357188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rot="5400000">
            <a:off x="1535907" y="4321969"/>
            <a:ext cx="5000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波形 12"/>
          <p:cNvSpPr/>
          <p:nvPr/>
        </p:nvSpPr>
        <p:spPr>
          <a:xfrm>
            <a:off x="6643688" y="4929188"/>
            <a:ext cx="571500" cy="357187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5400000">
            <a:off x="6394450" y="5249863"/>
            <a:ext cx="500063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波形 14"/>
          <p:cNvSpPr/>
          <p:nvPr/>
        </p:nvSpPr>
        <p:spPr>
          <a:xfrm>
            <a:off x="5715000" y="3929063"/>
            <a:ext cx="571500" cy="357187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 rot="5400000">
            <a:off x="5465762" y="4249738"/>
            <a:ext cx="500063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波形 16"/>
          <p:cNvSpPr/>
          <p:nvPr/>
        </p:nvSpPr>
        <p:spPr>
          <a:xfrm>
            <a:off x="4143375" y="3500438"/>
            <a:ext cx="571500" cy="357187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 rot="5400000">
            <a:off x="3893343" y="3821907"/>
            <a:ext cx="5000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波形 18"/>
          <p:cNvSpPr/>
          <p:nvPr/>
        </p:nvSpPr>
        <p:spPr>
          <a:xfrm>
            <a:off x="5715000" y="3214688"/>
            <a:ext cx="571500" cy="357187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 rot="5400000">
            <a:off x="7395369" y="3034507"/>
            <a:ext cx="4984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波形 20"/>
          <p:cNvSpPr/>
          <p:nvPr/>
        </p:nvSpPr>
        <p:spPr>
          <a:xfrm>
            <a:off x="7643813" y="2714625"/>
            <a:ext cx="571500" cy="357188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 rot="5400000">
            <a:off x="5465762" y="3535363"/>
            <a:ext cx="500063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波形 22"/>
          <p:cNvSpPr/>
          <p:nvPr/>
        </p:nvSpPr>
        <p:spPr>
          <a:xfrm>
            <a:off x="5286375" y="2571750"/>
            <a:ext cx="571500" cy="357188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 rot="5400000">
            <a:off x="5037138" y="2892425"/>
            <a:ext cx="50006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波形 24"/>
          <p:cNvSpPr/>
          <p:nvPr/>
        </p:nvSpPr>
        <p:spPr>
          <a:xfrm>
            <a:off x="3571875" y="2928938"/>
            <a:ext cx="571500" cy="357187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 rot="5400000">
            <a:off x="3321843" y="3250407"/>
            <a:ext cx="5000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323850" y="2420938"/>
            <a:ext cx="8229600" cy="1143000"/>
          </a:xfrm>
        </p:spPr>
        <p:txBody>
          <a:bodyPr/>
          <a:lstStyle/>
          <a:p>
            <a:r>
              <a:rPr lang="zh-CN" altLang="en-US" sz="5400" b="1" smtClean="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这里有</a:t>
            </a:r>
            <a:r>
              <a:rPr lang="en-US" altLang="zh-CN" sz="5400" b="1" smtClean="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_____________</a:t>
            </a:r>
            <a:endParaRPr lang="zh-CN" altLang="en-US" sz="5400" b="1" smtClean="0">
              <a:solidFill>
                <a:srgbClr val="C00000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357563" y="2714625"/>
            <a:ext cx="4392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600" b="1"/>
              <a:t>精彩刺激的探险故事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625" y="4929188"/>
            <a:ext cx="8286750" cy="192881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kumimoji="1" lang="zh-CN" altLang="en-US" sz="4000" b="1" smtClean="0">
                <a:solidFill>
                  <a:srgbClr val="C00000"/>
                </a:solidFill>
                <a:latin typeface="楷体"/>
                <a:ea typeface="楷体"/>
                <a:cs typeface="楷体"/>
              </a:rPr>
              <a:t>一个令人望而生畏的伸张正义的人，</a:t>
            </a:r>
            <a:endParaRPr kumimoji="1" lang="en-US" altLang="zh-CN" sz="4000" b="1" smtClean="0">
              <a:solidFill>
                <a:srgbClr val="C00000"/>
              </a:solidFill>
              <a:latin typeface="楷体"/>
              <a:ea typeface="楷体"/>
              <a:cs typeface="楷体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kumimoji="1" lang="zh-CN" altLang="en-US" sz="4000" b="1" smtClean="0">
                <a:solidFill>
                  <a:srgbClr val="C00000"/>
                </a:solidFill>
                <a:latin typeface="楷体"/>
                <a:ea typeface="楷体"/>
                <a:cs typeface="楷体"/>
              </a:rPr>
              <a:t>一个不折不扣的复仇天使！</a:t>
            </a:r>
          </a:p>
        </p:txBody>
      </p:sp>
      <p:pic>
        <p:nvPicPr>
          <p:cNvPr id="29698" name="图片 3" descr="尼莫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428625"/>
            <a:ext cx="2817812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内容占位符 2"/>
          <p:cNvSpPr>
            <a:spLocks noGrp="1"/>
          </p:cNvSpPr>
          <p:nvPr>
            <p:ph idx="1"/>
          </p:nvPr>
        </p:nvSpPr>
        <p:spPr>
          <a:xfrm>
            <a:off x="4357688" y="1143000"/>
            <a:ext cx="4500562" cy="45005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CN" altLang="en-US" smtClean="0">
                <a:latin typeface="KaiTi"/>
                <a:ea typeface="KaiTi"/>
                <a:cs typeface="KaiTi"/>
              </a:rPr>
              <a:t>    </a:t>
            </a:r>
            <a:r>
              <a:rPr lang="zh-CN" altLang="en-US" smtClean="0">
                <a:latin typeface="楷体"/>
                <a:ea typeface="楷体"/>
                <a:cs typeface="KaiTi"/>
              </a:rPr>
              <a:t>在房间里面的壁板上，在他所崇敬的那些英雄的照片下面，我看到另一张照片，上面是个依然年轻的女人和两个孩子。尼摩船长看了他们一会，向他们伸出双臂，双膝跪倒，泣不成声。</a:t>
            </a:r>
          </a:p>
          <a:p>
            <a:pPr marL="0" indent="0">
              <a:buFontTx/>
              <a:buNone/>
            </a:pPr>
            <a:endParaRPr lang="zh-CN" altLang="en-US" smtClean="0"/>
          </a:p>
        </p:txBody>
      </p:sp>
      <p:pic>
        <p:nvPicPr>
          <p:cNvPr id="30722" name="图片 4" descr="母子三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5875"/>
            <a:ext cx="4071938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323850" y="2420938"/>
            <a:ext cx="8229600" cy="1143000"/>
          </a:xfrm>
        </p:spPr>
        <p:txBody>
          <a:bodyPr/>
          <a:lstStyle/>
          <a:p>
            <a:r>
              <a:rPr lang="zh-CN" altLang="en-US" sz="5400" b="1" smtClean="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这里有</a:t>
            </a:r>
            <a:r>
              <a:rPr lang="en-US" altLang="zh-CN" sz="5400" b="1" smtClean="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______________</a:t>
            </a:r>
            <a:endParaRPr lang="zh-CN" altLang="en-US" sz="5400" b="1" smtClean="0">
              <a:solidFill>
                <a:srgbClr val="C00000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214688" y="2643188"/>
            <a:ext cx="5286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4000" b="1">
                <a:latin typeface="SimHei" pitchFamily="2" charset="-122"/>
                <a:ea typeface="SimHei" pitchFamily="2" charset="-122"/>
              </a:rPr>
              <a:t>复杂神秘的各色人物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643438" y="2000250"/>
            <a:ext cx="38877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682625"/>
            <a:r>
              <a:rPr lang="zh-CN" altLang="en-US" sz="360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儒勒</a:t>
            </a:r>
            <a:r>
              <a:rPr lang="en-US" altLang="zh-CN" sz="360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·</a:t>
            </a:r>
            <a:r>
              <a:rPr lang="zh-CN" altLang="en-US" sz="360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凡尔纳 </a:t>
            </a:r>
            <a:endParaRPr lang="en-US" altLang="zh-CN" sz="3600">
              <a:solidFill>
                <a:srgbClr val="C00000"/>
              </a:solidFill>
              <a:latin typeface="SimHei" pitchFamily="2" charset="-122"/>
              <a:ea typeface="SimHei" pitchFamily="2" charset="-122"/>
            </a:endParaRPr>
          </a:p>
          <a:p>
            <a:pPr indent="682625"/>
            <a:endParaRPr lang="en-US" altLang="zh-CN" sz="3600">
              <a:solidFill>
                <a:srgbClr val="C00000"/>
              </a:solidFill>
              <a:latin typeface="SimHei" pitchFamily="2" charset="-122"/>
              <a:ea typeface="SimHei" pitchFamily="2" charset="-122"/>
            </a:endParaRPr>
          </a:p>
          <a:p>
            <a:pPr indent="682625"/>
            <a:r>
              <a:rPr lang="zh-CN" altLang="en-US" sz="2400"/>
              <a:t> </a:t>
            </a:r>
            <a:r>
              <a:rPr lang="zh-CN" altLang="en-US" sz="3200"/>
              <a:t>法国作家，现代科幻小说之父。</a:t>
            </a:r>
            <a:endParaRPr lang="en-US" altLang="zh-CN" sz="3200"/>
          </a:p>
          <a:p>
            <a:pPr indent="682625"/>
            <a:endParaRPr lang="en-US" altLang="zh-CN" sz="3200"/>
          </a:p>
        </p:txBody>
      </p:sp>
      <p:pic>
        <p:nvPicPr>
          <p:cNvPr id="4" name="图片 3" descr="IMG_11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928813"/>
            <a:ext cx="25019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4" descr="新闻潜水艇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8205787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1663" y="765175"/>
            <a:ext cx="8208962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    1866</a:t>
            </a:r>
            <a:r>
              <a:rPr lang="zh-CN" altLang="en-US" sz="3200" dirty="0">
                <a:latin typeface="+mn-ea"/>
                <a:ea typeface="+mn-ea"/>
              </a:rPr>
              <a:t>年，凡尔纳通过想象创造了“鹦鹉螺号”。</a:t>
            </a:r>
            <a:endParaRPr lang="en-US" altLang="zh-CN" sz="32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    1879</a:t>
            </a:r>
            <a:r>
              <a:rPr lang="zh-CN" altLang="en-US" sz="3200" dirty="0">
                <a:latin typeface="+mn-ea"/>
                <a:ea typeface="+mn-ea"/>
              </a:rPr>
              <a:t>年，爱迪生发明电灯。</a:t>
            </a:r>
            <a:endParaRPr lang="en-US" altLang="zh-CN" sz="32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    1886</a:t>
            </a:r>
            <a:r>
              <a:rPr lang="zh-CN" altLang="en-US" sz="3200" dirty="0">
                <a:latin typeface="+mn-ea"/>
                <a:ea typeface="+mn-ea"/>
              </a:rPr>
              <a:t>年，英国人发明了电力作为动力的潜水艇，取名“鹦鹉螺号”。</a:t>
            </a:r>
            <a:r>
              <a:rPr lang="en-US" altLang="zh-CN" sz="3200" dirty="0">
                <a:latin typeface="+mn-ea"/>
                <a:ea typeface="+mn-ea"/>
              </a:rPr>
              <a:t/>
            </a:r>
            <a:br>
              <a:rPr lang="en-US" altLang="zh-CN" sz="3200" dirty="0">
                <a:latin typeface="+mn-ea"/>
                <a:ea typeface="+mn-ea"/>
              </a:rPr>
            </a:br>
            <a:endParaRPr lang="zh-CN" altLang="en-US" sz="3200" dirty="0">
              <a:latin typeface="+mn-ea"/>
              <a:ea typeface="+mn-ea"/>
            </a:endParaRPr>
          </a:p>
        </p:txBody>
      </p:sp>
      <p:pic>
        <p:nvPicPr>
          <p:cNvPr id="5" name="图片 4" descr="d355b51b1933ba999b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29240"/>
            <a:ext cx="492184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27_110211161547_6_l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5429251"/>
            <a:ext cx="2113641" cy="1428749"/>
          </a:xfrm>
          <a:prstGeom prst="rect">
            <a:avLst/>
          </a:prstGeom>
        </p:spPr>
      </p:pic>
      <p:pic>
        <p:nvPicPr>
          <p:cNvPr id="7" name="图片 6" descr="201007291636023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925" y="3324225"/>
            <a:ext cx="212407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500" y="2786063"/>
            <a:ext cx="8229600" cy="939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zh-CN" altLang="zh-CN" sz="4400" b="1" dirty="0" smtClean="0">
                <a:solidFill>
                  <a:srgbClr val="C00000"/>
                </a:solidFill>
                <a:latin typeface="SimHei" charset="-122"/>
                <a:ea typeface="SimHei" charset="-122"/>
                <a:cs typeface="SimHei" charset="-122"/>
              </a:rPr>
              <a:t>这里</a:t>
            </a:r>
            <a:r>
              <a:rPr lang="zh-CN" altLang="zh-CN" sz="4400" b="1" dirty="0">
                <a:solidFill>
                  <a:srgbClr val="C00000"/>
                </a:solidFill>
                <a:latin typeface="SimHei" charset="-122"/>
                <a:ea typeface="SimHei" charset="-122"/>
                <a:cs typeface="SimHei" charset="-122"/>
              </a:rPr>
              <a:t>有</a:t>
            </a:r>
            <a:r>
              <a:rPr lang="zh-CN" altLang="zh-CN" sz="4400" b="1" dirty="0">
                <a:latin typeface="黑体" pitchFamily="49" charset="-122"/>
                <a:ea typeface="黑体" pitchFamily="49" charset="-122"/>
                <a:cs typeface="SimHei" charset="-122"/>
              </a:rPr>
              <a:t>科学</a:t>
            </a:r>
            <a:r>
              <a:rPr lang="zh-CN" altLang="zh-CN" sz="44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梦幻</a:t>
            </a:r>
            <a:r>
              <a:rPr lang="zh-CN" altLang="zh-CN" sz="4400" b="1" dirty="0">
                <a:solidFill>
                  <a:srgbClr val="C00000"/>
                </a:solidFill>
                <a:latin typeface="+mn-ea"/>
              </a:rPr>
              <a:t>的精彩旅程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44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38" y="2143125"/>
            <a:ext cx="8329612" cy="2328863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zh-CN" altLang="en-US" sz="3600" b="1" smtClean="0">
                <a:latin typeface="宋体" charset="-122"/>
              </a:rPr>
              <a:t>    布哈伊</a:t>
            </a:r>
            <a:r>
              <a:rPr lang="en-US" altLang="zh-CN" sz="3600" b="1" smtClean="0">
                <a:latin typeface="宋体" charset="-122"/>
              </a:rPr>
              <a:t>·</a:t>
            </a:r>
            <a:r>
              <a:rPr lang="zh-CN" altLang="en-US" sz="3600" b="1" smtClean="0">
                <a:latin typeface="宋体" charset="-122"/>
              </a:rPr>
              <a:t>哈桑曾说过：“科幻小说最好的方面是它似乎触及了人类集体梦想的神经中枢。”</a:t>
            </a:r>
            <a:r>
              <a:rPr lang="en-US" altLang="zh-CN" sz="3600" b="1" smtClean="0">
                <a:latin typeface="宋体" charset="-122"/>
              </a:rPr>
              <a:t/>
            </a:r>
            <a:br>
              <a:rPr lang="en-US" altLang="zh-CN" sz="3600" b="1" smtClean="0">
                <a:latin typeface="宋体" charset="-122"/>
              </a:rPr>
            </a:br>
            <a:endParaRPr kumimoji="1" lang="zh-CN" altLang="en-US" sz="3600" b="1" smtClean="0">
              <a:latin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288" y="1844675"/>
            <a:ext cx="8428037" cy="23905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5400" b="1" dirty="0">
                <a:latin typeface="SimHei" pitchFamily="2" charset="-122"/>
                <a:ea typeface="SimHei" pitchFamily="2" charset="-122"/>
              </a:rPr>
              <a:t>探索</a:t>
            </a:r>
            <a:r>
              <a:rPr lang="en-US" altLang="zh-CN" sz="5400" b="1" dirty="0">
                <a:latin typeface="SimHei" pitchFamily="2" charset="-122"/>
                <a:ea typeface="SimHei" pitchFamily="2" charset="-122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zh-CN" altLang="zh-CN" sz="5400" b="1" dirty="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永远不止“两万里”！</a:t>
            </a:r>
            <a:endParaRPr lang="zh-CN" altLang="zh-CN" sz="5400" dirty="0">
              <a:solidFill>
                <a:srgbClr val="C00000"/>
              </a:solidFill>
              <a:latin typeface="SimHei" pitchFamily="2" charset="-122"/>
              <a:ea typeface="SimHei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0"/>
            <a:ext cx="883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052513"/>
            <a:ext cx="8353425" cy="475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5938"/>
            <a:ext cx="381635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线形标注 2 7"/>
          <p:cNvSpPr/>
          <p:nvPr/>
        </p:nvSpPr>
        <p:spPr>
          <a:xfrm>
            <a:off x="4392613" y="1962150"/>
            <a:ext cx="4572000" cy="1000125"/>
          </a:xfrm>
          <a:prstGeom prst="borderCallout2">
            <a:avLst>
              <a:gd name="adj1" fmla="val 78923"/>
              <a:gd name="adj2" fmla="val -5757"/>
              <a:gd name="adj3" fmla="val 80306"/>
              <a:gd name="adj4" fmla="val -13769"/>
              <a:gd name="adj5" fmla="val 15152"/>
              <a:gd name="adj6" fmla="val -6907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8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阿罗纳克斯教授：</a:t>
            </a:r>
          </a:p>
          <a:p>
            <a:pPr indent="53816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/>
                </a:solidFill>
                <a:latin typeface="宋体" pitchFamily="2" charset="-122"/>
              </a:rPr>
              <a:t>生物学家。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" name="线形标注 2 8"/>
          <p:cNvSpPr/>
          <p:nvPr/>
        </p:nvSpPr>
        <p:spPr>
          <a:xfrm>
            <a:off x="4281488" y="741363"/>
            <a:ext cx="4857750" cy="1119187"/>
          </a:xfrm>
          <a:prstGeom prst="borderCallout2">
            <a:avLst>
              <a:gd name="adj1" fmla="val 19597"/>
              <a:gd name="adj2" fmla="val -2203"/>
              <a:gd name="adj3" fmla="val 18750"/>
              <a:gd name="adj4" fmla="val -16667"/>
              <a:gd name="adj5" fmla="val 52065"/>
              <a:gd name="adj6" fmla="val -28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尼摩艇长：</a:t>
            </a:r>
          </a:p>
          <a:p>
            <a:pPr indent="53816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/>
                </a:solidFill>
                <a:latin typeface="宋体" pitchFamily="2" charset="-122"/>
              </a:rPr>
              <a:t>“鹦鹉螺”号潜艇</a:t>
            </a:r>
            <a:r>
              <a:rPr lang="zh-CN" altLang="en-US" sz="3200" b="1" dirty="0">
                <a:solidFill>
                  <a:srgbClr val="C00000"/>
                </a:solidFill>
                <a:latin typeface="宋体" pitchFamily="2" charset="-122"/>
              </a:rPr>
              <a:t>艇长</a:t>
            </a:r>
            <a:r>
              <a:rPr lang="zh-CN" altLang="en-US" sz="2800" b="1" dirty="0">
                <a:solidFill>
                  <a:srgbClr val="C00000"/>
                </a:solidFill>
                <a:latin typeface="宋体" pitchFamily="2" charset="-122"/>
              </a:rPr>
              <a:t>。</a:t>
            </a:r>
            <a:endParaRPr lang="zh-CN" altLang="en-US" sz="2800" dirty="0">
              <a:solidFill>
                <a:srgbClr val="C00000"/>
              </a:solidFill>
              <a:latin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36988" y="5614988"/>
            <a:ext cx="5127625" cy="1046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孔塞伊：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　　</a:t>
            </a: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阿罗纳克斯教授的</a:t>
            </a:r>
            <a:r>
              <a:rPr lang="zh-CN" altLang="en-US" sz="3200" b="1" dirty="0">
                <a:solidFill>
                  <a:srgbClr val="C00000"/>
                </a:solidFill>
                <a:latin typeface="+mn-ea"/>
              </a:rPr>
              <a:t>仆人</a:t>
            </a: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。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5694363"/>
            <a:ext cx="3836988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兰德：</a:t>
            </a:r>
            <a:endParaRPr lang="en-US" altLang="zh-CN" sz="28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 indent="63182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tx1"/>
                </a:solidFill>
                <a:latin typeface="+mn-ea"/>
              </a:rPr>
              <a:t>擅长</a:t>
            </a:r>
            <a:r>
              <a:rPr lang="zh-CN" altLang="en-US" sz="3600" b="1" dirty="0">
                <a:solidFill>
                  <a:srgbClr val="C00000"/>
                </a:solidFill>
                <a:latin typeface="+mn-ea"/>
              </a:rPr>
              <a:t>捕猎鲸鱼</a:t>
            </a:r>
            <a:r>
              <a:rPr lang="zh-CN" altLang="en-US" sz="3600" dirty="0">
                <a:solidFill>
                  <a:schemeClr val="tx1"/>
                </a:solidFill>
                <a:latin typeface="+mn-ea"/>
              </a:rPr>
              <a:t>。</a:t>
            </a:r>
            <a:endParaRPr lang="zh-CN" altLang="en-US" sz="2800" dirty="0">
              <a:latin typeface="+mn-ea"/>
            </a:endParaRPr>
          </a:p>
        </p:txBody>
      </p:sp>
      <p:pic>
        <p:nvPicPr>
          <p:cNvPr id="12" name="图片 11" descr="孔塞伊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2613" y="3270250"/>
            <a:ext cx="34417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270250"/>
            <a:ext cx="331152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84213" y="404813"/>
            <a:ext cx="7888287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4800" b="1">
                <a:solidFill>
                  <a:srgbClr val="C00000"/>
                </a:solidFill>
                <a:latin typeface="SimHei" pitchFamily="2" charset="-122"/>
                <a:ea typeface="SimHei" pitchFamily="2" charset="-122"/>
                <a:cs typeface="宋体" charset="-122"/>
              </a:rPr>
              <a:t>《</a:t>
            </a:r>
            <a:r>
              <a:rPr kumimoji="1" lang="zh-CN" altLang="en-US" sz="4800" b="1">
                <a:solidFill>
                  <a:srgbClr val="C00000"/>
                </a:solidFill>
                <a:latin typeface="SimHei" pitchFamily="2" charset="-122"/>
                <a:ea typeface="SimHei" pitchFamily="2" charset="-122"/>
                <a:cs typeface="宋体" charset="-122"/>
              </a:rPr>
              <a:t>尾声</a:t>
            </a:r>
            <a:r>
              <a:rPr kumimoji="1" lang="en-US" altLang="zh-CN" sz="4800" b="1">
                <a:solidFill>
                  <a:srgbClr val="C00000"/>
                </a:solidFill>
                <a:latin typeface="SimHei" pitchFamily="2" charset="-122"/>
                <a:ea typeface="SimHei" pitchFamily="2" charset="-122"/>
                <a:cs typeface="宋体" charset="-122"/>
              </a:rPr>
              <a:t>》</a:t>
            </a:r>
            <a:endParaRPr kumimoji="1" lang="en-US" altLang="zh-CN" sz="4400">
              <a:ea typeface="SimHei" pitchFamily="2" charset="-122"/>
              <a:cs typeface="宋体" charset="-122"/>
            </a:endParaRPr>
          </a:p>
          <a:p>
            <a:r>
              <a:rPr kumimoji="1" lang="en-US" altLang="zh-CN" sz="4400">
                <a:latin typeface="楷体"/>
                <a:ea typeface="楷体"/>
                <a:cs typeface="KaiTi"/>
              </a:rPr>
              <a:t>    </a:t>
            </a:r>
            <a:r>
              <a:rPr kumimoji="1" lang="zh-CN" altLang="en-US" sz="3200">
                <a:latin typeface="楷体"/>
                <a:ea typeface="楷体"/>
                <a:cs typeface="KaiTi"/>
              </a:rPr>
              <a:t>我也有了谈论周游海底世界的资格，经过</a:t>
            </a:r>
            <a:r>
              <a:rPr kumimoji="1" lang="zh-CN" altLang="en-US" sz="3200" b="1">
                <a:solidFill>
                  <a:srgbClr val="C00000"/>
                </a:solidFill>
                <a:latin typeface="楷体"/>
                <a:ea typeface="楷体"/>
                <a:cs typeface="KaiTi"/>
              </a:rPr>
              <a:t>太平洋、印度洋、红海、地中海、大西洋、南极和北冰洋</a:t>
            </a:r>
            <a:r>
              <a:rPr kumimoji="1" lang="zh-CN" altLang="en-US" sz="3200">
                <a:latin typeface="楷体"/>
                <a:ea typeface="楷体"/>
                <a:cs typeface="KaiTi"/>
              </a:rPr>
              <a:t>的时候，我饱览了那么多的海底奇观！</a:t>
            </a:r>
            <a:endParaRPr kumimoji="1" lang="zh-CN" altLang="en-US" sz="3600">
              <a:latin typeface="楷体"/>
              <a:ea typeface="楷体"/>
              <a:cs typeface="KaiTi"/>
            </a:endParaRPr>
          </a:p>
        </p:txBody>
      </p:sp>
      <p:pic>
        <p:nvPicPr>
          <p:cNvPr id="3" name="内容占位符 3" descr="tim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17875"/>
            <a:ext cx="78882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1"/>
          <p:cNvSpPr txBox="1">
            <a:spLocks/>
          </p:cNvSpPr>
          <p:nvPr/>
        </p:nvSpPr>
        <p:spPr bwMode="auto">
          <a:xfrm>
            <a:off x="323850" y="2420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</a:pPr>
            <a:r>
              <a:rPr lang="zh-CN" altLang="en-US" sz="5400" b="1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这里有</a:t>
            </a:r>
            <a:r>
              <a:rPr lang="en-US" altLang="zh-CN" sz="5400" b="1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_________</a:t>
            </a:r>
            <a:endParaRPr lang="zh-CN" altLang="en-US" sz="5400" b="1">
              <a:solidFill>
                <a:srgbClr val="C00000"/>
              </a:solidFill>
              <a:latin typeface="SimHei" pitchFamily="2" charset="-122"/>
              <a:ea typeface="SimHei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内容占位符 2"/>
          <p:cNvSpPr>
            <a:spLocks noGrp="1"/>
          </p:cNvSpPr>
          <p:nvPr>
            <p:ph idx="1"/>
          </p:nvPr>
        </p:nvSpPr>
        <p:spPr>
          <a:xfrm>
            <a:off x="900113" y="1196975"/>
            <a:ext cx="7786687" cy="132397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kumimoji="1" lang="zh-CN" altLang="en-US" b="1" smtClean="0">
                <a:latin typeface="SimHei" pitchFamily="2" charset="-122"/>
                <a:ea typeface="SimHei" pitchFamily="2" charset="-122"/>
              </a:rPr>
              <a:t>     </a:t>
            </a:r>
            <a:r>
              <a:rPr kumimoji="1" lang="zh-CN" altLang="en-US" sz="3600" b="1" smtClean="0">
                <a:latin typeface="SimHei" pitchFamily="2" charset="-122"/>
                <a:ea typeface="SimHei" pitchFamily="2" charset="-122"/>
              </a:rPr>
              <a:t>跳读书本</a:t>
            </a:r>
            <a:r>
              <a:rPr kumimoji="1" lang="zh-CN" altLang="en-US" sz="3600" b="1" smtClean="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第一部分第十四章</a:t>
            </a:r>
            <a:r>
              <a:rPr kumimoji="1" lang="zh-CN" altLang="en-US" sz="3600" b="1" smtClean="0">
                <a:latin typeface="SimHei" pitchFamily="2" charset="-122"/>
                <a:ea typeface="SimHei" pitchFamily="2" charset="-122"/>
              </a:rPr>
              <a:t>，说说你看到了哪些海洋生物。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246188" y="3141663"/>
            <a:ext cx="7092950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600" dirty="0">
                <a:latin typeface="+mn-ea"/>
                <a:ea typeface="+mn-ea"/>
                <a:cs typeface="KaiTi"/>
              </a:rPr>
              <a:t>跳读提示：</a:t>
            </a:r>
            <a:endParaRPr kumimoji="1" lang="en-US" altLang="zh-CN" sz="3600" dirty="0">
              <a:latin typeface="+mn-ea"/>
              <a:ea typeface="+mn-ea"/>
              <a:cs typeface="KaiTi"/>
            </a:endParaRPr>
          </a:p>
          <a:p>
            <a:r>
              <a:rPr kumimoji="1" lang="zh-CN" altLang="en-US" sz="3600" dirty="0">
                <a:latin typeface="+mn-ea"/>
                <a:ea typeface="+mn-ea"/>
                <a:cs typeface="KaiTi"/>
              </a:rPr>
              <a:t>    </a:t>
            </a:r>
            <a:r>
              <a:rPr kumimoji="1" lang="en-US" altLang="zh-CN" sz="3600" dirty="0">
                <a:latin typeface="+mn-ea"/>
                <a:ea typeface="+mn-ea"/>
                <a:cs typeface="KaiTi"/>
              </a:rPr>
              <a:t>1.</a:t>
            </a:r>
            <a:r>
              <a:rPr kumimoji="1" lang="zh-CN" altLang="en-US" sz="3600" dirty="0">
                <a:latin typeface="+mn-ea"/>
                <a:ea typeface="+mn-ea"/>
                <a:cs typeface="KaiTi"/>
              </a:rPr>
              <a:t>用笔圈画出海洋生物的名字，快速看介绍。</a:t>
            </a:r>
            <a:endParaRPr kumimoji="1" lang="en-US" altLang="zh-CN" sz="3600" dirty="0">
              <a:latin typeface="+mn-ea"/>
              <a:ea typeface="+mn-ea"/>
              <a:cs typeface="KaiTi"/>
            </a:endParaRPr>
          </a:p>
          <a:p>
            <a:r>
              <a:rPr kumimoji="1" lang="zh-CN" altLang="en-US" sz="3600" dirty="0">
                <a:latin typeface="+mn-ea"/>
                <a:ea typeface="+mn-ea"/>
                <a:cs typeface="KaiTi"/>
              </a:rPr>
              <a:t>    </a:t>
            </a:r>
            <a:r>
              <a:rPr kumimoji="1" lang="en-US" altLang="zh-CN" sz="3600" dirty="0">
                <a:latin typeface="+mn-ea"/>
                <a:ea typeface="+mn-ea"/>
                <a:cs typeface="KaiTi"/>
              </a:rPr>
              <a:t>2.</a:t>
            </a:r>
            <a:r>
              <a:rPr kumimoji="1" lang="zh-CN" altLang="en-US" sz="3600" dirty="0">
                <a:latin typeface="+mn-ea"/>
                <a:ea typeface="+mn-ea"/>
                <a:cs typeface="KaiTi"/>
              </a:rPr>
              <a:t>其他无关的文字快速跳过。</a:t>
            </a:r>
            <a:endParaRPr kumimoji="1" lang="en-US" altLang="zh-CN" sz="3600" dirty="0">
              <a:latin typeface="+mn-ea"/>
              <a:ea typeface="+mn-ea"/>
              <a:cs typeface="KaiTi"/>
            </a:endParaRPr>
          </a:p>
          <a:p>
            <a:r>
              <a:rPr kumimoji="1" lang="zh-CN" altLang="en-US" sz="3600" dirty="0">
                <a:latin typeface="+mn-ea"/>
                <a:ea typeface="+mn-ea"/>
                <a:cs typeface="KaiTi"/>
              </a:rPr>
              <a:t>    </a:t>
            </a:r>
            <a:r>
              <a:rPr kumimoji="1" lang="en-US" altLang="zh-CN" sz="3600" dirty="0">
                <a:latin typeface="+mn-ea"/>
                <a:ea typeface="+mn-ea"/>
                <a:cs typeface="KaiTi"/>
              </a:rPr>
              <a:t>3.</a:t>
            </a:r>
            <a:r>
              <a:rPr kumimoji="1" lang="zh-CN" altLang="en-US" sz="3600" dirty="0">
                <a:latin typeface="+mn-ea"/>
                <a:ea typeface="+mn-ea"/>
                <a:cs typeface="KaiTi"/>
              </a:rPr>
              <a:t>跳读时间为</a:t>
            </a:r>
            <a:r>
              <a:rPr kumimoji="1" lang="en-US" altLang="zh-CN" sz="4000" b="1" dirty="0">
                <a:solidFill>
                  <a:srgbClr val="C00000"/>
                </a:solidFill>
                <a:latin typeface="+mn-ea"/>
                <a:ea typeface="+mn-ea"/>
              </a:rPr>
              <a:t>4</a:t>
            </a:r>
            <a:r>
              <a:rPr kumimoji="1" lang="zh-CN" altLang="en-US" sz="4000" b="1" dirty="0">
                <a:solidFill>
                  <a:srgbClr val="C00000"/>
                </a:solidFill>
                <a:latin typeface="+mn-ea"/>
                <a:ea typeface="+mn-ea"/>
              </a:rPr>
              <a:t>分钟</a:t>
            </a:r>
            <a:r>
              <a:rPr kumimoji="1" lang="zh-CN" altLang="en-US" sz="3600" dirty="0">
                <a:latin typeface="+mn-ea"/>
                <a:ea typeface="+mn-ea"/>
                <a:cs typeface="KaiTi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鲭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2605088"/>
            <a:ext cx="35210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鲷鱼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404813"/>
            <a:ext cx="33829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管口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675" y="4724400"/>
            <a:ext cx="35655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427538" y="1052513"/>
            <a:ext cx="4554537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latin typeface="楷体"/>
                <a:ea typeface="楷体"/>
                <a:cs typeface="楷体"/>
              </a:rPr>
              <a:t>1.</a:t>
            </a:r>
            <a:r>
              <a:rPr lang="zh-CN" altLang="zh-CN" sz="3200">
                <a:latin typeface="楷体"/>
                <a:ea typeface="楷体"/>
                <a:cs typeface="楷体"/>
              </a:rPr>
              <a:t> “日本海里银首蓝身的日本鲭鱼，名字就给人以美感”</a:t>
            </a:r>
            <a:r>
              <a:rPr lang="zh-CN" altLang="en-US" sz="3200">
                <a:latin typeface="楷体"/>
                <a:ea typeface="楷体"/>
                <a:cs typeface="楷体"/>
              </a:rPr>
              <a:t>。</a:t>
            </a:r>
            <a:r>
              <a:rPr lang="zh-CN" altLang="zh-CN" sz="3200"/>
              <a:t> </a:t>
            </a:r>
            <a:endParaRPr lang="en-US" altLang="zh-CN" sz="3200"/>
          </a:p>
          <a:p>
            <a:endParaRPr lang="en-US" altLang="zh-CN" sz="3200">
              <a:latin typeface="楷体"/>
              <a:ea typeface="楷体"/>
              <a:cs typeface="楷体"/>
            </a:endParaRPr>
          </a:p>
          <a:p>
            <a:r>
              <a:rPr lang="en-US" altLang="zh-CN" sz="3200">
                <a:latin typeface="楷体"/>
                <a:ea typeface="楷体"/>
                <a:cs typeface="楷体"/>
              </a:rPr>
              <a:t>2.</a:t>
            </a:r>
            <a:r>
              <a:rPr lang="zh-CN" altLang="zh-CN" sz="3200">
                <a:latin typeface="楷体"/>
                <a:ea typeface="楷体"/>
                <a:cs typeface="楷体"/>
              </a:rPr>
              <a:t> “嘴长得真像笛子或小号的管口鱼，有的身长达一米</a:t>
            </a:r>
            <a:r>
              <a:rPr lang="zh-CN" altLang="en-US" sz="3200">
                <a:latin typeface="楷体"/>
                <a:ea typeface="楷体"/>
                <a:cs typeface="楷体"/>
              </a:rPr>
              <a:t>。</a:t>
            </a:r>
            <a:r>
              <a:rPr lang="en-US" altLang="zh-CN" sz="3200">
                <a:latin typeface="楷体"/>
                <a:ea typeface="楷体"/>
                <a:cs typeface="楷体"/>
              </a:rPr>
              <a:t>”</a:t>
            </a:r>
            <a:endParaRPr lang="zh-CN" altLang="zh-CN" sz="3200">
              <a:latin typeface="楷体"/>
              <a:ea typeface="楷体"/>
              <a:cs typeface="楷体"/>
            </a:endParaRPr>
          </a:p>
          <a:p>
            <a:endParaRPr lang="zh-CN" altLang="zh-CN" sz="3200">
              <a:latin typeface="楷体"/>
              <a:ea typeface="楷体"/>
              <a:cs typeface="楷体"/>
            </a:endParaRPr>
          </a:p>
          <a:p>
            <a:r>
              <a:rPr lang="en-US" altLang="zh-CN" sz="3200">
                <a:latin typeface="楷体"/>
                <a:ea typeface="楷体"/>
                <a:cs typeface="楷体"/>
              </a:rPr>
              <a:t>3.</a:t>
            </a:r>
            <a:r>
              <a:rPr lang="zh-CN" altLang="zh-CN" sz="3200">
                <a:latin typeface="楷体"/>
                <a:ea typeface="楷体"/>
                <a:cs typeface="楷体"/>
              </a:rPr>
              <a:t> “身上带有两道黑条纹的海绯鲷”</a:t>
            </a:r>
            <a:r>
              <a:rPr lang="zh-CN" altLang="en-US" sz="3200">
                <a:latin typeface="楷体"/>
                <a:ea typeface="楷体"/>
                <a:cs typeface="楷体"/>
              </a:rPr>
              <a:t>。</a:t>
            </a:r>
            <a:endParaRPr lang="zh-CN" altLang="zh-CN" sz="3200">
              <a:latin typeface="楷体"/>
              <a:ea typeface="楷体"/>
              <a:cs typeface="楷体"/>
            </a:endParaRPr>
          </a:p>
          <a:p>
            <a:endParaRPr kumimoji="1" lang="zh-CN" altLang="en-US" sz="3200">
              <a:latin typeface="楷体"/>
              <a:ea typeface="楷体"/>
              <a:cs typeface="楷体"/>
            </a:endParaRPr>
          </a:p>
        </p:txBody>
      </p:sp>
      <p:sp>
        <p:nvSpPr>
          <p:cNvPr id="19461" name="文本框 9"/>
          <p:cNvSpPr txBox="1">
            <a:spLocks noChangeArrowheads="1"/>
          </p:cNvSpPr>
          <p:nvPr/>
        </p:nvSpPr>
        <p:spPr bwMode="auto">
          <a:xfrm>
            <a:off x="642938" y="357188"/>
            <a:ext cx="500062" cy="5715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altLang="zh-CN" sz="3200" b="1">
                <a:solidFill>
                  <a:srgbClr val="C00000"/>
                </a:solidFill>
                <a:latin typeface="Calibri" pitchFamily="34" charset="0"/>
              </a:rPr>
              <a:t>A</a:t>
            </a:r>
            <a:endParaRPr lang="zh-CN" altLang="zh-CN" sz="6000" b="1">
              <a:solidFill>
                <a:srgbClr val="C00000"/>
              </a:solidFill>
            </a:endParaRPr>
          </a:p>
        </p:txBody>
      </p:sp>
      <p:sp>
        <p:nvSpPr>
          <p:cNvPr id="19462" name="文本框 9"/>
          <p:cNvSpPr txBox="1">
            <a:spLocks noChangeArrowheads="1"/>
          </p:cNvSpPr>
          <p:nvPr/>
        </p:nvSpPr>
        <p:spPr bwMode="auto">
          <a:xfrm>
            <a:off x="571500" y="4714875"/>
            <a:ext cx="500063" cy="5715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altLang="zh-CN" sz="3200" b="1">
                <a:solidFill>
                  <a:srgbClr val="C00000"/>
                </a:solidFill>
                <a:latin typeface="Calibri" pitchFamily="34" charset="0"/>
              </a:rPr>
              <a:t>C</a:t>
            </a:r>
            <a:endParaRPr lang="zh-CN" altLang="zh-CN" sz="6000" b="1">
              <a:solidFill>
                <a:srgbClr val="C00000"/>
              </a:solidFill>
            </a:endParaRPr>
          </a:p>
        </p:txBody>
      </p:sp>
      <p:sp>
        <p:nvSpPr>
          <p:cNvPr id="19463" name="文本框 9"/>
          <p:cNvSpPr txBox="1">
            <a:spLocks noChangeArrowheads="1"/>
          </p:cNvSpPr>
          <p:nvPr/>
        </p:nvSpPr>
        <p:spPr bwMode="auto">
          <a:xfrm>
            <a:off x="571500" y="2571750"/>
            <a:ext cx="500063" cy="5715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altLang="zh-CN" sz="3200" b="1">
                <a:solidFill>
                  <a:srgbClr val="C00000"/>
                </a:solidFill>
                <a:latin typeface="Calibri" pitchFamily="34" charset="0"/>
              </a:rPr>
              <a:t>B</a:t>
            </a:r>
            <a:endParaRPr lang="zh-CN" altLang="zh-CN" sz="6000" b="1">
              <a:solidFill>
                <a:srgbClr val="C00000"/>
              </a:solidFill>
            </a:endParaRPr>
          </a:p>
        </p:txBody>
      </p:sp>
      <p:sp>
        <p:nvSpPr>
          <p:cNvPr id="19464" name="文本框 1"/>
          <p:cNvSpPr txBox="1">
            <a:spLocks noChangeArrowheads="1"/>
          </p:cNvSpPr>
          <p:nvPr/>
        </p:nvSpPr>
        <p:spPr bwMode="auto">
          <a:xfrm>
            <a:off x="4760913" y="147638"/>
            <a:ext cx="38893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4400" b="1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图文连线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>
          <a:xfrm>
            <a:off x="323850" y="2420938"/>
            <a:ext cx="8229600" cy="1143000"/>
          </a:xfrm>
        </p:spPr>
        <p:txBody>
          <a:bodyPr/>
          <a:lstStyle/>
          <a:p>
            <a:r>
              <a:rPr lang="zh-CN" altLang="en-US" sz="5400" b="1" smtClean="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这里有</a:t>
            </a:r>
            <a:r>
              <a:rPr lang="en-US" altLang="zh-CN" sz="5400" b="1" smtClean="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______________</a:t>
            </a:r>
            <a:endParaRPr lang="zh-CN" altLang="en-US" sz="5400" b="1" smtClean="0">
              <a:solidFill>
                <a:srgbClr val="C00000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143250" y="2571750"/>
            <a:ext cx="5286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4000" b="1"/>
              <a:t>丰富多彩的海洋生物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内容占位符 5" descr="地图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714375"/>
            <a:ext cx="8039100" cy="5429250"/>
          </a:xfrm>
        </p:spPr>
      </p:pic>
      <p:sp>
        <p:nvSpPr>
          <p:cNvPr id="7" name="波形 6"/>
          <p:cNvSpPr/>
          <p:nvPr/>
        </p:nvSpPr>
        <p:spPr>
          <a:xfrm>
            <a:off x="5000625" y="5500688"/>
            <a:ext cx="571500" cy="357187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4752181" y="5822157"/>
            <a:ext cx="498475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509</Words>
  <Application>Microsoft Macintosh PowerPoint</Application>
  <PresentationFormat>全屏显示(4:3)</PresentationFormat>
  <Paragraphs>56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这里有______________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这里有_____________</vt:lpstr>
      <vt:lpstr>幻灯片 17</vt:lpstr>
      <vt:lpstr>幻灯片 18</vt:lpstr>
      <vt:lpstr>这里有______________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《海底两万里》导读</dc:title>
  <cp:lastModifiedBy>lenovo</cp:lastModifiedBy>
  <cp:revision>62</cp:revision>
  <dcterms:created xsi:type="dcterms:W3CDTF">2016-12-10T06:35:00Z</dcterms:created>
  <dcterms:modified xsi:type="dcterms:W3CDTF">2016-12-12T04:37:35Z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