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0"/>
  </p:notesMasterIdLst>
  <p:sldIdLst>
    <p:sldId id="256" r:id="rId4"/>
    <p:sldId id="268" r:id="rId5"/>
    <p:sldId id="258" r:id="rId6"/>
    <p:sldId id="260" r:id="rId7"/>
    <p:sldId id="275" r:id="rId8"/>
    <p:sldId id="277" r:id="rId9"/>
    <p:sldId id="285" r:id="rId11"/>
    <p:sldId id="270" r:id="rId12"/>
    <p:sldId id="263" r:id="rId13"/>
    <p:sldId id="264" r:id="rId14"/>
    <p:sldId id="282" r:id="rId15"/>
    <p:sldId id="259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9532A"/>
    <a:srgbClr val="D9E890"/>
    <a:srgbClr val="0F5922"/>
    <a:srgbClr val="FFFF99"/>
    <a:srgbClr val="BFD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1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6121739-8423-48CE-9B62-F81C3A2E30C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14313"/>
            <a:ext cx="2063750" cy="5911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42025" cy="5911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14313"/>
            <a:ext cx="2063750" cy="5911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42025" cy="5911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1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zh-CN" dirty="0"/>
              <a:t>单击此处编辑母版标题</a:t>
            </a:r>
            <a:endParaRPr lang="zh-CN" altLang="zh-CN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9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02E9C-549A-44D6-A8D9-E0EB6A3ECC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2" name="Picture 2" descr="D:\花纹\儿童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3" name="矩形 7"/>
          <p:cNvSpPr>
            <a:spLocks noChangeArrowheads="1"/>
          </p:cNvSpPr>
          <p:nvPr/>
        </p:nvSpPr>
        <p:spPr bwMode="auto"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4" name="Picture 5" descr="D:\花纹\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1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1" name="Picture 2" descr="D:\花纹\儿童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矩形 7"/>
          <p:cNvSpPr>
            <a:spLocks noChangeArrowheads="1"/>
          </p:cNvSpPr>
          <p:nvPr/>
        </p:nvSpPr>
        <p:spPr bwMode="auto"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3" name="Picture 5" descr="D:\花纹\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3" descr="D:\花纹\2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5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zh-CN" dirty="0"/>
              <a:t>单击此处编辑母版标题</a:t>
            </a:r>
            <a:endParaRPr lang="zh-CN" altLang="zh-CN" dirty="0"/>
          </a:p>
        </p:txBody>
      </p:sp>
      <p:sp>
        <p:nvSpPr>
          <p:cNvPr id="20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205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8CF7ED-B0EB-4F6B-8446-3F109877C8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10.jpeg"/><Relationship Id="rId3" Type="http://schemas.openxmlformats.org/officeDocument/2006/relationships/hyperlink" Target="http://www.zcool.com.cn/img.html?src=/g/30/43/1243698588245.jpg" TargetMode="Externa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组合 6"/>
          <p:cNvPicPr/>
          <p:nvPr/>
        </p:nvPicPr>
        <p:blipFill>
          <a:blip r:embed="rId1"/>
          <a:stretch>
            <a:fillRect/>
          </a:stretch>
        </p:blipFill>
        <p:spPr>
          <a:xfrm>
            <a:off x="102870" y="408623"/>
            <a:ext cx="5973763" cy="41513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标题 1"/>
          <p:cNvSpPr>
            <a:spLocks noGrp="1"/>
          </p:cNvSpPr>
          <p:nvPr>
            <p:ph type="ctrTitle"/>
          </p:nvPr>
        </p:nvSpPr>
        <p:spPr>
          <a:xfrm>
            <a:off x="344805" y="1094105"/>
            <a:ext cx="5111750" cy="1866900"/>
          </a:xfrm>
        </p:spPr>
        <p:txBody>
          <a:bodyPr vert="horz" wrap="square" lIns="91440" tIns="45720" rIns="91440" bIns="45720" anchor="ctr"/>
          <a:lstStyle>
            <a:lvl1pPr lvl="0">
              <a:defRPr kern="1200"/>
            </a:lvl1pPr>
          </a:lstStyle>
          <a:p>
            <a:pPr lvl="0" eaLnBrk="1" hangingPunct="1"/>
            <a:r>
              <a:rPr lang="zh-CN" altLang="en-US" sz="4000" b="1" dirty="0"/>
              <a:t>高中数学工作坊</a:t>
            </a:r>
            <a:r>
              <a:rPr lang="en-US" altLang="zh-CN" sz="4000" b="1" dirty="0"/>
              <a:t>3</a:t>
            </a:r>
            <a:r>
              <a:rPr lang="zh-CN" altLang="en-US" sz="4000" b="1" dirty="0"/>
              <a:t>组</a:t>
            </a:r>
            <a:br>
              <a:rPr lang="en-US" altLang="zh-CN" sz="4000" b="1" dirty="0"/>
            </a:br>
            <a:r>
              <a:rPr lang="zh-CN" altLang="en-US" sz="4000" b="1" dirty="0"/>
              <a:t>学习简报</a:t>
            </a:r>
            <a:r>
              <a:rPr lang="en-US" altLang="zh-CN" sz="4000" b="1" dirty="0"/>
              <a:t>(</a:t>
            </a:r>
            <a:r>
              <a:rPr lang="zh-CN" altLang="en-US" sz="4000" b="1" dirty="0"/>
              <a:t>第</a:t>
            </a:r>
            <a:r>
              <a:rPr lang="en-US" altLang="zh-CN" sz="4000" b="1" dirty="0"/>
              <a:t>3</a:t>
            </a:r>
            <a:r>
              <a:rPr lang="zh-CN" altLang="en-US" sz="4000" b="1" dirty="0"/>
              <a:t>期</a:t>
            </a:r>
            <a:r>
              <a:rPr lang="en-US" altLang="zh-CN" sz="4000" b="1" dirty="0"/>
              <a:t>)</a:t>
            </a:r>
            <a:endParaRPr lang="en-US" altLang="zh-CN" sz="40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4100" name="副标题 2"/>
          <p:cNvSpPr>
            <a:spLocks noGrp="1"/>
          </p:cNvSpPr>
          <p:nvPr>
            <p:ph type="subTitle"/>
          </p:nvPr>
        </p:nvSpPr>
        <p:spPr>
          <a:xfrm>
            <a:off x="243840" y="2961005"/>
            <a:ext cx="5692140" cy="571500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algn="l" eaLnBrk="1" hangingPunct="1">
              <a:lnSpc>
                <a:spcPct val="90000"/>
              </a:lnSpc>
            </a:pPr>
            <a:r>
              <a:rPr lang="zh-CN" altLang="en-US" sz="3200" b="1" dirty="0">
                <a:solidFill>
                  <a:srgbClr val="09532A"/>
                </a:solidFill>
              </a:rPr>
              <a:t>坊主</a:t>
            </a:r>
            <a:r>
              <a:rPr lang="zh-CN" altLang="zh-CN" sz="3200" b="1" dirty="0">
                <a:solidFill>
                  <a:srgbClr val="09532A"/>
                </a:solidFill>
              </a:rPr>
              <a:t>：周良健   </a:t>
            </a:r>
            <a:r>
              <a:rPr lang="en-US" altLang="zh-CN" sz="3200" b="1" dirty="0">
                <a:solidFill>
                  <a:srgbClr val="09532A"/>
                </a:solidFill>
              </a:rPr>
              <a:t>2017</a:t>
            </a:r>
            <a:r>
              <a:rPr lang="zh-CN" altLang="zh-CN" sz="3200" b="1" dirty="0">
                <a:solidFill>
                  <a:srgbClr val="09532A"/>
                </a:solidFill>
              </a:rPr>
              <a:t>年</a:t>
            </a:r>
            <a:r>
              <a:rPr lang="en-US" altLang="zh-CN" sz="3200" b="1" dirty="0">
                <a:solidFill>
                  <a:srgbClr val="09532A"/>
                </a:solidFill>
              </a:rPr>
              <a:t>1</a:t>
            </a:r>
            <a:r>
              <a:rPr lang="zh-CN" altLang="zh-CN" sz="3200" b="1" dirty="0">
                <a:solidFill>
                  <a:srgbClr val="09532A"/>
                </a:solidFill>
              </a:rPr>
              <a:t>月</a:t>
            </a:r>
            <a:r>
              <a:rPr lang="en-US" altLang="zh-CN" sz="3200" b="1" dirty="0">
                <a:solidFill>
                  <a:srgbClr val="09532A"/>
                </a:solidFill>
              </a:rPr>
              <a:t>1</a:t>
            </a:r>
            <a:r>
              <a:rPr lang="en-US" altLang="zh-CN" sz="3200" b="1" dirty="0">
                <a:solidFill>
                  <a:srgbClr val="09532A"/>
                </a:solidFill>
              </a:rPr>
              <a:t>0</a:t>
            </a:r>
            <a:r>
              <a:rPr lang="zh-CN" altLang="zh-CN" sz="3200" b="1" dirty="0">
                <a:solidFill>
                  <a:srgbClr val="09532A"/>
                </a:solidFill>
              </a:rPr>
              <a:t>日</a:t>
            </a:r>
            <a:endParaRPr lang="zh-CN" altLang="zh-CN" sz="3200" b="1" dirty="0">
              <a:solidFill>
                <a:srgbClr val="09532A"/>
              </a:solidFill>
            </a:endParaRPr>
          </a:p>
        </p:txBody>
      </p:sp>
      <p:pic>
        <p:nvPicPr>
          <p:cNvPr id="4101" name="Picture 2" descr="D:\花纹\天使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602448">
            <a:off x="179388" y="188913"/>
            <a:ext cx="930275" cy="922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2" descr="D:\花纹\儿童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4767263"/>
            <a:ext cx="2786063" cy="1093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矩形 5"/>
          <p:cNvSpPr/>
          <p:nvPr/>
        </p:nvSpPr>
        <p:spPr>
          <a:xfrm>
            <a:off x="2411413" y="1557338"/>
            <a:ext cx="5910262" cy="1338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只要您按照考核方案，针对目前您成绩中的薄弱项，及还未学习提交的项目，合理安排，及时积极提交作业和研修日志，参与论坛交流，定能步步为赢，取得好成绩。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5" name="流程图: 终止 8"/>
          <p:cNvSpPr/>
          <p:nvPr/>
        </p:nvSpPr>
        <p:spPr>
          <a:xfrm>
            <a:off x="323850" y="1916113"/>
            <a:ext cx="2016125" cy="433387"/>
          </a:xfrm>
          <a:prstGeom prst="flowChartTerminator">
            <a:avLst/>
          </a:prstGeom>
          <a:solidFill>
            <a:srgbClr val="984807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寄语不合格学员</a:t>
            </a:r>
            <a:endParaRPr lang="zh-CN" altLang="en-US" sz="1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6" name="流程图: 终止 9"/>
          <p:cNvSpPr/>
          <p:nvPr/>
        </p:nvSpPr>
        <p:spPr>
          <a:xfrm>
            <a:off x="250825" y="3933825"/>
            <a:ext cx="2017713" cy="431800"/>
          </a:xfrm>
          <a:prstGeom prst="flowChartTerminator">
            <a:avLst/>
          </a:prstGeom>
          <a:solidFill>
            <a:srgbClr val="09532A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寄语已合格学员</a:t>
            </a:r>
            <a:endParaRPr lang="zh-CN" altLang="en-US" sz="1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7" name="矩形 10"/>
          <p:cNvSpPr/>
          <p:nvPr/>
        </p:nvSpPr>
        <p:spPr>
          <a:xfrm>
            <a:off x="2411413" y="3500438"/>
            <a:ext cx="5946775" cy="1338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虽然目前您的成绩已经合格，但为了我们整体的学习率和合格率，我们的分数是否还可以再高点呢，那么，也请您结合考核方案，继续努力，争取大家都能是百分。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8" name="Sound"/>
          <p:cNvSpPr>
            <a:spLocks noEditPoints="1"/>
          </p:cNvSpPr>
          <p:nvPr/>
        </p:nvSpPr>
        <p:spPr>
          <a:xfrm rot="840000">
            <a:off x="103188" y="138113"/>
            <a:ext cx="1263650" cy="1004887"/>
          </a:xfrm>
          <a:custGeom>
            <a:avLst/>
            <a:gdLst>
              <a:gd name="txL" fmla="*/ 761 w 21600"/>
              <a:gd name="txT" fmla="*/ 22454 h 21600"/>
              <a:gd name="txR" fmla="*/ 21069 w 21600"/>
              <a:gd name="txB" fmla="*/ 28282 h 21600"/>
            </a:gdLst>
            <a:ahLst/>
            <a:cxnLst>
              <a:cxn ang="0">
                <a:pos x="38209032" y="45795445"/>
              </a:cxn>
              <a:cxn ang="0">
                <a:pos x="38209032" y="0"/>
              </a:cxn>
              <a:cxn ang="0">
                <a:pos x="0" y="23374928"/>
              </a:cxn>
              <a:cxn ang="0">
                <a:pos x="73926450" y="23374928"/>
              </a:cxn>
            </a:cxnLst>
            <a:rect l="txL" t="txT" r="txR" b="txB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699999" algn="ctr" rotWithShape="0">
              <a:srgbClr val="808080">
                <a:alpha val="100000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13319" name="标题 1"/>
          <p:cNvSpPr>
            <a:spLocks noGrp="1"/>
          </p:cNvSpPr>
          <p:nvPr>
            <p:ph type="title"/>
          </p:nvPr>
        </p:nvSpPr>
        <p:spPr>
          <a:xfrm>
            <a:off x="1835150" y="260350"/>
            <a:ext cx="6215063" cy="868363"/>
          </a:xfrm>
        </p:spPr>
        <p:txBody>
          <a:bodyPr vert="horz" wrap="square" lIns="91440" tIns="45720" rIns="91440" bIns="45720" anchor="ctr"/>
          <a:p>
            <a:pPr lvl="0" eaLnBrk="1" hangingPunct="1"/>
            <a:r>
              <a:rPr lang="zh-CN" altLang="zh-CN" sz="6000" b="1" dirty="0"/>
              <a:t>温馨提示</a:t>
            </a:r>
            <a:endParaRPr lang="zh-CN" altLang="zh-CN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66420" y="847725"/>
            <a:ext cx="8669655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高中数学工作坊</a:t>
            </a:r>
            <a:r>
              <a:rPr lang="en-US" altLang="zh-CN" sz="4000"/>
              <a:t>3</a:t>
            </a:r>
            <a:r>
              <a:rPr lang="zh-CN" altLang="en-US" sz="4000"/>
              <a:t>组培训情况小结</a:t>
            </a:r>
            <a:endParaRPr lang="zh-CN" altLang="en-US" sz="4000"/>
          </a:p>
        </p:txBody>
      </p:sp>
      <p:sp>
        <p:nvSpPr>
          <p:cNvPr id="3" name="文本框 2"/>
          <p:cNvSpPr txBox="1"/>
          <p:nvPr/>
        </p:nvSpPr>
        <p:spPr>
          <a:xfrm>
            <a:off x="567055" y="1759585"/>
            <a:ext cx="8416290" cy="1737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zh-CN"/>
              <a:t>培训快要结束，龙川县高中组数学教师表现非常好，在研修作业，微课制作，校本</a:t>
            </a:r>
            <a:endParaRPr lang="zh-CN" altLang="zh-CN"/>
          </a:p>
          <a:p>
            <a:pPr algn="l"/>
            <a:r>
              <a:rPr lang="zh-CN" altLang="zh-CN"/>
              <a:t>研修成果，拓展资源，专家引领，论坛等方面都积极的参与。培训结果收获非常大</a:t>
            </a:r>
            <a:endParaRPr lang="zh-CN" altLang="zh-CN"/>
          </a:p>
          <a:p>
            <a:pPr algn="l"/>
            <a:r>
              <a:rPr lang="zh-CN" altLang="zh-CN"/>
              <a:t>教师们的信息技术能力提高了，生成了许多优秀作品，或是较好的作品。个别教师</a:t>
            </a:r>
            <a:endParaRPr lang="zh-CN" altLang="zh-CN"/>
          </a:p>
          <a:p>
            <a:pPr algn="l"/>
            <a:r>
              <a:rPr lang="zh-CN" altLang="zh-CN"/>
              <a:t>不合格请快点提交作业或微课作品，争取取得好成绩。作为工作坊坊主的我感谢你</a:t>
            </a:r>
            <a:endParaRPr lang="zh-CN" altLang="zh-CN"/>
          </a:p>
          <a:p>
            <a:pPr algn="l"/>
            <a:r>
              <a:rPr lang="zh-CN" altLang="zh-CN"/>
              <a:t>们对培训的积极参与和对我的工作的支持，最后我们一起来感谢中国教师教育网的</a:t>
            </a:r>
            <a:endParaRPr lang="zh-CN" altLang="zh-CN"/>
          </a:p>
          <a:p>
            <a:pPr algn="l"/>
            <a:r>
              <a:rPr lang="zh-CN" altLang="zh-CN"/>
              <a:t>所有教师。</a:t>
            </a:r>
            <a:endParaRPr lang="zh-CN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组合 5"/>
          <p:cNvPicPr/>
          <p:nvPr/>
        </p:nvPicPr>
        <p:blipFill>
          <a:blip r:embed="rId1"/>
          <a:stretch>
            <a:fillRect/>
          </a:stretch>
        </p:blipFill>
        <p:spPr>
          <a:xfrm>
            <a:off x="749300" y="3981450"/>
            <a:ext cx="3767138" cy="18335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9" name="标题 2"/>
          <p:cNvPicPr>
            <a:picLocks noGrp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920750" y="4273550"/>
            <a:ext cx="3163888" cy="1590675"/>
          </a:xfrm>
        </p:spPr>
      </p:pic>
      <p:pic>
        <p:nvPicPr>
          <p:cNvPr id="14340" name="Picture 4" descr="喜庆节日图标矢量素材">
            <a:hlinkClick r:id="rId3" tooltip="点击放大图片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005" t="48640" r="896" b="33696"/>
          <a:stretch>
            <a:fillRect/>
          </a:stretch>
        </p:blipFill>
        <p:spPr>
          <a:xfrm>
            <a:off x="428625" y="3517900"/>
            <a:ext cx="1158875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Text Box 3"/>
          <p:cNvSpPr txBox="1"/>
          <p:nvPr/>
        </p:nvSpPr>
        <p:spPr>
          <a:xfrm>
            <a:off x="180975" y="620713"/>
            <a:ext cx="8278813" cy="2965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每天的太阳都是新的！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用我们的笑容拥抱它！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谢谢你们，辛苦了！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8"/>
          <p:cNvSpPr txBox="1"/>
          <p:nvPr/>
        </p:nvSpPr>
        <p:spPr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/>
            <a:r>
              <a:rPr lang="zh-CN" altLang="en-US" sz="4400" b="1" dirty="0">
                <a:solidFill>
                  <a:srgbClr val="CC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本期导读</a:t>
            </a:r>
            <a:endParaRPr lang="en-US" altLang="zh-CN" sz="4400" b="1" dirty="0">
              <a:solidFill>
                <a:srgbClr val="CC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>
              <a:buNone/>
            </a:pPr>
            <a:endParaRPr lang="zh-CN" altLang="en-US" sz="4400" b="1" dirty="0">
              <a:solidFill>
                <a:srgbClr val="CC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ctr"/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卷首寄语    作品推荐   学情通报，学习成绩汇报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ctr"/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我的感悟   温馨提示    培训小结</a:t>
            </a:r>
            <a:endParaRPr lang="en-US" altLang="zh-CN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lvl="0" eaLnBrk="1" hangingPunct="1"/>
            <a:r>
              <a:rPr lang="zh-CN" altLang="zh-CN" sz="6000" b="1" dirty="0"/>
              <a:t>卷首寄语</a:t>
            </a:r>
            <a:endParaRPr lang="zh-CN" altLang="zh-CN" sz="6000" b="1" dirty="0"/>
          </a:p>
        </p:txBody>
      </p:sp>
      <p:grpSp>
        <p:nvGrpSpPr>
          <p:cNvPr id="6147" name="组合 38"/>
          <p:cNvGrpSpPr/>
          <p:nvPr/>
        </p:nvGrpSpPr>
        <p:grpSpPr>
          <a:xfrm>
            <a:off x="1116013" y="1412875"/>
            <a:ext cx="7770812" cy="5097463"/>
            <a:chOff x="0" y="0"/>
            <a:chExt cx="7771177" cy="5097655"/>
          </a:xfrm>
        </p:grpSpPr>
        <p:grpSp>
          <p:nvGrpSpPr>
            <p:cNvPr id="6149" name="组合 18"/>
            <p:cNvGrpSpPr/>
            <p:nvPr/>
          </p:nvGrpSpPr>
          <p:grpSpPr>
            <a:xfrm>
              <a:off x="10939" y="239871"/>
              <a:ext cx="6715172" cy="4143404"/>
              <a:chOff x="0" y="0"/>
              <a:chExt cx="4786346" cy="1071570"/>
            </a:xfrm>
          </p:grpSpPr>
          <p:sp>
            <p:nvSpPr>
              <p:cNvPr id="6152" name="圆角矩形 19"/>
              <p:cNvSpPr/>
              <p:nvPr/>
            </p:nvSpPr>
            <p:spPr>
              <a:xfrm>
                <a:off x="124" y="-39"/>
                <a:ext cx="4786537" cy="1071603"/>
              </a:xfrm>
              <a:prstGeom prst="roundRect">
                <a:avLst>
                  <a:gd name="adj" fmla="val 16667"/>
                </a:avLst>
              </a:prstGeom>
              <a:solidFill>
                <a:srgbClr val="D9E890"/>
              </a:solidFill>
              <a:ln w="9525">
                <a:noFill/>
              </a:ln>
            </p:spPr>
            <p:txBody>
              <a:bodyPr anchor="ctr"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53" name="圆角矩形 20"/>
              <p:cNvSpPr/>
              <p:nvPr/>
            </p:nvSpPr>
            <p:spPr>
              <a:xfrm>
                <a:off x="142702" y="55389"/>
                <a:ext cx="4501382" cy="960747"/>
              </a:xfrm>
              <a:prstGeom prst="roundRect">
                <a:avLst>
                  <a:gd name="adj" fmla="val 16667"/>
                </a:avLst>
              </a:prstGeom>
              <a:noFill/>
              <a:ln w="12700" cap="flat" cmpd="sng">
                <a:solidFill>
                  <a:srgbClr val="0F592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rgbClr val="FFFFFF"/>
                  </a:solidFill>
                </a:endParaRPr>
              </a:p>
            </p:txBody>
          </p:sp>
        </p:grpSp>
        <p:pic>
          <p:nvPicPr>
            <p:cNvPr id="6150" name="Picture 2" descr="D:\花纹\天使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443540" flipH="1">
              <a:off x="0" y="0"/>
              <a:ext cx="786874" cy="90878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51" name="Picture 2" descr="D:\花纹\儿童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7285" y="3930685"/>
              <a:ext cx="2973892" cy="116697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148" name="Rectangle 22"/>
          <p:cNvSpPr/>
          <p:nvPr/>
        </p:nvSpPr>
        <p:spPr>
          <a:xfrm>
            <a:off x="1908175" y="2852738"/>
            <a:ext cx="5245100" cy="20320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教育是一条智慧的长河，它承载着知识、文明，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它既是智慧的产物，又是智慧的载体与推进器。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教育从来就是一个智慧的职业，教育需要智慧。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智慧需要教育的传承，教育离不开智慧的滋养。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79388" y="214313"/>
            <a:ext cx="6985000" cy="868362"/>
          </a:xfrm>
        </p:spPr>
        <p:txBody>
          <a:bodyPr vert="horz" wrap="square" lIns="91440" tIns="45720" rIns="91440" bIns="45720" anchor="ctr"/>
          <a:p>
            <a:pPr lvl="0" eaLnBrk="1" hangingPunct="1"/>
            <a:r>
              <a:rPr lang="zh-CN" altLang="en-US" b="1" dirty="0"/>
              <a:t>学员阶段</a:t>
            </a:r>
            <a:r>
              <a:rPr lang="zh-CN" altLang="zh-CN" b="1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研修</a:t>
            </a:r>
            <a:r>
              <a:rPr lang="zh-CN" altLang="en-US" b="1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作业和</a:t>
            </a:r>
            <a:r>
              <a:rPr lang="zh-CN" altLang="zh-CN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微课作品</a:t>
            </a:r>
            <a:br>
              <a:rPr kumimoji="0" lang="zh-CN" altLang="zh-C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/>
              <a:t>考核成绩优秀或被推荐名单</a:t>
            </a:r>
            <a:br>
              <a:rPr lang="zh-CN" altLang="en-US" dirty="0"/>
            </a:br>
            <a:r>
              <a:rPr lang="zh-CN" altLang="en-US" sz="2400" dirty="0"/>
              <a:t>（截止</a:t>
            </a:r>
            <a:r>
              <a:rPr lang="en-US" altLang="zh-CN" sz="2400" dirty="0"/>
              <a:t>2017</a:t>
            </a:r>
            <a:r>
              <a:rPr lang="zh-CN" altLang="en-US" sz="2400" dirty="0"/>
              <a:t>年</a:t>
            </a:r>
            <a:r>
              <a:rPr lang="en-US" altLang="zh-CN" sz="2400" dirty="0"/>
              <a:t>1</a:t>
            </a:r>
            <a:r>
              <a:rPr lang="zh-CN" altLang="en-US" sz="2400" dirty="0"/>
              <a:t>月</a:t>
            </a:r>
            <a:r>
              <a:rPr lang="en-US" altLang="zh-CN" sz="2400" dirty="0"/>
              <a:t>10</a:t>
            </a:r>
            <a:r>
              <a:rPr lang="zh-CN" altLang="en-US" sz="2400" dirty="0"/>
              <a:t>日</a:t>
            </a:r>
            <a:r>
              <a:rPr lang="en-US" altLang="zh-CN" sz="2400" dirty="0"/>
              <a:t>13</a:t>
            </a:r>
            <a:r>
              <a:rPr lang="en-US" altLang="zh-CN" sz="2400" dirty="0"/>
              <a:t>:00</a:t>
            </a:r>
            <a:r>
              <a:rPr lang="zh-CN" altLang="en-US" sz="2400" dirty="0"/>
              <a:t>时）</a:t>
            </a:r>
            <a:endParaRPr lang="zh-CN" altLang="en-US" sz="2400" dirty="0"/>
          </a:p>
        </p:txBody>
      </p:sp>
      <p:sp>
        <p:nvSpPr>
          <p:cNvPr id="8195" name="WordArt 424"/>
          <p:cNvSpPr>
            <a:spLocks noChangeArrowheads="1" noChangeShapeType="1" noTextEdit="1"/>
          </p:cNvSpPr>
          <p:nvPr/>
        </p:nvSpPr>
        <p:spPr bwMode="auto">
          <a:xfrm>
            <a:off x="1321435" y="1082675"/>
            <a:ext cx="2519363" cy="935038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Front">
                <a:rot lat="20519984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 w="9525" cmpd="sng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喜讯</a:t>
            </a:r>
            <a:endParaRPr kumimoji="0" lang="zh-CN" altLang="en-US" sz="3600" b="1" i="0" u="none" strike="noStrike" kern="1200" cap="none" spc="0" normalizeH="0" baseline="0" noProof="0" smtClean="0">
              <a:ln w="9525" cmpd="sng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8196" name="Group 4"/>
          <p:cNvGraphicFramePr>
            <a:graphicFrameLocks noGrp="1"/>
          </p:cNvGraphicFramePr>
          <p:nvPr/>
        </p:nvGraphicFramePr>
        <p:xfrm>
          <a:off x="323850" y="2133600"/>
          <a:ext cx="6154420" cy="2203450"/>
        </p:xfrm>
        <a:graphic>
          <a:graphicData uri="http://schemas.openxmlformats.org/drawingml/2006/table">
            <a:tbl>
              <a:tblPr/>
              <a:tblGrid>
                <a:gridCol w="779013"/>
                <a:gridCol w="779012"/>
                <a:gridCol w="779013"/>
                <a:gridCol w="792477"/>
                <a:gridCol w="792476"/>
                <a:gridCol w="753815"/>
                <a:gridCol w="753816"/>
              </a:tblGrid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 名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研修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作业一</a:t>
                      </a: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考核等次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研修</a:t>
                      </a: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作业二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考核等次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微课作品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考核等次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冯丽娴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sym typeface="+mn-ea"/>
                        </a:rPr>
                        <a:t>被推荐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优秀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sym typeface="+mn-ea"/>
                        </a:rPr>
                        <a:t>被推荐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良好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良好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冯剑锋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sym typeface="+mn-ea"/>
                        </a:rPr>
                        <a:t>被推荐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良好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sym typeface="+mn-ea"/>
                        </a:rPr>
                        <a:t>被推荐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良好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良好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陈慈丽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良好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良好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sym typeface="+mn-ea"/>
                        </a:rPr>
                        <a:t>被推荐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优秀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周满意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良好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良好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sym typeface="+mn-ea"/>
                        </a:rPr>
                        <a:t>被推荐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140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优秀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24485" y="4937760"/>
            <a:ext cx="705231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其中</a:t>
            </a:r>
            <a:r>
              <a:rPr lang="zh-CN" altLang="zh-CN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冯丽娴教师</a:t>
            </a:r>
            <a:r>
              <a:rPr lang="zh-CN" altLang="zh-CN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研修</a:t>
            </a:r>
            <a:r>
              <a:rPr lang="zh-CN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作业一，</a:t>
            </a:r>
            <a:r>
              <a:rPr lang="zh-CN" altLang="zh-CN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陈慈丽和周满意教师的微课作品</a:t>
            </a:r>
            <a:endParaRPr kumimoji="0" lang="zh-CN" altLang="zh-CN" b="0" i="0" u="none" strike="noStrike" cap="none" normalizeH="0" baseline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zh-CN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被选为生成性资源的作品提交上邮箱</a:t>
            </a:r>
            <a:endParaRPr lang="zh-CN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33425" y="450215"/>
            <a:ext cx="3604895" cy="5791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eaLnBrk="1" hangingPunct="1"/>
            <a:r>
              <a:rPr lang="zh-CN" altLang="zh-CN" sz="3200" b="1" dirty="0">
                <a:sym typeface="+mn-ea"/>
              </a:rPr>
              <a:t>优秀微课作品情况</a:t>
            </a:r>
            <a:endParaRPr lang="en-US" altLang="zh-CN" sz="3200" b="1" dirty="0">
              <a:sym typeface="+mn-ea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733425" y="1699260"/>
          <a:ext cx="7036435" cy="256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585"/>
                <a:gridCol w="1758950"/>
                <a:gridCol w="1758950"/>
                <a:gridCol w="1758950"/>
              </a:tblGrid>
              <a:tr h="101727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姓名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微课作品名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单位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考核等次</a:t>
                      </a:r>
                      <a:endParaRPr lang="zh-CN" altLang="en-US"/>
                    </a:p>
                  </a:txBody>
                  <a:tcPr/>
                </a:tc>
              </a:tr>
              <a:tr h="9099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sz="18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陈慈丽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利用长方体还原锥体三视图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/>
                        <a:t>龙川县第一中学</a:t>
                      </a:r>
                      <a:endParaRPr lang="zh-CN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优秀</a:t>
                      </a:r>
                      <a:endParaRPr lang="zh-CN" altLang="en-US"/>
                    </a:p>
                  </a:txBody>
                  <a:tcPr/>
                </a:tc>
              </a:tr>
              <a:tr h="63690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sz="18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周满意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偶函数的定义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龙川隆师中学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优秀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27050" y="299720"/>
            <a:ext cx="5170805" cy="5791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3200" b="1" dirty="0">
                <a:sym typeface="+mn-ea"/>
              </a:rPr>
              <a:t>请关注下表学情分析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527050" y="918210"/>
            <a:ext cx="5781040" cy="396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dirty="0">
                <a:sym typeface="+mn-ea"/>
              </a:rPr>
              <a:t>（截止</a:t>
            </a:r>
            <a:r>
              <a:rPr lang="en-US" altLang="zh-CN" sz="2000" dirty="0">
                <a:sym typeface="+mn-ea"/>
              </a:rPr>
              <a:t>2017</a:t>
            </a:r>
            <a:r>
              <a:rPr lang="zh-CN" altLang="en-US" sz="2000" dirty="0">
                <a:sym typeface="+mn-ea"/>
              </a:rPr>
              <a:t>年</a:t>
            </a:r>
            <a:r>
              <a:rPr lang="en-US" altLang="zh-CN" sz="2000" dirty="0">
                <a:sym typeface="+mn-ea"/>
              </a:rPr>
              <a:t>1</a:t>
            </a:r>
            <a:r>
              <a:rPr lang="zh-CN" altLang="en-US" sz="2000" dirty="0">
                <a:sym typeface="+mn-ea"/>
              </a:rPr>
              <a:t>月</a:t>
            </a:r>
            <a:r>
              <a:rPr lang="en-US" altLang="zh-CN" sz="2000" dirty="0">
                <a:sym typeface="+mn-ea"/>
              </a:rPr>
              <a:t>10</a:t>
            </a:r>
            <a:r>
              <a:rPr lang="zh-CN" altLang="en-US" sz="2000" dirty="0">
                <a:sym typeface="+mn-ea"/>
              </a:rPr>
              <a:t>日</a:t>
            </a:r>
            <a:r>
              <a:rPr lang="en-US" altLang="zh-CN" sz="2000" dirty="0">
                <a:sym typeface="+mn-ea"/>
              </a:rPr>
              <a:t>13</a:t>
            </a:r>
            <a:r>
              <a:rPr lang="en-US" altLang="zh-CN" sz="2000" dirty="0">
                <a:sym typeface="+mn-ea"/>
              </a:rPr>
              <a:t>:00</a:t>
            </a:r>
            <a:r>
              <a:rPr lang="zh-CN" altLang="en-US" dirty="0">
                <a:sym typeface="+mn-ea"/>
              </a:rPr>
              <a:t>时）</a:t>
            </a:r>
            <a:endParaRPr lang="zh-CN" altLang="en-US"/>
          </a:p>
        </p:txBody>
      </p:sp>
      <p:graphicFrame>
        <p:nvGraphicFramePr>
          <p:cNvPr id="8" name="表格 7"/>
          <p:cNvGraphicFramePr/>
          <p:nvPr/>
        </p:nvGraphicFramePr>
        <p:xfrm>
          <a:off x="669290" y="3048000"/>
          <a:ext cx="709739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610"/>
                <a:gridCol w="671830"/>
                <a:gridCol w="710565"/>
                <a:gridCol w="710565"/>
                <a:gridCol w="710565"/>
                <a:gridCol w="710565"/>
                <a:gridCol w="710565"/>
                <a:gridCol w="710565"/>
                <a:gridCol w="7105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高中数学工作名称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研修作业一已提交人数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研修作业一未提交人数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研修作业二已提交人数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研修作业二未提交人数</a:t>
                      </a: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校本研成果审核通过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校本研成果未提交人数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微课作品已提交人数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微课作品未提交人数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高中数学工作坊3组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9</a:t>
                      </a: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94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64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7165" y="253365"/>
            <a:ext cx="15544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ym typeface="+mn-ea"/>
              </a:rPr>
              <a:t>学习成绩情况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/>
        </p:nvGraphicFramePr>
        <p:xfrm>
          <a:off x="177165" y="1085215"/>
          <a:ext cx="7593965" cy="4129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300"/>
                <a:gridCol w="3796665"/>
              </a:tblGrid>
              <a:tr h="80200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          </a:t>
                      </a:r>
                      <a:r>
                        <a:rPr lang="zh-CN" altLang="en-US" sz="1800">
                          <a:sym typeface="+mn-ea"/>
                        </a:rPr>
                        <a:t>优秀学员姓名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                    </a:t>
                      </a:r>
                      <a:r>
                        <a:rPr lang="zh-CN" altLang="en-US" sz="1800">
                          <a:sym typeface="+mn-ea"/>
                        </a:rPr>
                        <a:t>成绩</a:t>
                      </a:r>
                      <a:endParaRPr lang="zh-CN" altLang="en-US" sz="1800"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4749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冯丽娴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                   86</a:t>
                      </a:r>
                      <a:endParaRPr lang="en-US" altLang="zh-CN"/>
                    </a:p>
                  </a:txBody>
                  <a:tcPr/>
                </a:tc>
              </a:tr>
              <a:tr h="4756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陈慈丽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                   83</a:t>
                      </a:r>
                      <a:endParaRPr lang="en-US" altLang="zh-CN"/>
                    </a:p>
                  </a:txBody>
                  <a:tcPr/>
                </a:tc>
              </a:tr>
              <a:tr h="4756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周满意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                   83</a:t>
                      </a:r>
                      <a:endParaRPr lang="en-US" altLang="zh-CN"/>
                    </a:p>
                  </a:txBody>
                  <a:tcPr/>
                </a:tc>
              </a:tr>
              <a:tr h="4749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刁金梅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                   83</a:t>
                      </a:r>
                      <a:endParaRPr lang="en-US" altLang="zh-CN"/>
                    </a:p>
                  </a:txBody>
                  <a:tcPr/>
                </a:tc>
              </a:tr>
              <a:tr h="4756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邓清霞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                   80</a:t>
                      </a:r>
                      <a:endParaRPr lang="en-US" altLang="zh-CN"/>
                    </a:p>
                  </a:txBody>
                  <a:tcPr/>
                </a:tc>
              </a:tr>
              <a:tr h="4749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黄益勇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                   80</a:t>
                      </a:r>
                      <a:endParaRPr lang="en-US" altLang="zh-CN"/>
                    </a:p>
                  </a:txBody>
                  <a:tcPr/>
                </a:tc>
              </a:tr>
              <a:tr h="4756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黄小燕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                   80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/>
        </p:nvGraphicFramePr>
        <p:xfrm>
          <a:off x="177165" y="5351780"/>
          <a:ext cx="8724265" cy="119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930"/>
                <a:gridCol w="1090295"/>
                <a:gridCol w="1090930"/>
                <a:gridCol w="1090295"/>
                <a:gridCol w="1089660"/>
                <a:gridCol w="1090930"/>
                <a:gridCol w="1090295"/>
                <a:gridCol w="1090930"/>
              </a:tblGrid>
              <a:tr h="5956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/>
                        <a:t>成绩优秀</a:t>
                      </a:r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 </a:t>
                      </a:r>
                      <a:r>
                        <a:rPr lang="zh-CN" altLang="en-US"/>
                        <a:t>人数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/>
                        <a:t>成绩良好</a:t>
                      </a:r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人数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/>
                        <a:t>成绩合格</a:t>
                      </a:r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人数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/>
                        <a:t>成绩不合格</a:t>
                      </a:r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人数</a:t>
                      </a:r>
                      <a:endParaRPr lang="zh-CN" altLang="en-US"/>
                    </a:p>
                  </a:txBody>
                  <a:tcPr/>
                </a:tc>
              </a:tr>
              <a:tr h="5949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80—100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   7 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70—79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60—69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77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60</a:t>
                      </a:r>
                      <a:r>
                        <a:rPr lang="zh-CN" altLang="en-US"/>
                        <a:t>分以下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2627313" y="188913"/>
            <a:ext cx="6215062" cy="868362"/>
          </a:xfrm>
        </p:spPr>
        <p:txBody>
          <a:bodyPr vert="horz" wrap="square" lIns="91440" tIns="45720" rIns="91440" bIns="45720" anchor="ctr"/>
          <a:p>
            <a:pPr lvl="0" eaLnBrk="1" hangingPunct="1"/>
            <a:r>
              <a:rPr lang="zh-CN" altLang="zh-CN" dirty="0">
                <a:ea typeface="华文新魏" panose="02010800040101010101" pitchFamily="2" charset="-122"/>
              </a:rPr>
              <a:t>                </a:t>
            </a:r>
            <a:endParaRPr lang="zh-CN" altLang="zh-CN" sz="1600" dirty="0">
              <a:solidFill>
                <a:srgbClr val="0000CC"/>
              </a:solidFill>
              <a:ea typeface="华文新魏" panose="02010800040101010101" pitchFamily="2" charset="-122"/>
            </a:endParaRPr>
          </a:p>
        </p:txBody>
      </p:sp>
      <p:sp>
        <p:nvSpPr>
          <p:cNvPr id="11267" name="Rectangle 6"/>
          <p:cNvSpPr>
            <a:spLocks noGrp="1"/>
          </p:cNvSpPr>
          <p:nvPr>
            <p:ph type="body"/>
          </p:nvPr>
        </p:nvSpPr>
        <p:spPr>
          <a:xfrm>
            <a:off x="395288" y="1557338"/>
            <a:ext cx="8497887" cy="5040312"/>
          </a:xfrm>
        </p:spPr>
        <p:txBody>
          <a:bodyPr vert="horz" wrap="square" lIns="91440" tIns="45720" rIns="91440" bIns="45720" anchor="t"/>
          <a:p>
            <a:pPr lvl="0" algn="ctr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心语（一）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发布者：周良健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著名主持人鲁豫说过：“猫吃鱼，狗吃肉，奥特曼打小怪兽。”在我看来，这句话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就是对幸福最好的诠释。说到底，对“幸福”的定义是由每个人对幸福的感受和态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度来决定的。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作为一名县城高中教师，在这个领域的我一直在学习，在享受其中的酸甜苦辣，各种滋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味。幸福其实很简单，就看你怎么看待它。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有一份稳定又有规律的工作就是一种幸福。教师平时除了有双休之外，令人羡慕的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要数寒暑假了。我会选择看书、上网、可以旅游等等，在工作之余还可以有更多时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间由自己支配，不断为自己充电。生活充实而幸福。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8" name="标题 1"/>
          <p:cNvSpPr txBox="1"/>
          <p:nvPr/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6000" b="1" dirty="0">
                <a:solidFill>
                  <a:srgbClr val="0953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我的感悟</a:t>
            </a:r>
            <a:endParaRPr lang="zh-CN" altLang="en-US" sz="6000" b="1" dirty="0">
              <a:solidFill>
                <a:srgbClr val="0953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Box 7"/>
          <p:cNvSpPr txBox="1"/>
          <p:nvPr/>
        </p:nvSpPr>
        <p:spPr>
          <a:xfrm>
            <a:off x="144463" y="2636838"/>
            <a:ext cx="8748712" cy="32461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18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老师们看这里啦！！！</a:t>
            </a:r>
            <a:endParaRPr lang="zh-CN" altLang="en-US" sz="18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→课程学习时间达到或超过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900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分钟，即可得满分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分；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→提交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篇研修作业得得分情况；被批阅为优秀得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分，批阅为良好得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分，批阅为合格得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分，此项满分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分；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→参与主题研讨，每评论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次得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此项满分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10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分；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→参与专家引领活动，此项满分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10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分；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寄语：亲爱的老师学员们，是不是很容易得分呢？</a:t>
            </a:r>
            <a:endParaRPr lang="zh-CN" altLang="en-US" sz="18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291" name="Sound"/>
          <p:cNvSpPr>
            <a:spLocks noEditPoints="1"/>
          </p:cNvSpPr>
          <p:nvPr/>
        </p:nvSpPr>
        <p:spPr>
          <a:xfrm rot="840000">
            <a:off x="103188" y="138113"/>
            <a:ext cx="1263650" cy="1004887"/>
          </a:xfrm>
          <a:custGeom>
            <a:avLst/>
            <a:gdLst>
              <a:gd name="txL" fmla="*/ 761 w 21600"/>
              <a:gd name="txT" fmla="*/ 22454 h 21600"/>
              <a:gd name="txR" fmla="*/ 21069 w 21600"/>
              <a:gd name="txB" fmla="*/ 28282 h 21600"/>
            </a:gdLst>
            <a:ahLst/>
            <a:cxnLst>
              <a:cxn ang="0">
                <a:pos x="38209032" y="45795445"/>
              </a:cxn>
              <a:cxn ang="0">
                <a:pos x="38209032" y="0"/>
              </a:cxn>
              <a:cxn ang="0">
                <a:pos x="0" y="23374928"/>
              </a:cxn>
              <a:cxn ang="0">
                <a:pos x="73926450" y="23374928"/>
              </a:cxn>
            </a:cxnLst>
            <a:rect l="txL" t="txT" r="txR" b="txB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699999" algn="ctr" rotWithShape="0">
              <a:srgbClr val="808080">
                <a:alpha val="100000"/>
              </a:srgbClr>
            </a:outerShdw>
          </a:effectLst>
        </p:spPr>
        <p:txBody>
          <a:bodyPr/>
          <a:p>
            <a:endParaRPr lang="zh-CN" altLang="en-US"/>
          </a:p>
        </p:txBody>
      </p:sp>
      <p:pic>
        <p:nvPicPr>
          <p:cNvPr id="12292" name="图片 9" descr="图_副本2.jpg"/>
          <p:cNvPicPr/>
          <p:nvPr/>
        </p:nvPicPr>
        <p:blipFill>
          <a:blip r:embed="rId1"/>
          <a:stretch>
            <a:fillRect/>
          </a:stretch>
        </p:blipFill>
        <p:spPr>
          <a:xfrm>
            <a:off x="6778625" y="993775"/>
            <a:ext cx="2371725" cy="2146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圆角矩形标注 10"/>
          <p:cNvSpPr/>
          <p:nvPr/>
        </p:nvSpPr>
        <p:spPr>
          <a:xfrm>
            <a:off x="2916238" y="1268413"/>
            <a:ext cx="3743325" cy="1230312"/>
          </a:xfrm>
          <a:prstGeom prst="wedgeRoundRectCallout">
            <a:avLst>
              <a:gd name="adj1" fmla="val -54917"/>
              <a:gd name="adj2" fmla="val 62602"/>
              <a:gd name="adj3" fmla="val 16667"/>
            </a:avLst>
          </a:prstGeom>
          <a:gradFill rotWithShape="1">
            <a:gsLst>
              <a:gs pos="0">
                <a:srgbClr val="A3C4FF">
                  <a:alpha val="100000"/>
                </a:srgbClr>
              </a:gs>
              <a:gs pos="35001">
                <a:srgbClr val="BFD5FF">
                  <a:alpha val="100000"/>
                </a:srgbClr>
              </a:gs>
              <a:gs pos="100000">
                <a:srgbClr val="E5EEFF">
                  <a:alpha val="100000"/>
                </a:srgbClr>
              </a:gs>
            </a:gsLst>
            <a:lin ang="5400000" scaled="1"/>
            <a:tileRect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备注：此版块可依据不同学习阶段进行不同的提示，可包含通知、安排等。右边的案例为某辅导教</a:t>
            </a:r>
            <a:endParaRPr lang="en-US" altLang="zh-CN" sz="1800" b="1" dirty="0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师简报第一期的温馨提示。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2294" name="标题 1"/>
          <p:cNvSpPr>
            <a:spLocks noGrp="1"/>
          </p:cNvSpPr>
          <p:nvPr>
            <p:ph type="title"/>
          </p:nvPr>
        </p:nvSpPr>
        <p:spPr>
          <a:xfrm>
            <a:off x="1835150" y="260350"/>
            <a:ext cx="6215063" cy="868363"/>
          </a:xfrm>
        </p:spPr>
        <p:txBody>
          <a:bodyPr vert="horz" wrap="square" lIns="91440" tIns="45720" rIns="91440" bIns="45720" anchor="ctr"/>
          <a:p>
            <a:pPr lvl="0" eaLnBrk="1" hangingPunct="1"/>
            <a:r>
              <a:rPr lang="zh-CN" altLang="zh-CN" sz="6000" b="1" dirty="0"/>
              <a:t>温馨提示</a:t>
            </a:r>
            <a:endParaRPr lang="zh-CN" altLang="zh-CN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班级简报模版一">
  <a:themeElements>
    <a:clrScheme name="班级简报模版一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班级简报模版一">
      <a:majorFont>
        <a:latin typeface="微软雅黑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班级简报模版一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班级简报模版一">
  <a:themeElements>
    <a:clrScheme name="1_班级简报模版一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班级简报模版一">
      <a:majorFont>
        <a:latin typeface="微软雅黑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班级简报模版一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1797</Words>
  <Application>WPS 演示</Application>
  <PresentationFormat>全屏显示(4:3)</PresentationFormat>
  <Paragraphs>272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微软雅黑</vt:lpstr>
      <vt:lpstr>黑体</vt:lpstr>
      <vt:lpstr>华文新魏</vt:lpstr>
      <vt:lpstr>班级简报模版一</vt:lpstr>
      <vt:lpstr>1_班级简报模版一</vt:lpstr>
      <vt:lpstr>高中数学工作坊3组 学习简报(第2期)</vt:lpstr>
      <vt:lpstr>PowerPoint 演示文稿</vt:lpstr>
      <vt:lpstr>卷首寄语</vt:lpstr>
      <vt:lpstr>学员阶段研修作业和微课作品 考核成绩优秀或被推荐名单 （截止2016年12月29日24:00时）</vt:lpstr>
      <vt:lpstr>PowerPoint 演示文稿</vt:lpstr>
      <vt:lpstr>PowerPoint 演示文稿</vt:lpstr>
      <vt:lpstr>PowerPoint 演示文稿</vt:lpstr>
      <vt:lpstr>                </vt:lpstr>
      <vt:lpstr>温馨提示</vt:lpstr>
      <vt:lpstr>温馨提示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******工作坊 学习简报(第*期)</dc:title>
  <dc:creator/>
  <cp:lastModifiedBy>Administrator</cp:lastModifiedBy>
  <cp:revision>28</cp:revision>
  <dcterms:created xsi:type="dcterms:W3CDTF">2016-12-06T06:56:00Z</dcterms:created>
  <dcterms:modified xsi:type="dcterms:W3CDTF">2017-01-10T06:41:43Z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2052-10.1.0.6146</vt:lpwstr>
  </property>
</Properties>
</file>