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5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DF03CE05-6FC0-4101-8F71-8563F701196A}" type="datetimeFigureOut">
              <a:rPr lang="zh-CN" altLang="en-US" smtClean="0"/>
              <a:t>2017/1/12</a:t>
            </a:fld>
            <a:endParaRPr lang="zh-CN" altLang="en-US"/>
          </a:p>
        </p:txBody>
      </p:sp>
      <p:sp>
        <p:nvSpPr>
          <p:cNvPr id="19" name="页脚占位符 18"/>
          <p:cNvSpPr>
            <a:spLocks noGrp="1"/>
          </p:cNvSpPr>
          <p:nvPr>
            <p:ph type="ftr" sz="quarter" idx="11"/>
          </p:nvPr>
        </p:nvSpPr>
        <p:spPr/>
        <p:txBody>
          <a:bodyPr/>
          <a:lstStyle/>
          <a:p>
            <a:endParaRPr lang="zh-CN" altLang="en-US"/>
          </a:p>
        </p:txBody>
      </p:sp>
      <p:sp>
        <p:nvSpPr>
          <p:cNvPr id="27" name="灯片编号占位符 26"/>
          <p:cNvSpPr>
            <a:spLocks noGrp="1"/>
          </p:cNvSpPr>
          <p:nvPr>
            <p:ph type="sldNum" sz="quarter" idx="12"/>
          </p:nvPr>
        </p:nvSpPr>
        <p:spPr/>
        <p:txBody>
          <a:bodyPr/>
          <a:lstStyle/>
          <a:p>
            <a:fld id="{4BEA4885-E61E-42ED-BD68-D09BF69CBE95}"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DF03CE05-6FC0-4101-8F71-8563F701196A}" type="datetimeFigureOut">
              <a:rPr lang="zh-CN" altLang="en-US" smtClean="0"/>
              <a:t>2017/1/12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EA4885-E61E-42ED-BD68-D09BF69CBE9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DF03CE05-6FC0-4101-8F71-8563F701196A}" type="datetimeFigureOut">
              <a:rPr lang="zh-CN" altLang="en-US" smtClean="0"/>
              <a:t>2017/1/12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EA4885-E61E-42ED-BD68-D09BF69CBE9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DF03CE05-6FC0-4101-8F71-8563F701196A}" type="datetimeFigureOut">
              <a:rPr lang="zh-CN" altLang="en-US" smtClean="0"/>
              <a:t>2017/1/12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EA4885-E61E-42ED-BD68-D09BF69CBE95}"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DF03CE05-6FC0-4101-8F71-8563F701196A}" type="datetimeFigureOut">
              <a:rPr lang="zh-CN" altLang="en-US" smtClean="0"/>
              <a:t>2017/1/12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EA4885-E61E-42ED-BD68-D09BF69CBE95}"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DF03CE05-6FC0-4101-8F71-8563F701196A}" type="datetimeFigureOut">
              <a:rPr lang="zh-CN" altLang="en-US" smtClean="0"/>
              <a:t>2017/1/12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EA4885-E61E-42ED-BD68-D09BF69CBE9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DF03CE05-6FC0-4101-8F71-8563F701196A}" type="datetimeFigureOut">
              <a:rPr lang="zh-CN" altLang="en-US" smtClean="0"/>
              <a:t>2017/1/12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BEA4885-E61E-42ED-BD68-D09BF69CBE95}"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DF03CE05-6FC0-4101-8F71-8563F701196A}" type="datetimeFigureOut">
              <a:rPr lang="zh-CN" altLang="en-US" smtClean="0"/>
              <a:t>2017/1/12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BEA4885-E61E-42ED-BD68-D09BF69CBE95}"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F03CE05-6FC0-4101-8F71-8563F701196A}" type="datetimeFigureOut">
              <a:rPr lang="zh-CN" altLang="en-US" smtClean="0"/>
              <a:t>2017/1/12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BEA4885-E61E-42ED-BD68-D09BF69CBE95}"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DF03CE05-6FC0-4101-8F71-8563F701196A}" type="datetimeFigureOut">
              <a:rPr lang="zh-CN" altLang="en-US" smtClean="0"/>
              <a:t>2017/1/12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EA4885-E61E-42ED-BD68-D09BF69CBE9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DF03CE05-6FC0-4101-8F71-8563F701196A}" type="datetimeFigureOut">
              <a:rPr lang="zh-CN" altLang="en-US" smtClean="0"/>
              <a:t>2017/1/12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a:xfrm>
            <a:off x="8077200" y="6356350"/>
            <a:ext cx="609600" cy="365125"/>
          </a:xfrm>
        </p:spPr>
        <p:txBody>
          <a:bodyPr/>
          <a:lstStyle/>
          <a:p>
            <a:fld id="{4BEA4885-E61E-42ED-BD68-D09BF69CBE95}" type="slidenum">
              <a:rPr lang="zh-CN" altLang="en-US" smtClean="0"/>
              <a:t>‹#›</a:t>
            </a:fld>
            <a:endParaRPr lang="zh-CN" altLang="en-US"/>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03CE05-6FC0-4101-8F71-8563F701196A}" type="datetimeFigureOut">
              <a:rPr lang="zh-CN" altLang="en-US" smtClean="0"/>
              <a:t>2017/1/12</a:t>
            </a:fld>
            <a:endParaRPr lang="zh-CN" altLang="en-US"/>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BEA4885-E61E-42ED-BD68-D09BF69CBE95}" type="slidenum">
              <a:rPr lang="zh-CN" altLang="en-US" smtClean="0"/>
              <a:t>‹#›</a:t>
            </a:fld>
            <a:endParaRPr lang="zh-CN" altLang="en-US"/>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3356992"/>
            <a:ext cx="7416824" cy="584775"/>
          </a:xfrm>
          <a:prstGeom prst="rect">
            <a:avLst/>
          </a:prstGeom>
          <a:noFill/>
        </p:spPr>
        <p:txBody>
          <a:bodyPr wrap="square" rtlCol="0">
            <a:spAutoFit/>
          </a:bodyPr>
          <a:lstStyle/>
          <a:p>
            <a:r>
              <a:rPr lang="zh-CN" altLang="en-US" sz="3200" b="1" dirty="0" smtClean="0">
                <a:solidFill>
                  <a:srgbClr val="FF0000"/>
                </a:solidFill>
              </a:rPr>
              <a:t>关于</a:t>
            </a:r>
            <a:r>
              <a:rPr lang="zh-CN" altLang="en-US" sz="3200" b="1" dirty="0">
                <a:solidFill>
                  <a:srgbClr val="FF0000"/>
                </a:solidFill>
              </a:rPr>
              <a:t>如何</a:t>
            </a:r>
            <a:r>
              <a:rPr lang="zh-CN" altLang="en-US" sz="3200" b="1" dirty="0" smtClean="0">
                <a:solidFill>
                  <a:srgbClr val="FF0000"/>
                </a:solidFill>
              </a:rPr>
              <a:t>上</a:t>
            </a:r>
            <a:r>
              <a:rPr lang="zh-CN" altLang="en-US" sz="3200" b="1" dirty="0">
                <a:solidFill>
                  <a:srgbClr val="FF0000"/>
                </a:solidFill>
              </a:rPr>
              <a:t>好初中体育课的</a:t>
            </a:r>
            <a:r>
              <a:rPr lang="zh-CN" altLang="en-US" sz="3200" b="1" dirty="0" smtClean="0">
                <a:solidFill>
                  <a:srgbClr val="FF0000"/>
                </a:solidFill>
              </a:rPr>
              <a:t>几点建议</a:t>
            </a:r>
            <a:endParaRPr lang="zh-CN" altLang="en-US" sz="32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24744"/>
            <a:ext cx="8640960" cy="4524315"/>
          </a:xfrm>
          <a:prstGeom prst="rect">
            <a:avLst/>
          </a:prstGeom>
          <a:noFill/>
        </p:spPr>
        <p:txBody>
          <a:bodyPr wrap="square" rtlCol="0">
            <a:spAutoFit/>
          </a:bodyPr>
          <a:lstStyle/>
          <a:p>
            <a:r>
              <a:rPr lang="zh-CN" altLang="en-US" dirty="0" smtClean="0"/>
              <a:t>从“生命在于运动”、“一年之计在于春，一天之计在于晨”等发展人民体育运动的口号喊出来，我国的体育事业有了一个非常大的发展。当代的“</a:t>
            </a:r>
            <a:r>
              <a:rPr lang="en-US" altLang="zh-CN" dirty="0" smtClean="0"/>
              <a:t>90</a:t>
            </a:r>
            <a:r>
              <a:rPr lang="zh-CN" altLang="en-US" dirty="0" smtClean="0"/>
              <a:t>后”、“</a:t>
            </a:r>
            <a:r>
              <a:rPr lang="en-US" altLang="zh-CN" dirty="0" smtClean="0"/>
              <a:t>00</a:t>
            </a:r>
            <a:r>
              <a:rPr lang="zh-CN" altLang="en-US" dirty="0" smtClean="0"/>
              <a:t>后”们大多数是在上初中的独生子女，并且生活的质量和学习的环境都有极大的改善。而现在的体育老师，大部分又是“</a:t>
            </a:r>
            <a:r>
              <a:rPr lang="en-US" altLang="zh-CN" dirty="0" smtClean="0"/>
              <a:t>80</a:t>
            </a:r>
            <a:r>
              <a:rPr lang="zh-CN" altLang="en-US" dirty="0" smtClean="0"/>
              <a:t>后”甚至“</a:t>
            </a:r>
            <a:r>
              <a:rPr lang="en-US" altLang="zh-CN" dirty="0" smtClean="0"/>
              <a:t>70</a:t>
            </a:r>
            <a:r>
              <a:rPr lang="zh-CN" altLang="en-US" dirty="0" smtClean="0"/>
              <a:t>后”，这就给学生和老师之间的沟通带来了一定的难度。而且体育课大都有其一定的危险动作，所以体育老师怎样在保证学生安全的条件下上好初中体育课是现在体育教育的一大主要问题。本篇就</a:t>
            </a:r>
            <a:r>
              <a:rPr lang="zh-CN" altLang="en-US" b="1" dirty="0"/>
              <a:t>如何</a:t>
            </a:r>
            <a:r>
              <a:rPr lang="zh-CN" altLang="en-US" dirty="0" smtClean="0"/>
              <a:t>关于上好初中体育课提出了几点看法和建议，意在和其他体育老师共同交流，共同促进初中学生的身体健康。</a:t>
            </a:r>
            <a:br>
              <a:rPr lang="zh-CN" altLang="en-US" dirty="0" smtClean="0"/>
            </a:br>
            <a:r>
              <a:rPr lang="zh-CN" altLang="en-US" dirty="0" smtClean="0"/>
              <a:t>        学校体育课是为了培育德、智、体、美全面发展的新时代学生的一门重要基础学科，也是提高整个民族身体素质的重要基础，它直接影响着学生的身体素质和运动技术水平的高低。现在的初中生大多是独生子女，生活条件比较优越，父母在各方面都能照顾得到，从而导致他们的依赖性很强，动手能力差。所以，必要的体育运动可以使他们改变自身的坏毛病，培养自身的素质。以下就谈谈对上</a:t>
            </a:r>
            <a:r>
              <a:rPr lang="zh-CN" altLang="en-US" b="1" dirty="0"/>
              <a:t>好初中体育课的</a:t>
            </a:r>
            <a:r>
              <a:rPr lang="zh-CN" altLang="en-US" dirty="0" smtClean="0"/>
              <a:t>几点建议：</a:t>
            </a:r>
            <a:br>
              <a:rPr lang="zh-CN" altLang="en-US" dirty="0" smtClean="0"/>
            </a:br>
            <a:r>
              <a:rPr lang="zh-CN" altLang="en-US" dirty="0" smtClean="0"/>
              <a:t>        一、课前准备</a:t>
            </a:r>
            <a:br>
              <a:rPr lang="zh-CN" altLang="en-US" dirty="0" smtClean="0"/>
            </a:b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7624" y="1412776"/>
            <a:ext cx="7416824" cy="5355312"/>
          </a:xfrm>
          <a:prstGeom prst="rect">
            <a:avLst/>
          </a:prstGeom>
          <a:noFill/>
        </p:spPr>
        <p:txBody>
          <a:bodyPr wrap="square" rtlCol="0">
            <a:spAutoFit/>
          </a:bodyPr>
          <a:lstStyle/>
          <a:p>
            <a:r>
              <a:rPr lang="zh-CN" altLang="en-US" dirty="0" smtClean="0"/>
              <a:t>  一、课前准备</a:t>
            </a:r>
            <a:br>
              <a:rPr lang="zh-CN" altLang="en-US" dirty="0" smtClean="0"/>
            </a:br>
            <a:r>
              <a:rPr lang="zh-CN" altLang="en-US" dirty="0" smtClean="0"/>
              <a:t>        当体育老师接受教学任务后，应该在第一时间熟悉教学大纲的具体要求、每周课时的分布，把握大体上的主要要求，做到心中有数。然后根据教材的具体内容制定出教学的要点、难点和练习方法手段，尽量避免危险大的动作。体育老师还要对教材和教学大纲进行深入的分析，重点在于把握教学中哪些是难点、哪些是经常犯的错误，及时地找到纠正的方法。而后，体育老师还要常常查看有关体育的科学知识，钻研和把握各项体育运动技巧、动作等，随时随地积累资料并加以保存，以便可以用时查看。</a:t>
            </a:r>
            <a:br>
              <a:rPr lang="zh-CN" altLang="en-US" dirty="0" smtClean="0"/>
            </a:br>
            <a:r>
              <a:rPr lang="zh-CN" altLang="en-US" dirty="0" smtClean="0"/>
              <a:t>        因为受到教案格式的限制，目前的教案中都会重复出现许多无用的固定的内容，既浪费了老师的时间，又没有什么可行的东西。备教案最根本的目的在于指导自己的教学实践，是用于自己课堂上的教学的。所以，只要能够完善教学实践、科学地去锻炼学生而又简洁实用的方案都可以写进教案中，以便在课堂上一试。在教案中要详细地写出课堂实践的过程，甚至是场地、器材、练习，都要一一记载下来。 </a:t>
            </a:r>
          </a:p>
          <a:p>
            <a:r>
              <a:rPr lang="zh-CN" altLang="en-US" dirty="0" smtClean="0"/>
              <a:t>在课前的时候，老师也应该花费一些时间来布置场地、准备器材、选择动作等。老师还可以在课余的时间更新自己的理论知识和教学方法，进行适当的体育锻炼，以保证老师在繁忙重要的任务中充满活力和动力。</a:t>
            </a:r>
            <a:br>
              <a:rPr lang="zh-CN" altLang="en-US" dirty="0" smtClean="0"/>
            </a:b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948690"/>
            <a:ext cx="7416824" cy="5909310"/>
          </a:xfrm>
          <a:prstGeom prst="rect">
            <a:avLst/>
          </a:prstGeom>
          <a:noFill/>
        </p:spPr>
        <p:txBody>
          <a:bodyPr wrap="square" rtlCol="0">
            <a:spAutoFit/>
          </a:bodyPr>
          <a:lstStyle/>
          <a:p>
            <a:r>
              <a:rPr lang="zh-CN" altLang="en-US" dirty="0" smtClean="0"/>
              <a:t> 二、课堂教学</a:t>
            </a:r>
            <a:br>
              <a:rPr lang="zh-CN" altLang="en-US" dirty="0" smtClean="0"/>
            </a:br>
            <a:r>
              <a:rPr lang="zh-CN" altLang="en-US" dirty="0" smtClean="0"/>
              <a:t>        作为初中体育老师，应该在第一节课的时候就告知学生们</a:t>
            </a:r>
            <a:r>
              <a:rPr lang="zh-CN" altLang="en-US" b="1" dirty="0"/>
              <a:t>体育课的重要性</a:t>
            </a:r>
            <a:r>
              <a:rPr lang="zh-CN" altLang="en-US" dirty="0" smtClean="0"/>
              <a:t>，让学生们意识到每种体育运动都具有一定的危险性。给学生们讲：上体育课的时候必须穿宽松的运动服，否则会在课堂上带来不必要的麻烦。因为学生们主要是“</a:t>
            </a:r>
            <a:r>
              <a:rPr lang="en-US" altLang="zh-CN" dirty="0" smtClean="0"/>
              <a:t>90</a:t>
            </a:r>
            <a:r>
              <a:rPr lang="zh-CN" altLang="en-US" dirty="0" smtClean="0"/>
              <a:t>后”，体育老师还要注意与学生的沟通方式，最好是针对每个学生的实际情况做相应的解释，这样才能让学生们感到自己受到了老师的关注。体育老师还可以和学生一起运动，针对学生的动作具体讲解。</a:t>
            </a:r>
            <a:br>
              <a:rPr lang="zh-CN" altLang="en-US" dirty="0" smtClean="0"/>
            </a:br>
            <a:r>
              <a:rPr lang="zh-CN" altLang="en-US" dirty="0" smtClean="0"/>
              <a:t>        体育课大都是在室外上的，受场地、器材以及天气等方面的影响。在上体育课的时候应该规划一片区域作为上课用的场地，并做好各种突发事件的应对措施。在准备器材的时候，第一件事就是要教会学生们怎么样正确地使用器材，还应该检查器材本身的安全性，以及器材的常规保养工作，教会学生要爱护学校公物，这样不仅为学校节省了开支，还有利于学生课堂的使用。在天气方面，老师要充分考虑当时的天气情况是不是符合进行体育运动。例如下雨的时候，就不能在室外上课了；还有高温的天气下，发生中暑的概率比较大。另外，体育老师还要考虑到一部分学生的身体承受能力，一般来说，运动</a:t>
            </a:r>
            <a:r>
              <a:rPr lang="en-US" altLang="zh-CN" dirty="0" smtClean="0"/>
              <a:t>40</a:t>
            </a:r>
            <a:r>
              <a:rPr lang="zh-CN" altLang="en-US" dirty="0" smtClean="0"/>
              <a:t>分钟休息</a:t>
            </a:r>
            <a:r>
              <a:rPr lang="en-US" altLang="zh-CN" dirty="0" smtClean="0"/>
              <a:t>5</a:t>
            </a:r>
            <a:r>
              <a:rPr lang="zh-CN" altLang="en-US" dirty="0" smtClean="0"/>
              <a:t>分钟是最好的劳逸结合方法。在每一节体育课当中，学生的安全随时都有受到威胁的时候，要切实做好各项工作的处理，增强学生的保护意识，保证学生的安全。</a:t>
            </a:r>
            <a:br>
              <a:rPr lang="zh-CN" altLang="en-US" dirty="0" smtClean="0"/>
            </a:b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948690"/>
            <a:ext cx="7416824" cy="3139321"/>
          </a:xfrm>
          <a:prstGeom prst="rect">
            <a:avLst/>
          </a:prstGeom>
          <a:noFill/>
        </p:spPr>
        <p:txBody>
          <a:bodyPr wrap="square" rtlCol="0">
            <a:spAutoFit/>
          </a:bodyPr>
          <a:lstStyle/>
          <a:p>
            <a:r>
              <a:rPr lang="zh-CN" altLang="en-US" dirty="0" smtClean="0"/>
              <a:t>  三、课后总结</a:t>
            </a:r>
            <a:br>
              <a:rPr lang="zh-CN" altLang="en-US" dirty="0" smtClean="0"/>
            </a:br>
            <a:r>
              <a:rPr lang="zh-CN" altLang="en-US" dirty="0" smtClean="0"/>
              <a:t>        每次上完体育课，体育老师都要认真总结课堂上的不足之处以及没有考虑的地方。根据多年的观察，上课时候积极运动的学生、那些在体育课上以及在课下活动积极的学生都能够很轻松地完成课上的教学以及练习任务，他们总是给人一种充满活力的感觉。在学习上，他们也普遍感到轻松，并且为人处事能力很强，综合发展潜力很大。体育运动与智育之间有着密不可分的联系。也可以考虑采用竞赛的方式提高学生们的体育热情，作为一名工作在基层的体育老师，我能深深地意识到举行各级体育竞赛可以增强学校学生的凝聚力，提高学生运动的热情，对提高学生们的身心健康有很大的积极作用。</a:t>
            </a:r>
            <a:br>
              <a:rPr lang="zh-CN" altLang="en-US" dirty="0" smtClean="0"/>
            </a:b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TotalTime>
  <Words>278</Words>
  <Application>Microsoft Office PowerPoint</Application>
  <PresentationFormat>全屏显示(4:3)</PresentationFormat>
  <Paragraphs>6</Paragraphs>
  <Slides>5</Slides>
  <Notes>0</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流畅</vt:lpstr>
      <vt:lpstr>幻灯片 1</vt:lpstr>
      <vt:lpstr>幻灯片 2</vt:lpstr>
      <vt:lpstr>幻灯片 3</vt:lpstr>
      <vt:lpstr>幻灯片 4</vt:lpstr>
      <vt:lpstr>幻灯片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Administrator</cp:lastModifiedBy>
  <cp:revision>1</cp:revision>
  <dcterms:created xsi:type="dcterms:W3CDTF">2017-01-12T06:52:20Z</dcterms:created>
  <dcterms:modified xsi:type="dcterms:W3CDTF">2017-01-12T06:56:23Z</dcterms:modified>
</cp:coreProperties>
</file>