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10" r:id="rId4"/>
    <p:sldId id="472" r:id="rId6"/>
    <p:sldId id="426" r:id="rId7"/>
    <p:sldId id="473" r:id="rId8"/>
    <p:sldId id="474" r:id="rId9"/>
    <p:sldId id="477" r:id="rId10"/>
    <p:sldId id="317" r:id="rId11"/>
    <p:sldId id="282" r:id="rId12"/>
    <p:sldId id="429" r:id="rId13"/>
    <p:sldId id="521" r:id="rId14"/>
    <p:sldId id="519" r:id="rId15"/>
    <p:sldId id="559" r:id="rId16"/>
    <p:sldId id="520" r:id="rId17"/>
    <p:sldId id="522" r:id="rId18"/>
    <p:sldId id="433" r:id="rId19"/>
    <p:sldId id="434" r:id="rId20"/>
    <p:sldId id="561" r:id="rId21"/>
    <p:sldId id="436" r:id="rId22"/>
    <p:sldId id="582" r:id="rId23"/>
    <p:sldId id="597" r:id="rId24"/>
    <p:sldId id="610" r:id="rId25"/>
    <p:sldId id="371" r:id="rId26"/>
    <p:sldId id="311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8000"/>
    <a:srgbClr val="CC0099"/>
    <a:srgbClr val="00CC00"/>
    <a:srgbClr val="9933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8"/>
    <p:restoredTop sz="96229"/>
  </p:normalViewPr>
  <p:slideViewPr>
    <p:cSldViewPr>
      <p:cViewPr varScale="1">
        <p:scale>
          <a:sx n="87" d="100"/>
          <a:sy n="87" d="100"/>
        </p:scale>
        <p:origin x="-1410" y="-84"/>
      </p:cViewPr>
      <p:guideLst>
        <p:guide orient="horz" pos="2069"/>
        <p:guide pos="29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页眉占位符 716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b="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1683" name="日期占位符 7168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b="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580" name="幻灯片图像占位符 71683"/>
          <p:cNvSpPr>
            <a:spLocks noGrp="1" noRo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71685" name="文本占位符 7168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71686" name="页脚占位符 7168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b="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1687" name="灯片编号占位符 7168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 b="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685A124-66DE-4725-9DEE-B8F9700FE269}" type="slidenum">
              <a:rPr lang="en-US" alt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2662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Ctr="0" compatLnSpc="1"/>
          <a:lstStyle/>
          <a:p>
            <a:fld id="{2DA3D7FD-012F-4AEA-9329-0F2490C6E82F}" type="slidenum"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7685A124-66DE-4725-9DEE-B8F9700FE269}" type="slidenum">
              <a:rPr lang="en-US" altLang="zh-CN"/>
            </a:fld>
            <a:endParaRPr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72705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34818" name="文本占位符 72706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需换新书上的图片。</a:t>
            </a:r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Ctr="0" compatLnSpc="1"/>
          <a:lstStyle/>
          <a:p>
            <a:fld id="{616C5DE7-319F-4E9D-939B-ABFFFFDF353D}" type="slidenum"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73729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43010" name="文本占位符 73730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需换新书上的图片。</a:t>
            </a:r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1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Ctr="0" compatLnSpc="1"/>
          <a:lstStyle/>
          <a:p>
            <a:fld id="{EB7E19DB-C00F-4BA2-B19D-1E1897ABE661}" type="slidenum"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7685A124-66DE-4725-9DEE-B8F9700FE269}" type="slidenum">
              <a:rPr lang="en-US" altLang="zh-CN"/>
            </a:fld>
            <a:endParaRPr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7685A124-66DE-4725-9DEE-B8F9700FE269}" type="slidenum">
              <a:rPr lang="en-US" altLang="zh-CN"/>
            </a:fld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 r="-998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395288" y="4437063"/>
            <a:ext cx="7772400" cy="9667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 algn="l">
              <a:defRPr sz="3600" b="0" kern="1200"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395288" y="5445125"/>
            <a:ext cx="6400800" cy="6000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l">
              <a:buNone/>
              <a:defRPr sz="2400" kern="1200">
                <a:solidFill>
                  <a:schemeClr val="bg1"/>
                </a:solidFill>
                <a:ea typeface="微软雅黑" panose="020B0503020204020204" pitchFamily="34" charset="-122"/>
              </a:defRPr>
            </a:lvl1pPr>
            <a:lvl2pPr marL="457200" lvl="1" indent="-457200" algn="ctr">
              <a:buNone/>
              <a:defRPr sz="2800" kern="1200">
                <a:solidFill>
                  <a:schemeClr val="tx1"/>
                </a:solidFill>
                <a:ea typeface="宋体" panose="02010600030101010101" pitchFamily="2" charset="-122"/>
              </a:defRPr>
            </a:lvl2pPr>
            <a:lvl3pPr marL="914400" lvl="2" indent="-914400" algn="ctr">
              <a:buNone/>
              <a:defRPr sz="2800" kern="1200">
                <a:solidFill>
                  <a:schemeClr val="tx1"/>
                </a:solidFill>
                <a:ea typeface="宋体" panose="02010600030101010101" pitchFamily="2" charset="-122"/>
              </a:defRPr>
            </a:lvl3pPr>
            <a:lvl4pPr marL="1371600" lvl="3" indent="-1371600" algn="ctr">
              <a:buNone/>
              <a:defRPr sz="2800" kern="1200">
                <a:solidFill>
                  <a:schemeClr val="tx1"/>
                </a:solidFill>
                <a:ea typeface="宋体" panose="02010600030101010101" pitchFamily="2" charset="-122"/>
              </a:defRPr>
            </a:lvl4pPr>
            <a:lvl5pPr marL="1828800" lvl="4" indent="-1828800" algn="ctr">
              <a:buNone/>
              <a:defRPr sz="2800" kern="1200">
                <a:solidFill>
                  <a:schemeClr val="tx1"/>
                </a:solidFill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B6FFE-C5CF-4F07-836A-00F60B3CAEAC}" type="slidenum">
              <a:rPr lang="en-US" alt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1950" y="117475"/>
            <a:ext cx="2057400" cy="5534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117475"/>
            <a:ext cx="6052930" cy="5534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86CD-CD02-4AEE-850B-49912B6D13BD}" type="slidenum">
              <a:rPr lang="en-US" alt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EDFF-7B87-42C3-A9B2-585D7A8C514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CF11-1021-46B6-9851-C3513FF42A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2170-C934-4C25-B07F-E2EE6710876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FFC2-7688-49CB-87CC-7261942FD94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6B76-B94A-48FD-B208-342D4EBDC7E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508F-123E-42AF-8FDE-93FA0BCBC1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DA75F-24D3-44D6-A69C-973DFD21CA1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E5D1-5FFE-42F7-9FE3-2DD4A9581F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E857-BB8C-4BF3-BB42-B2FB3772F4B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E1C2-E977-4CD2-8F2F-E449DE25793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2CDB5-A84C-48EA-9BB8-3C31F0FC2AB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8151-BFB1-45B6-B696-BE3D6EFBE3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DFDF-5CC9-412A-AAE6-5EBF226ECA7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64BE-8164-43DB-8827-B95CFA65C9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79C23-EDC9-47CD-90E7-3F3E783845C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486D-07D9-42CA-A635-282BAB856D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810DE-FB45-4BFA-9BF1-70D31755CE1B}" type="slidenum">
              <a:rPr lang="en-US" alt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BAEBD-D038-4129-818F-0919401C995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C54B-274D-48CE-95C3-1FE691B5C5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8E77D-C98C-4EC8-950C-1922957E4F7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717CA-9E36-4C3D-AF76-E1A1DEE5301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3BD1-E370-4DED-B872-F27407919F45}" type="slidenum">
              <a:rPr lang="en-US" alt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123950"/>
            <a:ext cx="4032504" cy="4527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6846" y="1123950"/>
            <a:ext cx="4032504" cy="4527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70C97-2734-4AB9-843C-2729F72EEDB3}" type="slidenum">
              <a:rPr lang="en-US" alt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6615-80CE-4D51-ACD7-F1CDFD675DD9}" type="slidenum">
              <a:rPr lang="en-US" alt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C138E-9D62-419C-9104-46D1EBFE8239}" type="slidenum">
              <a:rPr lang="en-US" alt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47CB-0927-47BC-A129-11D45EB4FB80}" type="slidenum">
              <a:rPr lang="en-US" alt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5B7C0-DBAC-48F1-A7AE-889E7D095946}" type="slidenum">
              <a:rPr lang="en-US" alt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3496-9CA6-4A2D-987F-A83C72A8EC9D}" type="slidenum">
              <a:rPr lang="en-US" alt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 r="-24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 bwMode="auto">
          <a:xfrm>
            <a:off x="611188" y="117475"/>
            <a:ext cx="8075612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 bwMode="auto">
          <a:xfrm>
            <a:off x="539750" y="1123950"/>
            <a:ext cx="8229600" cy="452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4ED5660-898B-4CC8-9B91-375FDD2AF868}" type="slidenum">
              <a:rPr lang="en-US" alt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buClr>
          <a:srgbClr val="000000"/>
        </a:buClr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buClr>
          <a:srgbClr val="000000"/>
        </a:buClr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r" rtl="0" fontAlgn="base">
        <a:spcBef>
          <a:spcPct val="0"/>
        </a:spcBef>
        <a:spcAft>
          <a:spcPct val="0"/>
        </a:spcAft>
        <a:buClr>
          <a:srgbClr val="000000"/>
        </a:buClr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r" rtl="0" fontAlgn="base">
        <a:spcBef>
          <a:spcPct val="0"/>
        </a:spcBef>
        <a:spcAft>
          <a:spcPct val="0"/>
        </a:spcAft>
        <a:buClr>
          <a:srgbClr val="000000"/>
        </a:buClr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r" rtl="0" fontAlgn="base">
        <a:spcBef>
          <a:spcPct val="0"/>
        </a:spcBef>
        <a:spcAft>
          <a:spcPct val="0"/>
        </a:spcAft>
        <a:buClr>
          <a:srgbClr val="000000"/>
        </a:buClr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r" rtl="0" fontAlgn="base">
        <a:spcBef>
          <a:spcPct val="0"/>
        </a:spcBef>
        <a:spcAft>
          <a:spcPct val="0"/>
        </a:spcAft>
        <a:buClr>
          <a:srgbClr val="000000"/>
        </a:buClr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r" rtl="0" fontAlgn="base">
        <a:spcBef>
          <a:spcPct val="0"/>
        </a:spcBef>
        <a:spcAft>
          <a:spcPct val="0"/>
        </a:spcAft>
        <a:buClr>
          <a:srgbClr val="000000"/>
        </a:buClr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r" rtl="0" fontAlgn="base">
        <a:spcBef>
          <a:spcPct val="0"/>
        </a:spcBef>
        <a:spcAft>
          <a:spcPct val="0"/>
        </a:spcAft>
        <a:buClr>
          <a:srgbClr val="000000"/>
        </a:buClr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r" rtl="0" fontAlgn="base">
        <a:spcBef>
          <a:spcPct val="0"/>
        </a:spcBef>
        <a:spcAft>
          <a:spcPct val="0"/>
        </a:spcAft>
        <a:buClr>
          <a:srgbClr val="000000"/>
        </a:buClr>
        <a:defRPr sz="36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A216BE-8711-4597-B55E-DEB1AED753E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EC7D9D3-6EAC-4B30-B2D4-05E4E38FA9A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171450" indent="-17018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hyperlink" Target="..\15-16&#19978;&#26032;&#30446;&#26631;&#19971;&#24180;&#32423;\Unit%203\&#35838;&#26412;&#24405;&#38899;\Section%20A%201b.mp3" TargetMode="Externa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.png"/><Relationship Id="rId7" Type="http://schemas.openxmlformats.org/officeDocument/2006/relationships/image" Target="../media/image27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hyperlink" Target="..\15-16&#19978;&#26032;&#30446;&#26631;&#19971;&#24180;&#32423;\Unit%203\&#35838;&#26412;&#24405;&#38899;\Section%20A%202a.mp3" TargetMode="Externa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hyperlink" Target="Section%20A%202b.mp3" TargetMode="External"/><Relationship Id="rId2" Type="http://schemas.openxmlformats.org/officeDocument/2006/relationships/slide" Target="slide22.xml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7.xml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64517"/>
          <p:cNvSpPr>
            <a:spLocks noChangeArrowheads="1" noChangeShapeType="1" noTextEdit="1"/>
          </p:cNvSpPr>
          <p:nvPr/>
        </p:nvSpPr>
        <p:spPr bwMode="auto">
          <a:xfrm>
            <a:off x="4716463" y="836613"/>
            <a:ext cx="2519362" cy="1079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altLang="zh-CN" kern="10">
                <a:ln w="12700">
                  <a:solidFill>
                    <a:srgbClr val="FF3300"/>
                  </a:solidFill>
                  <a:round/>
                </a:ln>
                <a:solidFill>
                  <a:srgbClr val="FF33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Unit 3</a:t>
            </a:r>
            <a:endParaRPr lang="zh-CN" altLang="en-US" kern="10">
              <a:ln w="12700">
                <a:solidFill>
                  <a:srgbClr val="FF3300"/>
                </a:solidFill>
                <a:round/>
              </a:ln>
              <a:solidFill>
                <a:srgbClr val="FF33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内容占位符 399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zh-CN" sz="3600" b="1" smtClean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zh-CN" sz="3600" b="1" smtClean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b="1" smtClean="0">
                <a:latin typeface="Times New Roman" panose="02020603050405020304" pitchFamily="18" charset="0"/>
              </a:rPr>
              <a:t>            A: Is this your pencil?</a:t>
            </a:r>
            <a:endParaRPr lang="en-US" altLang="zh-CN" sz="3600" b="1" smtClean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b="1" smtClean="0">
                <a:latin typeface="Times New Roman" panose="02020603050405020304" pitchFamily="18" charset="0"/>
              </a:rPr>
              <a:t>            B: Yes, it is. It’s mine. </a:t>
            </a:r>
            <a:endParaRPr lang="en-US" altLang="zh-CN" sz="3600" b="1" smtClean="0">
              <a:latin typeface="Times New Roman" panose="02020603050405020304" pitchFamily="18" charset="0"/>
            </a:endParaRPr>
          </a:p>
        </p:txBody>
      </p:sp>
      <p:sp>
        <p:nvSpPr>
          <p:cNvPr id="39940" name="矩形 39939"/>
          <p:cNvSpPr>
            <a:spLocks noChangeArrowheads="1"/>
          </p:cNvSpPr>
          <p:nvPr/>
        </p:nvSpPr>
        <p:spPr bwMode="auto">
          <a:xfrm>
            <a:off x="1906588" y="3584575"/>
            <a:ext cx="5832475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A: Is that your schoolbag?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B: No, it isn’t. It’s his.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9941" name="矩形 39940"/>
          <p:cNvSpPr>
            <a:spLocks noChangeArrowheads="1"/>
          </p:cNvSpPr>
          <p:nvPr/>
        </p:nvSpPr>
        <p:spPr bwMode="auto">
          <a:xfrm>
            <a:off x="1906588" y="4954588"/>
            <a:ext cx="669607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A: Are these your books?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B: No, they aren’t. They’re hers.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5846" name="文本框 39947"/>
          <p:cNvSpPr txBox="1">
            <a:spLocks noChangeArrowheads="1"/>
          </p:cNvSpPr>
          <p:nvPr/>
        </p:nvSpPr>
        <p:spPr bwMode="auto">
          <a:xfrm>
            <a:off x="1685925" y="482600"/>
            <a:ext cx="7000875" cy="1438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3400">
                <a:solidFill>
                  <a:srgbClr val="0000FF"/>
                </a:solidFill>
              </a:rPr>
              <a:t>Listen and number the conversations [1-3].</a:t>
            </a:r>
            <a:endParaRPr lang="en-US" altLang="zh-CN" sz="3400">
              <a:solidFill>
                <a:srgbClr val="0000FF"/>
              </a:solidFill>
            </a:endParaRPr>
          </a:p>
        </p:txBody>
      </p:sp>
      <p:sp>
        <p:nvSpPr>
          <p:cNvPr id="39949" name="文本框 39948"/>
          <p:cNvSpPr txBox="1">
            <a:spLocks noChangeArrowheads="1"/>
          </p:cNvSpPr>
          <p:nvPr/>
        </p:nvSpPr>
        <p:spPr bwMode="auto">
          <a:xfrm>
            <a:off x="973138" y="2524125"/>
            <a:ext cx="503237" cy="7604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3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9950" name="文本框 39949"/>
          <p:cNvSpPr txBox="1">
            <a:spLocks noChangeArrowheads="1"/>
          </p:cNvSpPr>
          <p:nvPr/>
        </p:nvSpPr>
        <p:spPr bwMode="auto">
          <a:xfrm>
            <a:off x="973138" y="3784600"/>
            <a:ext cx="503237" cy="7604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9951" name="文本框 39950"/>
          <p:cNvSpPr txBox="1">
            <a:spLocks noChangeArrowheads="1"/>
          </p:cNvSpPr>
          <p:nvPr/>
        </p:nvSpPr>
        <p:spPr bwMode="auto">
          <a:xfrm>
            <a:off x="973138" y="5116513"/>
            <a:ext cx="503237" cy="760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5850" name="Oval 2"/>
          <p:cNvSpPr>
            <a:spLocks noChangeArrowheads="1"/>
          </p:cNvSpPr>
          <p:nvPr/>
        </p:nvSpPr>
        <p:spPr bwMode="auto">
          <a:xfrm>
            <a:off x="576263" y="744538"/>
            <a:ext cx="900112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altLang="zh-CN"/>
              <a:t>1b</a:t>
            </a:r>
            <a:endParaRPr lang="en-US" altLang="zh-CN"/>
          </a:p>
        </p:txBody>
      </p:sp>
      <p:pic>
        <p:nvPicPr>
          <p:cNvPr id="35851" name="图片 39955" descr="la8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981075"/>
            <a:ext cx="60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  <p:bldP spid="39940" grpId="0"/>
      <p:bldP spid="39941" grpId="0" bldLvl="0" animBg="1"/>
      <p:bldP spid="39949" grpId="0" bldLvl="0" animBg="1"/>
      <p:bldP spid="39950" grpId="0" bldLvl="0" animBg="1"/>
      <p:bldP spid="3995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图片 12293" descr="jiaoxue eraser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408" y="5277485"/>
            <a:ext cx="1223962" cy="715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图片 12294" descr="QIANBIH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023" y="4023043"/>
            <a:ext cx="1223962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图片 12299" descr="SHUBAO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9390" y="5387975"/>
            <a:ext cx="1152525" cy="103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72306" y="898208"/>
            <a:ext cx="6261735" cy="2317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>
              <a:buNone/>
            </a:pPr>
            <a:r>
              <a:rPr lang="en-US" altLang="zh-CN" sz="3600" b="1" dirty="0">
                <a:latin typeface="Kozuka Gothic Pro B" charset="-128"/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latin typeface="+mj-lt"/>
                <a:ea typeface="Kozuka Gothic Pro B" charset="-128"/>
              </a:rPr>
              <a:t>A: Is this/that your …</a:t>
            </a:r>
            <a:r>
              <a:rPr lang="zh-CN" altLang="en-US" sz="3600" b="1" dirty="0">
                <a:latin typeface="Kozuka Gothic Pro B" charset="-128"/>
                <a:ea typeface="Kozuka Gothic Pro B" charset="-128"/>
              </a:rPr>
              <a:t>?</a:t>
            </a:r>
            <a:endParaRPr lang="zh-CN" altLang="en-US" sz="3600" b="1" dirty="0">
              <a:latin typeface="Kozuka Gothic Pro B" charset="-128"/>
              <a:ea typeface="Kozuka Gothic Pro B" charset="-128"/>
            </a:endParaRPr>
          </a:p>
          <a:p>
            <a:pPr lvl="0" algn="l">
              <a:buNone/>
            </a:pPr>
            <a:r>
              <a:rPr lang="zh-CN" altLang="en-US" sz="3600" b="1" dirty="0">
                <a:latin typeface="Kozuka Gothic Pro B" charset="-128"/>
                <a:ea typeface="Kozuka Gothic Pro B" charset="-128"/>
              </a:rPr>
              <a:t>              </a:t>
            </a:r>
            <a:endParaRPr lang="zh-CN" altLang="en-US" sz="3600" b="1" dirty="0">
              <a:latin typeface="Kozuka Gothic Pro B" charset="-128"/>
              <a:ea typeface="Kozuka Gothic Pro B" charset="-128"/>
            </a:endParaRPr>
          </a:p>
          <a:p>
            <a:pPr lvl="0" algn="ctr">
              <a:buNone/>
            </a:pPr>
            <a:endParaRPr lang="zh-CN" altLang="en-US" sz="3600" b="1" dirty="0">
              <a:latin typeface="Kozuka Gothic Pro B" charset="-128"/>
              <a:ea typeface="Kozuka Gothic Pro B" charset="-128"/>
            </a:endParaRPr>
          </a:p>
          <a:p>
            <a:pPr lvl="0" algn="ctr">
              <a:buNone/>
            </a:pPr>
            <a:endParaRPr lang="zh-CN" altLang="en-US" sz="3600" b="1" dirty="0">
              <a:latin typeface="Kozuka Gothic Pro B" charset="-128"/>
              <a:ea typeface="Kozuka Gothic Pro B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5295" y="1600200"/>
            <a:ext cx="6696075" cy="6400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>
              <a:buNone/>
            </a:pPr>
            <a:r>
              <a:rPr lang="en-US" altLang="zh-CN" sz="3600" b="1">
                <a:latin typeface="+mj-lt"/>
                <a:ea typeface="Kozuka Gothic Pro B" charset="-128"/>
              </a:rPr>
              <a:t>B: Yes, it is. It’s </a:t>
            </a:r>
            <a:r>
              <a:rPr lang="en-US" altLang="zh-CN" sz="3600" b="1">
                <a:solidFill>
                  <a:srgbClr val="CC0000"/>
                </a:solidFill>
                <a:latin typeface="+mj-lt"/>
                <a:ea typeface="Kozuka Gothic Pro B" charset="-128"/>
              </a:rPr>
              <a:t>mine</a:t>
            </a:r>
            <a:r>
              <a:rPr lang="en-US" altLang="zh-CN" sz="3600" b="1">
                <a:latin typeface="+mj-lt"/>
                <a:ea typeface="Kozuka Gothic Pro B" charset="-128"/>
              </a:rPr>
              <a:t>. </a:t>
            </a:r>
            <a:endParaRPr lang="en-US" altLang="zh-CN" sz="3600" b="1">
              <a:latin typeface="+mj-lt"/>
              <a:ea typeface="Kozuka Gothic Pro B" charset="-128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5295" y="2346960"/>
            <a:ext cx="8233410" cy="6711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ctr">
              <a:buNone/>
            </a:pPr>
            <a:r>
              <a:rPr lang="en-US" altLang="zh-CN" sz="3600" b="1">
                <a:latin typeface="Kozuka Gothic Pro B" charset="-128"/>
                <a:ea typeface="Kozuka Gothic Pro B" charset="-128"/>
              </a:rPr>
              <a:t>  </a:t>
            </a:r>
            <a:r>
              <a:rPr lang="en-US" altLang="zh-CN" sz="3600" b="1">
                <a:latin typeface="+mj-lt"/>
                <a:ea typeface="Kozuka Gothic Pro B" charset="-128"/>
              </a:rPr>
              <a:t>No, it isn’t. It’s </a:t>
            </a:r>
            <a:r>
              <a:rPr lang="en-US" altLang="zh-CN" sz="3600" b="1">
                <a:solidFill>
                  <a:srgbClr val="CC0000"/>
                </a:solidFill>
                <a:latin typeface="+mj-lt"/>
                <a:ea typeface="Kozuka Gothic Pro B" charset="-128"/>
              </a:rPr>
              <a:t>hers/his</a:t>
            </a:r>
            <a:r>
              <a:rPr lang="en-US" altLang="zh-CN" sz="3600" b="1">
                <a:latin typeface="Kozuka Gothic Pro B" charset="-128"/>
                <a:ea typeface="Kozuka Gothic Pro B" charset="-128"/>
              </a:rPr>
              <a:t>.</a:t>
            </a:r>
            <a:endParaRPr lang="en-US" altLang="zh-CN" sz="3600" b="1">
              <a:latin typeface="Kozuka Gothic Pro B" charset="-128"/>
              <a:ea typeface="Kozuka Gothic Pro B" charset="-128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37137" y="3850007"/>
            <a:ext cx="2616018" cy="2665093"/>
            <a:chOff x="114" y="91"/>
            <a:chExt cx="1564" cy="1705"/>
          </a:xfrm>
        </p:grpSpPr>
        <p:pic>
          <p:nvPicPr>
            <p:cNvPr id="6" name="图片 5" descr="朋友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" y="641"/>
              <a:ext cx="1360" cy="11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标注 7"/>
            <p:cNvSpPr/>
            <p:nvPr/>
          </p:nvSpPr>
          <p:spPr>
            <a:xfrm>
              <a:off x="1043" y="91"/>
              <a:ext cx="635" cy="363"/>
            </a:xfrm>
            <a:prstGeom prst="wedgeRectCallout">
              <a:avLst>
                <a:gd name="adj1" fmla="val -25278"/>
                <a:gd name="adj2" fmla="val 96556"/>
              </a:avLst>
            </a:pr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>
                <a:buNone/>
              </a:pPr>
              <a:r>
                <a:rPr lang="en-US" altLang="zh-CN" sz="3600" b="1">
                  <a:latin typeface="Arial" panose="020B0604020202020204" pitchFamily="34" charset="0"/>
                  <a:ea typeface="宋体" panose="02010600030101010101" pitchFamily="2" charset="-122"/>
                </a:rPr>
                <a:t>....</a:t>
              </a:r>
              <a:endParaRPr lang="en-US" altLang="zh-CN" sz="36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604770" y="-7302"/>
            <a:ext cx="4465638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None/>
            </a:pPr>
            <a:r>
              <a:rPr lang="en-US" altLang="zh-CN" sz="4400" b="1">
                <a:solidFill>
                  <a:srgbClr val="0066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Pairwork</a:t>
            </a:r>
            <a:endParaRPr lang="en-US" altLang="zh-CN" sz="4400" b="1">
              <a:solidFill>
                <a:srgbClr val="0066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pic>
        <p:nvPicPr>
          <p:cNvPr id="12290" name="图片 12289" descr="013000003512811235900943347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638" y="3215640"/>
            <a:ext cx="1549400" cy="1493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2281555" y="3444240"/>
            <a:ext cx="6709410" cy="671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None/>
            </a:pPr>
            <a:r>
              <a:rPr lang="en-US" altLang="zh-CN" dirty="0">
                <a:latin typeface="Kozuka Gothic Pro B" charset="-128"/>
                <a:ea typeface="Kozuka Gothic Pro B" charset="-128"/>
                <a:sym typeface="+mn-ea"/>
              </a:rPr>
              <a:t> </a:t>
            </a:r>
            <a:endParaRPr lang="en-US" altLang="zh-CN" b="1" dirty="0">
              <a:latin typeface="Kozuka Gothic Pro B" charset="-128"/>
              <a:ea typeface="Kozuka Gothic Pro B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43018"/>
          <p:cNvSpPr txBox="1">
            <a:spLocks noChangeArrowheads="1"/>
          </p:cNvSpPr>
          <p:nvPr/>
        </p:nvSpPr>
        <p:spPr bwMode="auto">
          <a:xfrm>
            <a:off x="669608" y="908050"/>
            <a:ext cx="6299835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altLang="zh-CN">
                <a:latin typeface="+mj-lt"/>
              </a:rPr>
              <a:t>A: Are these/those</a:t>
            </a:r>
            <a:r>
              <a:rPr lang="en-US" altLang="zh-CN">
                <a:solidFill>
                  <a:srgbClr val="FF3300"/>
                </a:solidFill>
                <a:latin typeface="+mj-lt"/>
              </a:rPr>
              <a:t> your …?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43020" name="文本框 43019"/>
          <p:cNvSpPr txBox="1">
            <a:spLocks noChangeArrowheads="1"/>
          </p:cNvSpPr>
          <p:nvPr/>
        </p:nvSpPr>
        <p:spPr bwMode="auto">
          <a:xfrm>
            <a:off x="667068" y="1627188"/>
            <a:ext cx="689229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altLang="zh-CN">
                <a:solidFill>
                  <a:schemeClr val="tx1"/>
                </a:solidFill>
                <a:latin typeface="+mj-lt"/>
              </a:rPr>
              <a:t>B: Yes, they are. They’re</a:t>
            </a:r>
            <a:r>
              <a:rPr lang="en-US" altLang="zh-CN">
                <a:solidFill>
                  <a:srgbClr val="FF3300"/>
                </a:solidFill>
                <a:latin typeface="+mj-lt"/>
              </a:rPr>
              <a:t> mine.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43021" name="文本框 43020"/>
          <p:cNvSpPr txBox="1">
            <a:spLocks noChangeArrowheads="1"/>
          </p:cNvSpPr>
          <p:nvPr/>
        </p:nvSpPr>
        <p:spPr bwMode="auto">
          <a:xfrm>
            <a:off x="1058545" y="2267268"/>
            <a:ext cx="745998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altLang="zh-CN">
                <a:latin typeface="Times New Roman" panose="02020603050405020304" pitchFamily="18" charset="0"/>
              </a:rPr>
              <a:t>  </a:t>
            </a:r>
            <a:r>
              <a:rPr lang="en-US" altLang="zh-CN">
                <a:latin typeface="+mj-lt"/>
              </a:rPr>
              <a:t>No, they aren’t. They’re</a:t>
            </a:r>
            <a:r>
              <a:rPr lang="en-US" altLang="zh-CN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zh-CN">
                <a:solidFill>
                  <a:srgbClr val="FF3300"/>
                </a:solidFill>
                <a:latin typeface="+mj-lt"/>
              </a:rPr>
              <a:t>hers/his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3" name="文本框 43022"/>
          <p:cNvSpPr txBox="1">
            <a:spLocks noChangeArrowheads="1"/>
          </p:cNvSpPr>
          <p:nvPr/>
        </p:nvSpPr>
        <p:spPr bwMode="auto">
          <a:xfrm>
            <a:off x="1728788" y="5805488"/>
            <a:ext cx="2195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</a:pPr>
            <a:r>
              <a:rPr lang="en-US" altLang="zh-CN" sz="3200">
                <a:solidFill>
                  <a:srgbClr val="9933FF"/>
                </a:solidFill>
              </a:rPr>
              <a:t>books</a:t>
            </a:r>
            <a:endParaRPr lang="en-US" altLang="zh-CN" sz="3200">
              <a:solidFill>
                <a:srgbClr val="9933FF"/>
              </a:solidFill>
            </a:endParaRPr>
          </a:p>
        </p:txBody>
      </p:sp>
      <p:sp>
        <p:nvSpPr>
          <p:cNvPr id="43025" name="文本框 43024"/>
          <p:cNvSpPr txBox="1">
            <a:spLocks noChangeArrowheads="1"/>
          </p:cNvSpPr>
          <p:nvPr/>
        </p:nvSpPr>
        <p:spPr bwMode="auto">
          <a:xfrm>
            <a:off x="5292725" y="5802313"/>
            <a:ext cx="219551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</a:pPr>
            <a:r>
              <a:rPr lang="en-US" altLang="zh-CN" sz="3200">
                <a:solidFill>
                  <a:srgbClr val="9933FF"/>
                </a:solidFill>
              </a:rPr>
              <a:t>rulers</a:t>
            </a:r>
            <a:endParaRPr lang="en-US" altLang="zh-CN" sz="3200">
              <a:solidFill>
                <a:srgbClr val="9933FF"/>
              </a:solidFill>
            </a:endParaRPr>
          </a:p>
        </p:txBody>
      </p:sp>
      <p:pic>
        <p:nvPicPr>
          <p:cNvPr id="43030" name="图片 43029" descr="书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3284538"/>
            <a:ext cx="243046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1" name="图片 43030" descr="尺子"/>
          <p:cNvPicPr>
            <a:picLocks noChangeAspect="1"/>
          </p:cNvPicPr>
          <p:nvPr/>
        </p:nvPicPr>
        <p:blipFill>
          <a:blip r:embed="rId3"/>
          <a:srcRect t="18927" b="12717"/>
          <a:stretch>
            <a:fillRect/>
          </a:stretch>
        </p:blipFill>
        <p:spPr bwMode="auto">
          <a:xfrm>
            <a:off x="4714875" y="3573463"/>
            <a:ext cx="27368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6765" y="882650"/>
            <a:ext cx="69538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Is this your schoolbag?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826135" y="1515745"/>
            <a:ext cx="518604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Yes, it is. It's </a:t>
            </a:r>
            <a:r>
              <a:rPr lang="en-US" altLang="zh-CN" u="sng">
                <a:solidFill>
                  <a:srgbClr val="FF0000"/>
                </a:solidFill>
              </a:rPr>
              <a:t>mine</a:t>
            </a:r>
            <a:r>
              <a:rPr lang="en-US" altLang="zh-CN">
                <a:solidFill>
                  <a:schemeClr val="tx1"/>
                </a:solidFill>
              </a:rPr>
              <a:t>.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57120" y="2148840"/>
            <a:ext cx="56464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It's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u="sng">
                <a:solidFill>
                  <a:srgbClr val="FF0000"/>
                </a:solidFill>
              </a:rPr>
              <a:t>my </a:t>
            </a:r>
            <a:r>
              <a:rPr lang="en-US" altLang="zh-CN">
                <a:solidFill>
                  <a:srgbClr val="FF0000"/>
                </a:solidFill>
              </a:rPr>
              <a:t>schoolbag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8840" y="2914015"/>
            <a:ext cx="46291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No, it isn't. It's </a:t>
            </a:r>
            <a:r>
              <a:rPr lang="en-US" altLang="zh-CN" u="sng">
                <a:solidFill>
                  <a:srgbClr val="FF0000"/>
                </a:solidFill>
              </a:rPr>
              <a:t>his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791460" y="3632835"/>
            <a:ext cx="47910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It's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u="sng">
                <a:solidFill>
                  <a:srgbClr val="FF0000"/>
                </a:solidFill>
              </a:rPr>
              <a:t>his</a:t>
            </a:r>
            <a:r>
              <a:rPr lang="en-US" altLang="zh-CN">
                <a:solidFill>
                  <a:srgbClr val="FF0000"/>
                </a:solidFill>
              </a:rPr>
              <a:t> schoolbag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65805" y="4523105"/>
            <a:ext cx="447484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It's </a:t>
            </a:r>
            <a:r>
              <a:rPr lang="en-US" altLang="zh-CN" u="sng">
                <a:solidFill>
                  <a:srgbClr val="FF0000"/>
                </a:solidFill>
              </a:rPr>
              <a:t>hers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2632710" y="5116195"/>
            <a:ext cx="54679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= It's </a:t>
            </a:r>
            <a:r>
              <a:rPr lang="en-US" altLang="zh-CN" u="sng">
                <a:solidFill>
                  <a:srgbClr val="FF0000"/>
                </a:solidFill>
              </a:rPr>
              <a:t>her</a:t>
            </a:r>
            <a:r>
              <a:rPr lang="en-US" altLang="zh-CN">
                <a:solidFill>
                  <a:srgbClr val="FF0000"/>
                </a:solidFill>
              </a:rPr>
              <a:t> schoolbag.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/>
        </p:nvSpPr>
        <p:spPr>
          <a:xfrm>
            <a:off x="611505" y="452755"/>
            <a:ext cx="7435850" cy="8683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sz="4000">
                <a:solidFill>
                  <a:srgbClr val="006600"/>
                </a:solidFill>
                <a:ea typeface="微软雅黑" panose="020B0503020204020204" pitchFamily="34" charset="-122"/>
              </a:rPr>
              <a:t>形容词性物主代词与</a:t>
            </a:r>
            <a:endParaRPr lang="zh-CN" altLang="en-US" sz="4000">
              <a:solidFill>
                <a:srgbClr val="006600"/>
              </a:solidFill>
              <a:ea typeface="微软雅黑" panose="020B0503020204020204" pitchFamily="34" charset="-122"/>
            </a:endParaRPr>
          </a:p>
          <a:p>
            <a:pPr lvl="0"/>
            <a:r>
              <a:rPr lang="zh-CN" altLang="en-US" sz="4000">
                <a:solidFill>
                  <a:srgbClr val="006600"/>
                </a:solidFill>
                <a:ea typeface="微软雅黑" panose="020B0503020204020204" pitchFamily="34" charset="-122"/>
              </a:rPr>
              <a:t>名词性物主代词的比较</a:t>
            </a:r>
            <a:endParaRPr lang="zh-CN" altLang="en-US" sz="4000">
              <a:solidFill>
                <a:srgbClr val="006600"/>
              </a:solidFill>
              <a:ea typeface="微软雅黑" panose="020B0503020204020204" pitchFamily="34" charset="-122"/>
            </a:endParaRPr>
          </a:p>
        </p:txBody>
      </p:sp>
      <p:sp>
        <p:nvSpPr>
          <p:cNvPr id="15363" name="Rectangle 3"/>
          <p:cNvSpPr>
            <a:spLocks noGrp="1"/>
          </p:cNvSpPr>
          <p:nvPr/>
        </p:nvSpPr>
        <p:spPr>
          <a:xfrm>
            <a:off x="590550" y="178276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相同点：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  <a:p>
            <a:pPr lvl="0">
              <a:buNone/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   他们的意思都一样，都指“</a:t>
            </a:r>
            <a:r>
              <a:rPr lang="en-US" altLang="x-none" dirty="0">
                <a:latin typeface="华文新魏" pitchFamily="2" charset="-122"/>
                <a:ea typeface="华文新魏" pitchFamily="2" charset="-122"/>
              </a:rPr>
              <a:t>…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的”。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  <a:p>
            <a:pPr lvl="0">
              <a:buNone/>
            </a:pPr>
            <a:endParaRPr lang="zh-CN" altLang="en-US" dirty="0">
              <a:latin typeface="华文新魏" pitchFamily="2" charset="-122"/>
              <a:ea typeface="华文新魏" pitchFamily="2" charset="-122"/>
            </a:endParaRPr>
          </a:p>
          <a:p>
            <a:pPr lvl="0">
              <a:buNone/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不同点：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  <a:p>
            <a:pPr lvl="0">
              <a:buNone/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   形容词性物主代词后要接名词</a:t>
            </a:r>
            <a:r>
              <a:rPr lang="en-US" altLang="x-none" dirty="0"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如</a:t>
            </a:r>
            <a:r>
              <a:rPr lang="en-US" altLang="x-none" dirty="0">
                <a:latin typeface="华文新魏" pitchFamily="2" charset="-122"/>
                <a:ea typeface="华文新魏" pitchFamily="2" charset="-122"/>
              </a:rPr>
              <a:t>:my jacket; his pen; her ruler; 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而名词性物主代词后面不接名词</a:t>
            </a:r>
            <a:r>
              <a:rPr lang="en-US" altLang="x-none" dirty="0"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如</a:t>
            </a:r>
            <a:r>
              <a:rPr lang="en-US" altLang="x-none" dirty="0">
                <a:latin typeface="华文新魏" pitchFamily="2" charset="-122"/>
                <a:ea typeface="华文新魏" pitchFamily="2" charset="-122"/>
              </a:rPr>
              <a:t>:mine; his; hers.</a:t>
            </a:r>
            <a:endParaRPr lang="en-US" altLang="x-none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charRg st="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charRg st="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charRg st="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2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charRg st="2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charRg st="2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charRg st="26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31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charRg st="31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charRg st="31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363">
                                            <p:txEl>
                                              <p:charRg st="31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组合 37904"/>
          <p:cNvGrpSpPr/>
          <p:nvPr/>
        </p:nvGrpSpPr>
        <p:grpSpPr bwMode="auto">
          <a:xfrm>
            <a:off x="6659563" y="936625"/>
            <a:ext cx="2087562" cy="2135188"/>
            <a:chOff x="4195" y="754"/>
            <a:chExt cx="1315" cy="1345"/>
          </a:xfrm>
        </p:grpSpPr>
        <p:pic>
          <p:nvPicPr>
            <p:cNvPr id="38929" name="图片 37890" descr="女孩1"/>
            <p:cNvPicPr>
              <a:picLocks noChangeAspect="1"/>
            </p:cNvPicPr>
            <p:nvPr/>
          </p:nvPicPr>
          <p:blipFill>
            <a:blip r:embed="rId2"/>
            <a:srcRect b="7504"/>
            <a:stretch>
              <a:fillRect/>
            </a:stretch>
          </p:blipFill>
          <p:spPr bwMode="auto">
            <a:xfrm>
              <a:off x="4677" y="754"/>
              <a:ext cx="833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0" name="图片 37893" descr="钥匙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5" y="1135"/>
              <a:ext cx="371" cy="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5" name="矩形标注 37896"/>
          <p:cNvSpPr>
            <a:spLocks noChangeArrowheads="1"/>
          </p:cNvSpPr>
          <p:nvPr/>
        </p:nvSpPr>
        <p:spPr bwMode="auto">
          <a:xfrm>
            <a:off x="2628265" y="1622108"/>
            <a:ext cx="3887788" cy="1368425"/>
          </a:xfrm>
          <a:prstGeom prst="wedgeRectCallout">
            <a:avLst>
              <a:gd name="adj1" fmla="val -62454"/>
              <a:gd name="adj2" fmla="val -8005"/>
            </a:avLst>
          </a:prstGeom>
          <a:solidFill>
            <a:schemeClr val="bg1"/>
          </a:solidFill>
          <a:ln w="19050">
            <a:solidFill>
              <a:srgbClr val="008000"/>
            </a:solidFill>
            <a:miter lim="800000"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That’s </a:t>
            </a:r>
            <a:r>
              <a:rPr lang="en-US" altLang="zh-CN" sz="3200">
                <a:solidFill>
                  <a:srgbClr val="990000"/>
                </a:solidFill>
                <a:latin typeface="Times New Roman" panose="02020603050405020304" pitchFamily="18" charset="0"/>
              </a:rPr>
              <a:t>her key</a:t>
            </a: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en-US" altLang="zh-CN" sz="32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It’s _____. (</a:t>
            </a: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</a:rPr>
              <a:t>它是她的</a:t>
            </a: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endParaRPr lang="en-US" altLang="zh-CN" sz="32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6" name="矩形标注 37897"/>
          <p:cNvSpPr>
            <a:spLocks noChangeArrowheads="1"/>
          </p:cNvSpPr>
          <p:nvPr/>
        </p:nvSpPr>
        <p:spPr bwMode="auto">
          <a:xfrm>
            <a:off x="2051050" y="3168650"/>
            <a:ext cx="4743450" cy="1368425"/>
          </a:xfrm>
          <a:prstGeom prst="wedgeRectCallout">
            <a:avLst>
              <a:gd name="adj1" fmla="val -59639"/>
              <a:gd name="adj2" fmla="val 36079"/>
            </a:avLst>
          </a:prstGeom>
          <a:solidFill>
            <a:schemeClr val="bg1"/>
          </a:solidFill>
          <a:ln w="19050">
            <a:solidFill>
              <a:srgbClr val="008000"/>
            </a:solidFill>
            <a:miter lim="800000"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Those are </a:t>
            </a:r>
            <a:r>
              <a:rPr lang="en-US" altLang="zh-CN" sz="3200">
                <a:solidFill>
                  <a:srgbClr val="990000"/>
                </a:solidFill>
                <a:latin typeface="Times New Roman" panose="02020603050405020304" pitchFamily="18" charset="0"/>
              </a:rPr>
              <a:t>his books</a:t>
            </a: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en-US" altLang="zh-CN" sz="32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They’re ___. (</a:t>
            </a: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</a:rPr>
              <a:t>它们是他的</a:t>
            </a: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endParaRPr lang="en-US" altLang="zh-CN" sz="32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9" name="文本框 37898"/>
          <p:cNvSpPr txBox="1">
            <a:spLocks noChangeArrowheads="1"/>
          </p:cNvSpPr>
          <p:nvPr/>
        </p:nvSpPr>
        <p:spPr bwMode="auto">
          <a:xfrm>
            <a:off x="2268538" y="4537075"/>
            <a:ext cx="2808287" cy="676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my pen =</a:t>
            </a: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</a:rPr>
              <a:t>mine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0" name="文本框 37899"/>
          <p:cNvSpPr txBox="1">
            <a:spLocks noChangeArrowheads="1"/>
          </p:cNvSpPr>
          <p:nvPr/>
        </p:nvSpPr>
        <p:spPr bwMode="auto">
          <a:xfrm>
            <a:off x="2268538" y="5113338"/>
            <a:ext cx="2808287" cy="676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her key =</a:t>
            </a: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</a:rPr>
              <a:t>hers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1" name="文本框 37900"/>
          <p:cNvSpPr txBox="1">
            <a:spLocks noChangeArrowheads="1"/>
          </p:cNvSpPr>
          <p:nvPr/>
        </p:nvSpPr>
        <p:spPr bwMode="auto">
          <a:xfrm>
            <a:off x="2268538" y="5732463"/>
            <a:ext cx="3024187" cy="676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his books =</a:t>
            </a: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</a:rPr>
              <a:t>his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920" name="图片 37901" descr="教师1"/>
          <p:cNvPicPr>
            <a:picLocks noChangeAspect="1"/>
          </p:cNvPicPr>
          <p:nvPr/>
        </p:nvPicPr>
        <p:blipFill>
          <a:blip r:embed="rId4"/>
          <a:srcRect b="4410"/>
          <a:stretch>
            <a:fillRect/>
          </a:stretch>
        </p:blipFill>
        <p:spPr bwMode="auto">
          <a:xfrm>
            <a:off x="582613" y="4608513"/>
            <a:ext cx="13255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图片 37907" descr="卡通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687513"/>
            <a:ext cx="1506538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矩形标注 37908"/>
          <p:cNvSpPr>
            <a:spLocks noChangeArrowheads="1"/>
          </p:cNvSpPr>
          <p:nvPr/>
        </p:nvSpPr>
        <p:spPr bwMode="auto">
          <a:xfrm>
            <a:off x="2446020" y="101918"/>
            <a:ext cx="3887788" cy="1368425"/>
          </a:xfrm>
          <a:prstGeom prst="wedgeRectCallout">
            <a:avLst>
              <a:gd name="adj1" fmla="val -67843"/>
              <a:gd name="adj2" fmla="val 58815"/>
            </a:avLst>
          </a:prstGeom>
          <a:solidFill>
            <a:schemeClr val="bg1"/>
          </a:solidFill>
          <a:ln w="19050">
            <a:solidFill>
              <a:srgbClr val="008000"/>
            </a:solidFill>
            <a:miter lim="800000"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That’s </a:t>
            </a:r>
            <a:r>
              <a:rPr lang="en-US" altLang="zh-CN" sz="3200">
                <a:solidFill>
                  <a:srgbClr val="990000"/>
                </a:solidFill>
                <a:latin typeface="Times New Roman" panose="02020603050405020304" pitchFamily="18" charset="0"/>
              </a:rPr>
              <a:t>my pencil</a:t>
            </a: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en-US" altLang="zh-CN" sz="32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It’s _____. (</a:t>
            </a: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</a:rPr>
              <a:t>它是我的</a:t>
            </a: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endParaRPr lang="en-US" altLang="zh-CN" sz="32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923" name="组合 37911"/>
          <p:cNvGrpSpPr/>
          <p:nvPr/>
        </p:nvGrpSpPr>
        <p:grpSpPr bwMode="auto">
          <a:xfrm>
            <a:off x="7019925" y="3716338"/>
            <a:ext cx="1771650" cy="2160587"/>
            <a:chOff x="4422" y="2341"/>
            <a:chExt cx="1116" cy="1361"/>
          </a:xfrm>
        </p:grpSpPr>
        <p:pic>
          <p:nvPicPr>
            <p:cNvPr id="38927" name="图片 37909" descr="男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1" y="2341"/>
              <a:ext cx="737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图片 37910" descr="书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2" y="2931"/>
              <a:ext cx="40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915" name="矩形 37914"/>
          <p:cNvSpPr>
            <a:spLocks noChangeArrowheads="1"/>
          </p:cNvSpPr>
          <p:nvPr/>
        </p:nvSpPr>
        <p:spPr bwMode="auto">
          <a:xfrm>
            <a:off x="2964815" y="741998"/>
            <a:ext cx="1243965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</a:rPr>
              <a:t>  mine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6" name="矩形 37915"/>
          <p:cNvSpPr>
            <a:spLocks noChangeArrowheads="1"/>
          </p:cNvSpPr>
          <p:nvPr/>
        </p:nvSpPr>
        <p:spPr bwMode="auto">
          <a:xfrm>
            <a:off x="3315653" y="2291080"/>
            <a:ext cx="93027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</a:rPr>
              <a:t>hers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7" name="矩形 37916"/>
          <p:cNvSpPr>
            <a:spLocks noChangeArrowheads="1"/>
          </p:cNvSpPr>
          <p:nvPr/>
        </p:nvSpPr>
        <p:spPr bwMode="auto">
          <a:xfrm>
            <a:off x="3563938" y="3840163"/>
            <a:ext cx="68103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</a:rPr>
              <a:t>his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950" y="102235"/>
            <a:ext cx="23380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00CC"/>
                </a:solidFill>
              </a:rPr>
              <a:t>Exercise:</a:t>
            </a:r>
            <a:endParaRPr lang="en-US" altLang="zh-CN">
              <a:solidFill>
                <a:srgbClr val="0000CC"/>
              </a:solidFill>
            </a:endParaRPr>
          </a:p>
        </p:txBody>
      </p:sp>
      <p:pic>
        <p:nvPicPr>
          <p:cNvPr id="8211" name="图片 8210" descr="p-08-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075" y="2870835"/>
            <a:ext cx="927100" cy="495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  <p:bldP spid="37900" grpId="0"/>
      <p:bldP spid="37901" grpId="0"/>
      <p:bldP spid="37915" grpId="0"/>
      <p:bldP spid="37916" grpId="0"/>
      <p:bldP spid="379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46104" descr="14-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141663"/>
            <a:ext cx="84978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文本框 46086"/>
          <p:cNvSpPr txBox="1">
            <a:spLocks noChangeArrowheads="1"/>
          </p:cNvSpPr>
          <p:nvPr/>
        </p:nvSpPr>
        <p:spPr bwMode="auto">
          <a:xfrm>
            <a:off x="2266950" y="1484313"/>
            <a:ext cx="5976938" cy="1409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</a:rPr>
              <a:t>Listen and check (√) the things you hear.</a:t>
            </a:r>
            <a:endParaRPr lang="en-US" altLang="zh-CN">
              <a:solidFill>
                <a:srgbClr val="0000FF"/>
              </a:solidFill>
            </a:endParaRPr>
          </a:p>
        </p:txBody>
      </p:sp>
      <p:sp>
        <p:nvSpPr>
          <p:cNvPr id="41988" name="Oval 2"/>
          <p:cNvSpPr>
            <a:spLocks noChangeArrowheads="1"/>
          </p:cNvSpPr>
          <p:nvPr/>
        </p:nvSpPr>
        <p:spPr bwMode="auto">
          <a:xfrm>
            <a:off x="1114425" y="1746250"/>
            <a:ext cx="900113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4000"/>
              <a:t>2a</a:t>
            </a:r>
            <a:endParaRPr lang="en-US" altLang="zh-CN" sz="4000"/>
          </a:p>
        </p:txBody>
      </p:sp>
      <p:sp>
        <p:nvSpPr>
          <p:cNvPr id="46092" name="文本框 46091"/>
          <p:cNvSpPr txBox="1">
            <a:spLocks noChangeArrowheads="1"/>
          </p:cNvSpPr>
          <p:nvPr/>
        </p:nvSpPr>
        <p:spPr bwMode="auto">
          <a:xfrm>
            <a:off x="5292725" y="3860800"/>
            <a:ext cx="576263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√</a:t>
            </a:r>
            <a:endParaRPr lang="en-US" altLang="zh-CN" sz="4800">
              <a:solidFill>
                <a:srgbClr val="FF3300"/>
              </a:solidFill>
            </a:endParaRPr>
          </a:p>
        </p:txBody>
      </p:sp>
      <p:sp>
        <p:nvSpPr>
          <p:cNvPr id="46098" name="文本框 46097"/>
          <p:cNvSpPr txBox="1">
            <a:spLocks noChangeArrowheads="1"/>
          </p:cNvSpPr>
          <p:nvPr/>
        </p:nvSpPr>
        <p:spPr bwMode="auto">
          <a:xfrm>
            <a:off x="1979613" y="3860800"/>
            <a:ext cx="5762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√</a:t>
            </a:r>
            <a:endParaRPr lang="en-US" altLang="zh-CN" sz="4800">
              <a:solidFill>
                <a:srgbClr val="FF3300"/>
              </a:solidFill>
            </a:endParaRPr>
          </a:p>
        </p:txBody>
      </p:sp>
      <p:sp>
        <p:nvSpPr>
          <p:cNvPr id="46099" name="文本框 46098"/>
          <p:cNvSpPr txBox="1">
            <a:spLocks noChangeArrowheads="1"/>
          </p:cNvSpPr>
          <p:nvPr/>
        </p:nvSpPr>
        <p:spPr bwMode="auto">
          <a:xfrm>
            <a:off x="7812088" y="3860800"/>
            <a:ext cx="5762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√</a:t>
            </a:r>
            <a:endParaRPr lang="en-US" altLang="zh-CN" sz="4800">
              <a:solidFill>
                <a:srgbClr val="FF3300"/>
              </a:solidFill>
            </a:endParaRPr>
          </a:p>
        </p:txBody>
      </p:sp>
      <p:sp>
        <p:nvSpPr>
          <p:cNvPr id="46100" name="文本框 46099"/>
          <p:cNvSpPr txBox="1">
            <a:spLocks noChangeArrowheads="1"/>
          </p:cNvSpPr>
          <p:nvPr/>
        </p:nvSpPr>
        <p:spPr bwMode="auto">
          <a:xfrm>
            <a:off x="7883525" y="5373688"/>
            <a:ext cx="576263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√</a:t>
            </a:r>
            <a:endParaRPr lang="en-US" altLang="zh-CN" sz="4800">
              <a:solidFill>
                <a:srgbClr val="FF3300"/>
              </a:solidFill>
            </a:endParaRPr>
          </a:p>
        </p:txBody>
      </p:sp>
      <p:pic>
        <p:nvPicPr>
          <p:cNvPr id="41993" name="图片 46105" descr="la8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306638"/>
            <a:ext cx="60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矩形 46106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3671888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Listening</a:t>
            </a:r>
            <a:endParaRPr lang="zh-CN" altLang="en-US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/>
      <p:bldP spid="46098" grpId="0"/>
      <p:bldP spid="46099" grpId="0"/>
      <p:bldP spid="46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47108"/>
          <p:cNvSpPr txBox="1">
            <a:spLocks noChangeArrowheads="1"/>
          </p:cNvSpPr>
          <p:nvPr/>
        </p:nvSpPr>
        <p:spPr bwMode="auto">
          <a:xfrm>
            <a:off x="1150938" y="404813"/>
            <a:ext cx="7885112" cy="126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3200">
                <a:solidFill>
                  <a:srgbClr val="0000FF"/>
                </a:solidFill>
              </a:rPr>
              <a:t>Listen again. Complete the conversation with the words in the box. </a:t>
            </a:r>
            <a:endParaRPr lang="en-US" altLang="zh-CN" sz="3200">
              <a:solidFill>
                <a:srgbClr val="0000FF"/>
              </a:solidFill>
            </a:endParaRPr>
          </a:p>
        </p:txBody>
      </p:sp>
      <p:sp>
        <p:nvSpPr>
          <p:cNvPr id="44035" name="Oval 2"/>
          <p:cNvSpPr>
            <a:spLocks noChangeArrowheads="1"/>
          </p:cNvSpPr>
          <p:nvPr/>
        </p:nvSpPr>
        <p:spPr bwMode="auto">
          <a:xfrm>
            <a:off x="250825" y="333375"/>
            <a:ext cx="900113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/>
              <a:t>2b</a:t>
            </a:r>
            <a:endParaRPr lang="en-US" altLang="zh-CN"/>
          </a:p>
        </p:txBody>
      </p:sp>
      <p:sp>
        <p:nvSpPr>
          <p:cNvPr id="44036" name="文本框 47110"/>
          <p:cNvSpPr txBox="1">
            <a:spLocks noChangeArrowheads="1"/>
          </p:cNvSpPr>
          <p:nvPr/>
        </p:nvSpPr>
        <p:spPr bwMode="auto">
          <a:xfrm>
            <a:off x="358775" y="1700213"/>
            <a:ext cx="8281988" cy="66040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990000"/>
                </a:solidFill>
                <a:latin typeface="Times New Roman" panose="02020603050405020304" pitchFamily="18" charset="0"/>
              </a:rPr>
              <a:t>erasers  pencil   ruler   pencil box    books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矩形 47111"/>
          <p:cNvSpPr>
            <a:spLocks noChangeArrowheads="1"/>
          </p:cNvSpPr>
          <p:nvPr/>
        </p:nvSpPr>
        <p:spPr bwMode="auto">
          <a:xfrm>
            <a:off x="288925" y="2492375"/>
            <a:ext cx="8820150" cy="4192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defTabSz="0">
              <a:lnSpc>
                <a:spcPct val="110000"/>
              </a:lnSpc>
              <a:tabLst>
                <a:tab pos="1079500" algn="l"/>
              </a:tabLst>
            </a:pPr>
            <a:r>
              <a:rPr lang="en-US" altLang="zh-CN" sz="3400">
                <a:latin typeface="Times New Roman" panose="02020603050405020304" pitchFamily="18" charset="0"/>
              </a:rPr>
              <a:t>Tom:</a:t>
            </a:r>
            <a:r>
              <a:rPr lang="en-US" altLang="zh-CN" sz="34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400">
                <a:solidFill>
                  <a:srgbClr val="0000CC"/>
                </a:solidFill>
                <a:latin typeface="Times New Roman" panose="02020603050405020304" pitchFamily="18" charset="0"/>
                <a:hlinkClick r:id="rId2" action="ppaction://hlinksldjump"/>
              </a:rPr>
              <a:t>Excuse me</a:t>
            </a:r>
            <a:r>
              <a:rPr lang="en-US" altLang="zh-CN" sz="3400">
                <a:latin typeface="Times New Roman" panose="02020603050405020304" pitchFamily="18" charset="0"/>
              </a:rPr>
              <a:t>, Grace. Is this your</a:t>
            </a:r>
            <a:r>
              <a:rPr lang="en-US" altLang="zh-CN" sz="3400" i="1" u="sng">
                <a:latin typeface="Times New Roman" panose="02020603050405020304" pitchFamily="18" charset="0"/>
              </a:rPr>
              <a:t> pencil </a:t>
            </a:r>
            <a:r>
              <a:rPr lang="en-US" altLang="zh-CN" sz="3400">
                <a:latin typeface="Times New Roman" panose="02020603050405020304" pitchFamily="18" charset="0"/>
              </a:rPr>
              <a:t>?      </a:t>
            </a:r>
            <a:endParaRPr lang="en-US" altLang="zh-CN" sz="3400">
              <a:latin typeface="Times New Roman" panose="02020603050405020304" pitchFamily="18" charset="0"/>
            </a:endParaRPr>
          </a:p>
          <a:p>
            <a:pPr marL="342900" indent="-342900" defTabSz="0">
              <a:lnSpc>
                <a:spcPct val="110000"/>
              </a:lnSpc>
              <a:tabLst>
                <a:tab pos="1079500" algn="l"/>
              </a:tabLst>
            </a:pPr>
            <a:r>
              <a:rPr lang="en-US" altLang="zh-CN" sz="3400">
                <a:latin typeface="Times New Roman" panose="02020603050405020304" pitchFamily="18" charset="0"/>
              </a:rPr>
              <a:t>Grace: Yes, thank you. And those are my    	_______.   </a:t>
            </a:r>
            <a:endParaRPr lang="en-US" altLang="zh-CN" sz="3400">
              <a:latin typeface="Times New Roman" panose="02020603050405020304" pitchFamily="18" charset="0"/>
            </a:endParaRPr>
          </a:p>
          <a:p>
            <a:pPr marL="342900" indent="-342900" defTabSz="0">
              <a:lnSpc>
                <a:spcPct val="110000"/>
              </a:lnSpc>
              <a:tabLst>
                <a:tab pos="1079500" algn="l"/>
              </a:tabLst>
            </a:pPr>
            <a:r>
              <a:rPr lang="en-US" altLang="zh-CN" sz="3400">
                <a:latin typeface="Times New Roman" panose="02020603050405020304" pitchFamily="18" charset="0"/>
              </a:rPr>
              <a:t>Tom: And Jane, is this your ______? </a:t>
            </a:r>
            <a:endParaRPr lang="en-US" altLang="zh-CN" sz="3400">
              <a:latin typeface="Times New Roman" panose="02020603050405020304" pitchFamily="18" charset="0"/>
            </a:endParaRPr>
          </a:p>
          <a:p>
            <a:pPr marL="342900" indent="-342900" defTabSz="0">
              <a:lnSpc>
                <a:spcPct val="110000"/>
              </a:lnSpc>
              <a:tabLst>
                <a:tab pos="1079500" algn="l"/>
              </a:tabLst>
            </a:pPr>
            <a:r>
              <a:rPr lang="en-US" altLang="zh-CN" sz="3400">
                <a:latin typeface="Times New Roman" panose="02020603050405020304" pitchFamily="18" charset="0"/>
              </a:rPr>
              <a:t>Jane: No, it isn’t. It’s hers.</a:t>
            </a:r>
            <a:endParaRPr lang="en-US" altLang="zh-CN" sz="3400">
              <a:latin typeface="Times New Roman" panose="02020603050405020304" pitchFamily="18" charset="0"/>
            </a:endParaRPr>
          </a:p>
          <a:p>
            <a:pPr marL="342900" indent="-342900" defTabSz="0">
              <a:lnSpc>
                <a:spcPct val="110000"/>
              </a:lnSpc>
              <a:tabLst>
                <a:tab pos="1079500" algn="l"/>
              </a:tabLst>
            </a:pPr>
            <a:r>
              <a:rPr lang="en-US" altLang="zh-CN" sz="3400">
                <a:latin typeface="Times New Roman" panose="02020603050405020304" pitchFamily="18" charset="0"/>
              </a:rPr>
              <a:t>Tom: OK, and these are my ______. This is 	your _________, Jane. </a:t>
            </a:r>
            <a:endParaRPr lang="en-US" altLang="zh-CN" sz="3400">
              <a:latin typeface="Times New Roman" panose="02020603050405020304" pitchFamily="18" charset="0"/>
            </a:endParaRPr>
          </a:p>
        </p:txBody>
      </p:sp>
      <p:sp>
        <p:nvSpPr>
          <p:cNvPr id="47113" name="文本框 47112"/>
          <p:cNvSpPr txBox="1">
            <a:spLocks noChangeArrowheads="1"/>
          </p:cNvSpPr>
          <p:nvPr/>
        </p:nvSpPr>
        <p:spPr bwMode="auto">
          <a:xfrm>
            <a:off x="1441450" y="3698875"/>
            <a:ext cx="2159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</a:pPr>
            <a:r>
              <a:rPr lang="en-US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erasers</a:t>
            </a:r>
            <a:endParaRPr lang="en-US" altLang="zh-CN" sz="3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4" name="文本框 47113"/>
          <p:cNvSpPr txBox="1">
            <a:spLocks noChangeArrowheads="1"/>
          </p:cNvSpPr>
          <p:nvPr/>
        </p:nvSpPr>
        <p:spPr bwMode="auto">
          <a:xfrm>
            <a:off x="5581650" y="4222750"/>
            <a:ext cx="1152525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</a:pPr>
            <a:r>
              <a:rPr lang="en-US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ruler</a:t>
            </a:r>
            <a:endParaRPr lang="en-US" altLang="zh-CN" sz="3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5" name="文本框 47114"/>
          <p:cNvSpPr txBox="1">
            <a:spLocks noChangeArrowheads="1"/>
          </p:cNvSpPr>
          <p:nvPr/>
        </p:nvSpPr>
        <p:spPr bwMode="auto">
          <a:xfrm>
            <a:off x="5616575" y="5375275"/>
            <a:ext cx="1366838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</a:pPr>
            <a:r>
              <a:rPr lang="en-US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books</a:t>
            </a:r>
            <a:endParaRPr lang="en-US" altLang="zh-CN" sz="3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6" name="文本框 47115"/>
          <p:cNvSpPr txBox="1">
            <a:spLocks noChangeArrowheads="1"/>
          </p:cNvSpPr>
          <p:nvPr/>
        </p:nvSpPr>
        <p:spPr bwMode="auto">
          <a:xfrm>
            <a:off x="2341563" y="5951538"/>
            <a:ext cx="2881312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</a:pPr>
            <a:r>
              <a:rPr lang="en-US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pencil box</a:t>
            </a:r>
            <a:endParaRPr lang="en-US" altLang="zh-CN" sz="3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042" name="图片 47119" descr="la8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333375"/>
            <a:ext cx="60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4" grpId="0"/>
      <p:bldP spid="47115" grpId="0"/>
      <p:bldP spid="47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文本框 49158"/>
          <p:cNvSpPr txBox="1">
            <a:spLocks noChangeArrowheads="1"/>
          </p:cNvSpPr>
          <p:nvPr/>
        </p:nvSpPr>
        <p:spPr bwMode="auto">
          <a:xfrm>
            <a:off x="1619250" y="2493963"/>
            <a:ext cx="6913563" cy="2371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3400">
                <a:solidFill>
                  <a:srgbClr val="0000FF"/>
                </a:solidFill>
              </a:rPr>
              <a:t>Practice the conversation in 2b. Then make your own conversations using the things in your classroom.  </a:t>
            </a:r>
            <a:endParaRPr lang="en-US" altLang="zh-CN" sz="3400">
              <a:solidFill>
                <a:srgbClr val="0000FF"/>
              </a:solidFill>
            </a:endParaRPr>
          </a:p>
        </p:txBody>
      </p:sp>
      <p:sp>
        <p:nvSpPr>
          <p:cNvPr id="49160" name="Oval 2"/>
          <p:cNvSpPr>
            <a:spLocks noChangeArrowheads="1"/>
          </p:cNvSpPr>
          <p:nvPr/>
        </p:nvSpPr>
        <p:spPr bwMode="auto">
          <a:xfrm>
            <a:off x="539750" y="2565400"/>
            <a:ext cx="900113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4000"/>
              <a:t>2c</a:t>
            </a:r>
            <a:endParaRPr lang="en-US" altLang="zh-CN" sz="4000"/>
          </a:p>
        </p:txBody>
      </p:sp>
      <p:pic>
        <p:nvPicPr>
          <p:cNvPr id="45060" name="图片 49164" descr="practic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125538"/>
            <a:ext cx="3744912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文本框 21506"/>
          <p:cNvSpPr txBox="1"/>
          <p:nvPr/>
        </p:nvSpPr>
        <p:spPr>
          <a:xfrm>
            <a:off x="2146300" y="102553"/>
            <a:ext cx="51752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None/>
            </a:pPr>
            <a:r>
              <a:rPr lang="en-US" altLang="zh-CN" sz="6000" dirty="0">
                <a:solidFill>
                  <a:srgbClr val="009900"/>
                </a:solidFill>
                <a:latin typeface="Adobe Caslon Pro Bold" charset="0"/>
                <a:ea typeface="宋体" panose="02010600030101010101" pitchFamily="2" charset="-122"/>
              </a:rPr>
              <a:t>Summary</a:t>
            </a:r>
            <a:endParaRPr lang="en-US" altLang="zh-CN" sz="6000" dirty="0">
              <a:solidFill>
                <a:srgbClr val="009900"/>
              </a:solidFill>
              <a:latin typeface="Adobe Caslon Pro Bold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9090" y="921385"/>
            <a:ext cx="9657080" cy="1595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130000"/>
              </a:lnSpc>
              <a:buNone/>
            </a:pPr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2" charset="0"/>
                <a:sym typeface="+mn-ea"/>
              </a:rPr>
              <a:t>1.</a:t>
            </a:r>
            <a:r>
              <a:rPr lang="zh-CN" altLang="en-US" sz="2400" dirty="0">
                <a:solidFill>
                  <a:srgbClr val="0000CC"/>
                </a:solidFill>
                <a:latin typeface="Comic Sans MS" panose="030F0702030302020204" pitchFamily="2" charset="0"/>
                <a:sym typeface="+mn-ea"/>
              </a:rPr>
              <a:t>确认所属关系</a:t>
            </a: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2" charset="0"/>
                <a:sym typeface="+mn-ea"/>
              </a:rPr>
              <a:t>:</a:t>
            </a:r>
            <a:endParaRPr lang="en-US" altLang="zh-CN" sz="2400" dirty="0">
              <a:solidFill>
                <a:srgbClr val="0000CC"/>
              </a:solidFill>
              <a:latin typeface="Comic Sans MS" panose="030F0702030302020204" pitchFamily="2" charset="0"/>
              <a:sym typeface="+mn-ea"/>
            </a:endParaRPr>
          </a:p>
          <a:p>
            <a:pPr lvl="0">
              <a:lnSpc>
                <a:spcPct val="130000"/>
              </a:lnSpc>
              <a:buNone/>
            </a:pP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2" charset="0"/>
                <a:sym typeface="+mn-ea"/>
              </a:rPr>
              <a:t>  </a:t>
            </a:r>
            <a:r>
              <a:rPr lang="zh-CN" altLang="zh-CN" sz="2400" dirty="0">
                <a:solidFill>
                  <a:srgbClr val="0000CC"/>
                </a:solidFill>
                <a:latin typeface="Comic Sans MS" panose="030F0702030302020204" pitchFamily="2" charset="0"/>
                <a:sym typeface="+mn-ea"/>
              </a:rPr>
              <a:t>当指的物品是单数时，用到的问句是：</a:t>
            </a:r>
            <a:endParaRPr lang="zh-CN" altLang="zh-CN" sz="2400" dirty="0">
              <a:solidFill>
                <a:srgbClr val="0000CC"/>
              </a:solidFill>
              <a:latin typeface="Comic Sans MS" panose="030F0702030302020204" pitchFamily="2" charset="0"/>
              <a:sym typeface="+mn-ea"/>
            </a:endParaRPr>
          </a:p>
          <a:p>
            <a:pPr lvl="0">
              <a:lnSpc>
                <a:spcPct val="130000"/>
              </a:lnSpc>
              <a:buNone/>
            </a:pPr>
            <a:r>
              <a:rPr lang="zh-CN" altLang="zh-CN" sz="2400" dirty="0">
                <a:solidFill>
                  <a:srgbClr val="0000CC"/>
                </a:solidFill>
                <a:latin typeface="Comic Sans MS" panose="030F0702030302020204" pitchFamily="2" charset="0"/>
                <a:sym typeface="+mn-ea"/>
              </a:rPr>
              <a:t>  </a:t>
            </a: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2" charset="0"/>
                <a:sym typeface="+mn-ea"/>
              </a:rPr>
              <a:t>___________________</a:t>
            </a:r>
            <a:endParaRPr lang="en-US" altLang="zh-CN" sz="2400" dirty="0">
              <a:solidFill>
                <a:srgbClr val="0000CC"/>
              </a:solidFill>
              <a:latin typeface="Comic Sans MS" panose="030F0702030302020204" pitchFamily="2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5665" y="2059940"/>
            <a:ext cx="60998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</a:rPr>
              <a:t>Is this/that your ...?</a:t>
            </a:r>
            <a:endParaRPr lang="en-US" altLang="zh-CN" sz="240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5625" y="2642235"/>
            <a:ext cx="783272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solidFill>
                  <a:srgbClr val="0000CC"/>
                </a:solidFill>
              </a:rPr>
              <a:t>肯定回答：</a:t>
            </a:r>
            <a:r>
              <a:rPr lang="en-US" altLang="zh-CN" sz="2400">
                <a:solidFill>
                  <a:srgbClr val="0000CC"/>
                </a:solidFill>
              </a:rPr>
              <a:t>_____________________</a:t>
            </a:r>
            <a:endParaRPr lang="en-US" altLang="zh-CN" sz="2400">
              <a:solidFill>
                <a:srgbClr val="0000CC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46300" y="2642235"/>
            <a:ext cx="21945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</a:rPr>
              <a:t>Yes, it is.</a:t>
            </a:r>
            <a:endParaRPr lang="en-US" altLang="zh-CN" sz="240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63950" y="2642235"/>
            <a:ext cx="279209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</a:rPr>
              <a:t>It's my ....</a:t>
            </a:r>
            <a:endParaRPr lang="en-US" altLang="zh-CN" sz="240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13125" y="2979420"/>
            <a:ext cx="41192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</a:rPr>
              <a:t>= It's mine.</a:t>
            </a:r>
            <a:endParaRPr lang="en-US" altLang="zh-CN" sz="240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2120" y="3436620"/>
            <a:ext cx="882586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 </a:t>
            </a:r>
            <a:r>
              <a:rPr lang="zh-CN" altLang="zh-CN" sz="2400">
                <a:solidFill>
                  <a:srgbClr val="0000CC"/>
                </a:solidFill>
                <a:sym typeface="+mn-ea"/>
              </a:rPr>
              <a:t>否定回答：</a:t>
            </a:r>
            <a:r>
              <a:rPr lang="en-US" altLang="zh-CN" sz="2400">
                <a:solidFill>
                  <a:srgbClr val="0000CC"/>
                </a:solidFill>
                <a:sym typeface="+mn-ea"/>
              </a:rPr>
              <a:t>_____________________</a:t>
            </a:r>
            <a:endParaRPr lang="en-US" altLang="zh-CN" sz="2400">
              <a:solidFill>
                <a:srgbClr val="0000CC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30755" y="3436620"/>
            <a:ext cx="54743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</a:rPr>
              <a:t>No, it isn't. It's his/her....</a:t>
            </a:r>
            <a:endParaRPr lang="en-US" altLang="zh-CN" sz="2400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58515" y="3787140"/>
            <a:ext cx="379412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en-US" altLang="zh-CN" sz="2400">
                <a:solidFill>
                  <a:srgbClr val="C00000"/>
                </a:solidFill>
              </a:rPr>
              <a:t>= It's his/hers.</a:t>
            </a:r>
            <a:endParaRPr lang="en-US" altLang="zh-CN" sz="240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115" y="4427220"/>
            <a:ext cx="961961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+mn-ea"/>
              </a:rPr>
              <a:t>e.g. _______ your orange?  </a:t>
            </a:r>
            <a:r>
              <a:rPr lang="zh-CN" alt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+mn-ea"/>
              </a:rPr>
              <a:t>这是你的桔子吗？</a:t>
            </a:r>
            <a:endParaRPr lang="zh-CN" altLang="en-US" sz="240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+mn-ea"/>
            </a:endParaRPr>
          </a:p>
          <a:p>
            <a:endParaRPr lang="zh-CN" altLang="en-US" sz="240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+mn-ea"/>
            </a:endParaRPr>
          </a:p>
          <a:p>
            <a:endParaRPr lang="zh-CN" altLang="en-US" sz="240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5985" y="4427220"/>
            <a:ext cx="168338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Is this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5985" y="5325745"/>
            <a:ext cx="153543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Is that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7380" y="5142865"/>
            <a:ext cx="69659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+mn-ea"/>
              </a:rPr>
              <a:t> </a:t>
            </a:r>
            <a:r>
              <a:rPr lang="en-US" altLang="zh-CN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+mn-ea"/>
              </a:rPr>
              <a:t>________ her ruler?  </a:t>
            </a:r>
            <a:r>
              <a:rPr lang="zh-CN" altLang="zh-CN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+mn-ea"/>
              </a:rPr>
              <a:t>那</a:t>
            </a:r>
            <a:r>
              <a:rPr lang="zh-CN" alt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+mn-ea"/>
              </a:rPr>
              <a:t>是她的尺子吗？</a:t>
            </a:r>
            <a:endParaRPr lang="en-US" altLang="zh-CN" sz="2400"/>
          </a:p>
        </p:txBody>
      </p:sp>
      <p:sp>
        <p:nvSpPr>
          <p:cNvPr id="15" name="文本框 14"/>
          <p:cNvSpPr txBox="1"/>
          <p:nvPr/>
        </p:nvSpPr>
        <p:spPr>
          <a:xfrm>
            <a:off x="770255" y="4884420"/>
            <a:ext cx="39757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________   </a:t>
            </a:r>
            <a:r>
              <a:rPr lang="zh-CN" altLang="en-US" sz="2400"/>
              <a:t>是的，它是。</a:t>
            </a:r>
            <a:endParaRPr lang="zh-CN" altLang="en-US" sz="2400"/>
          </a:p>
        </p:txBody>
      </p:sp>
      <p:sp>
        <p:nvSpPr>
          <p:cNvPr id="16" name="文本框 15"/>
          <p:cNvSpPr txBox="1"/>
          <p:nvPr/>
        </p:nvSpPr>
        <p:spPr>
          <a:xfrm>
            <a:off x="875665" y="4868545"/>
            <a:ext cx="15779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Yes, it is.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5625" y="5782945"/>
            <a:ext cx="730758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  __________________   </a:t>
            </a:r>
            <a:r>
              <a:rPr lang="zh-CN" altLang="en-US" sz="2400">
                <a:sym typeface="+mn-ea"/>
              </a:rPr>
              <a:t>不，它不是。它是我的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75665" y="5782945"/>
            <a:ext cx="30797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No, it isn't. It's mine.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4" grpId="0"/>
      <p:bldP spid="13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1700" y="589915"/>
            <a:ext cx="7155815" cy="612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rgbClr val="FF0000"/>
                </a:solidFill>
                <a:sym typeface="+mn-ea"/>
              </a:rPr>
              <a:t>Teaching Aims:</a:t>
            </a:r>
            <a:endParaRPr lang="en-US" altLang="zh-CN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altLang="zh-CN">
                <a:solidFill>
                  <a:srgbClr val="FF0000"/>
                </a:solidFill>
                <a:sym typeface="+mn-ea"/>
              </a:rPr>
              <a:t> Identify ownership,  master general question and (Yes or no ) short answers.</a:t>
            </a:r>
            <a:endParaRPr lang="en-US" altLang="zh-CN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确认事物所有权，掌握一般疑问句                  和用肯定或否定回答。</a:t>
            </a:r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rgbClr val="FF0000"/>
                </a:solidFill>
                <a:sym typeface="+mn-ea"/>
              </a:rPr>
              <a:t>2.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Master noun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p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ossessive pron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ouns.</a:t>
            </a:r>
            <a:endParaRPr lang="en-US" altLang="zh-CN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掌握名词性物主代词</a:t>
            </a: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430" y="894715"/>
            <a:ext cx="9657080" cy="1041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130000"/>
              </a:lnSpc>
              <a:buNone/>
            </a:pPr>
            <a:r>
              <a:rPr lang="zh-CN" altLang="zh-CN" sz="2400" dirty="0">
                <a:solidFill>
                  <a:srgbClr val="0000CC"/>
                </a:solidFill>
                <a:latin typeface="Comic Sans MS" panose="030F0702030302020204" pitchFamily="2" charset="0"/>
                <a:sym typeface="+mn-ea"/>
              </a:rPr>
              <a:t>当指的物品是复数时，用到的问句是：</a:t>
            </a:r>
            <a:endParaRPr lang="zh-CN" altLang="zh-CN" sz="2400" dirty="0">
              <a:solidFill>
                <a:srgbClr val="0000CC"/>
              </a:solidFill>
              <a:latin typeface="Comic Sans MS" panose="030F0702030302020204" pitchFamily="2" charset="0"/>
              <a:sym typeface="+mn-ea"/>
            </a:endParaRPr>
          </a:p>
          <a:p>
            <a:pPr lvl="0">
              <a:lnSpc>
                <a:spcPct val="130000"/>
              </a:lnSpc>
              <a:buNone/>
            </a:pP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2" charset="0"/>
                <a:sym typeface="+mn-ea"/>
              </a:rPr>
              <a:t>___________________</a:t>
            </a:r>
            <a:endParaRPr lang="en-US" altLang="zh-CN" sz="2400" dirty="0">
              <a:solidFill>
                <a:srgbClr val="0000CC"/>
              </a:solidFill>
              <a:latin typeface="Comic Sans MS" panose="030F0702030302020204" pitchFamily="2" charset="0"/>
              <a:sym typeface="+mn-ea"/>
            </a:endParaRPr>
          </a:p>
        </p:txBody>
      </p:sp>
      <p:sp>
        <p:nvSpPr>
          <p:cNvPr id="21507" name="文本框 21506"/>
          <p:cNvSpPr txBox="1"/>
          <p:nvPr/>
        </p:nvSpPr>
        <p:spPr>
          <a:xfrm>
            <a:off x="2146300" y="102553"/>
            <a:ext cx="51752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None/>
            </a:pPr>
            <a:r>
              <a:rPr lang="en-US" altLang="zh-CN" sz="6000" dirty="0">
                <a:solidFill>
                  <a:srgbClr val="009900"/>
                </a:solidFill>
                <a:latin typeface="Adobe Caslon Pro Bold" charset="0"/>
                <a:ea typeface="宋体" panose="02010600030101010101" pitchFamily="2" charset="-122"/>
              </a:rPr>
              <a:t>Summary</a:t>
            </a:r>
            <a:endParaRPr lang="en-US" altLang="zh-CN" sz="6000" dirty="0">
              <a:solidFill>
                <a:srgbClr val="009900"/>
              </a:solidFill>
              <a:latin typeface="Adobe Caslon Pro Bold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7845" y="1426210"/>
            <a:ext cx="67729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</a:rPr>
              <a:t>Are these/those your...?</a:t>
            </a:r>
            <a:endParaRPr lang="en-US" altLang="zh-CN" sz="240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5165" y="2341245"/>
            <a:ext cx="64789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92430" y="2009775"/>
            <a:ext cx="813625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solidFill>
                  <a:srgbClr val="0000CC"/>
                </a:solidFill>
              </a:rPr>
              <a:t>肯定回答：</a:t>
            </a:r>
            <a:r>
              <a:rPr lang="en-US" altLang="zh-CN" sz="2400">
                <a:solidFill>
                  <a:srgbClr val="0000CC"/>
                </a:solidFill>
              </a:rPr>
              <a:t>__________________________</a:t>
            </a:r>
            <a:endParaRPr lang="en-US" altLang="zh-CN" sz="2400">
              <a:solidFill>
                <a:srgbClr val="0000CC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74215" y="2009775"/>
            <a:ext cx="33985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</a:rPr>
              <a:t>Yes, they are.</a:t>
            </a:r>
            <a:endParaRPr lang="en-US" altLang="zh-CN" sz="240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89760" y="2889885"/>
            <a:ext cx="334200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</a:rPr>
              <a:t>No, they aren't.</a:t>
            </a:r>
            <a:endParaRPr lang="en-US" altLang="zh-CN" sz="2400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50665" y="2009775"/>
            <a:ext cx="327088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</a:rPr>
              <a:t>They're my ...</a:t>
            </a:r>
            <a:endParaRPr lang="en-US" altLang="zh-CN" sz="240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74135" y="2432685"/>
            <a:ext cx="42195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</a:rPr>
              <a:t>=They're mine.</a:t>
            </a:r>
            <a:endParaRPr lang="en-US" altLang="zh-CN" sz="2400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1785" y="2889885"/>
            <a:ext cx="8703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 </a:t>
            </a:r>
            <a:r>
              <a:rPr lang="zh-CN" altLang="zh-CN" sz="2400">
                <a:solidFill>
                  <a:srgbClr val="0000CC"/>
                </a:solidFill>
                <a:sym typeface="+mn-ea"/>
              </a:rPr>
              <a:t>否定回答：</a:t>
            </a:r>
            <a:r>
              <a:rPr lang="en-US" altLang="zh-CN" sz="2400">
                <a:solidFill>
                  <a:srgbClr val="0000CC"/>
                </a:solidFill>
                <a:sym typeface="+mn-ea"/>
              </a:rPr>
              <a:t>_____________________________</a:t>
            </a:r>
            <a:endParaRPr lang="en-US" altLang="zh-CN" sz="2400">
              <a:solidFill>
                <a:srgbClr val="0000CC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25620" y="2889885"/>
            <a:ext cx="39979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</a:rPr>
              <a:t>They're his/her...</a:t>
            </a:r>
            <a:endParaRPr lang="en-US" altLang="zh-CN" sz="2400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75710" y="3284855"/>
            <a:ext cx="454787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</a:t>
            </a:r>
            <a:r>
              <a:rPr lang="en-US" altLang="zh-CN" sz="2400">
                <a:solidFill>
                  <a:srgbClr val="C00000"/>
                </a:solidFill>
              </a:rPr>
              <a:t>=They're his/hers.</a:t>
            </a:r>
            <a:endParaRPr lang="en-US" altLang="zh-CN" sz="240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387985" y="3812540"/>
            <a:ext cx="4602480" cy="14077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sym typeface="+mn-ea"/>
              </a:rPr>
              <a:t>e.g. ___________ your pens? </a:t>
            </a:r>
            <a:endParaRPr lang="en-US" altLang="zh-CN" sz="2400" b="1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sym typeface="+mn-ea"/>
              </a:rPr>
              <a:t>       </a:t>
            </a:r>
            <a:r>
              <a:rPr lang="zh-CN" altLang="en-US" sz="2400" smtClean="0">
                <a:latin typeface="Times New Roman" panose="02020603050405020304" pitchFamily="18" charset="0"/>
                <a:sym typeface="+mn-ea"/>
              </a:rPr>
              <a:t>这些是你的笔吗？</a:t>
            </a:r>
            <a:endParaRPr lang="zh-CN" altLang="en-US" sz="2400" b="1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smtClean="0">
                <a:latin typeface="Times New Roman" panose="02020603050405020304" pitchFamily="18" charset="0"/>
                <a:sym typeface="+mn-ea"/>
              </a:rPr>
              <a:t>       </a:t>
            </a:r>
            <a:endParaRPr lang="zh-CN" altLang="en-US" sz="2400"/>
          </a:p>
        </p:txBody>
      </p:sp>
      <p:sp>
        <p:nvSpPr>
          <p:cNvPr id="16" name="文本框 15"/>
          <p:cNvSpPr txBox="1"/>
          <p:nvPr/>
        </p:nvSpPr>
        <p:spPr>
          <a:xfrm>
            <a:off x="1058545" y="3882390"/>
            <a:ext cx="19081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Are these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5030" y="4711065"/>
            <a:ext cx="69443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________________________  </a:t>
            </a:r>
            <a:r>
              <a:rPr lang="zh-CN" altLang="en-US" sz="2400"/>
              <a:t>是的，它们是我的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79475" y="4763135"/>
            <a:ext cx="418401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Yes, they are. They're mine.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9475" y="5411470"/>
            <a:ext cx="804037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________________________</a:t>
            </a:r>
            <a:r>
              <a:rPr lang="zh-CN" altLang="en-US" sz="2400">
                <a:sym typeface="+mn-ea"/>
              </a:rPr>
              <a:t>那些是他的橡皮吗？</a:t>
            </a:r>
            <a:endParaRPr lang="en-US" altLang="zh-CN" sz="2400"/>
          </a:p>
        </p:txBody>
      </p:sp>
      <p:sp>
        <p:nvSpPr>
          <p:cNvPr id="20" name="文本框 19"/>
          <p:cNvSpPr txBox="1"/>
          <p:nvPr/>
        </p:nvSpPr>
        <p:spPr>
          <a:xfrm>
            <a:off x="998220" y="5315585"/>
            <a:ext cx="38614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Are those his erasers?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7735" y="5946140"/>
            <a:ext cx="81610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__________________________</a:t>
            </a:r>
            <a:r>
              <a:rPr lang="zh-CN" altLang="zh-CN" sz="2400"/>
              <a:t>不，它们不是。是她的。</a:t>
            </a:r>
            <a:endParaRPr lang="zh-CN" altLang="zh-CN" sz="2400"/>
          </a:p>
        </p:txBody>
      </p:sp>
      <p:sp>
        <p:nvSpPr>
          <p:cNvPr id="22" name="文本框 21"/>
          <p:cNvSpPr txBox="1"/>
          <p:nvPr/>
        </p:nvSpPr>
        <p:spPr>
          <a:xfrm>
            <a:off x="998220" y="5868670"/>
            <a:ext cx="49606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No, they aren't. They're hers.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7" grpId="1"/>
      <p:bldP spid="8" grpId="0"/>
      <p:bldP spid="10" grpId="0"/>
      <p:bldP spid="11" grpId="1"/>
      <p:bldP spid="13" grpId="2"/>
      <p:bldP spid="9" grpId="0"/>
      <p:bldP spid="14" grpId="0"/>
      <p:bldP spid="15" grpId="0"/>
      <p:bldP spid="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文本框 21506"/>
          <p:cNvSpPr txBox="1"/>
          <p:nvPr/>
        </p:nvSpPr>
        <p:spPr>
          <a:xfrm>
            <a:off x="2146300" y="102553"/>
            <a:ext cx="51752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None/>
            </a:pPr>
            <a:r>
              <a:rPr lang="en-US" altLang="zh-CN" sz="6000" dirty="0">
                <a:solidFill>
                  <a:srgbClr val="009900"/>
                </a:solidFill>
                <a:latin typeface="Adobe Caslon Pro Bold" charset="0"/>
                <a:ea typeface="宋体" panose="02010600030101010101" pitchFamily="2" charset="-122"/>
              </a:rPr>
              <a:t>Summary</a:t>
            </a:r>
            <a:endParaRPr lang="en-US" altLang="zh-CN" sz="6000" dirty="0">
              <a:solidFill>
                <a:srgbClr val="009900"/>
              </a:solidFill>
              <a:latin typeface="Adobe Caslon Pro Bold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120" y="1521460"/>
            <a:ext cx="9129395" cy="230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>
              <a:lnSpc>
                <a:spcPct val="130000"/>
              </a:lnSpc>
              <a:buNone/>
            </a:pPr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2" charset="0"/>
                <a:sym typeface="+mn-ea"/>
              </a:rPr>
              <a:t>2.</a:t>
            </a:r>
            <a:r>
              <a:rPr lang="zh-CN" altLang="en-US" sz="2800" dirty="0">
                <a:solidFill>
                  <a:srgbClr val="0000CC"/>
                </a:solidFill>
                <a:latin typeface="Comic Sans MS" panose="030F0702030302020204" pitchFamily="2" charset="0"/>
                <a:sym typeface="+mn-ea"/>
              </a:rPr>
              <a:t>名词性物主代词</a:t>
            </a:r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2" charset="0"/>
                <a:sym typeface="+mn-ea"/>
              </a:rPr>
              <a:t>:  mine, his, hers.</a:t>
            </a:r>
            <a:endParaRPr lang="en-US" altLang="zh-CN" sz="2800" dirty="0">
              <a:solidFill>
                <a:srgbClr val="0000CC"/>
              </a:solidFill>
              <a:latin typeface="Comic Sans MS" panose="030F0702030302020204" pitchFamily="2" charset="0"/>
              <a:sym typeface="+mn-ea"/>
            </a:endParaRPr>
          </a:p>
          <a:p>
            <a:pPr lvl="0">
              <a:lnSpc>
                <a:spcPct val="130000"/>
              </a:lnSpc>
              <a:buNone/>
            </a:pPr>
            <a:r>
              <a:rPr lang="zh-CN" altLang="en-US" sz="2800">
                <a:solidFill>
                  <a:srgbClr val="0000CC"/>
                </a:solidFill>
              </a:rPr>
              <a:t>     </a:t>
            </a:r>
            <a:r>
              <a:rPr lang="en-US" altLang="zh-CN" sz="2800">
                <a:solidFill>
                  <a:srgbClr val="0000CC"/>
                </a:solidFill>
              </a:rPr>
              <a:t>my +n. =mine</a:t>
            </a:r>
            <a:endParaRPr lang="en-US" altLang="zh-CN" sz="2800">
              <a:solidFill>
                <a:srgbClr val="0000CC"/>
              </a:solidFill>
            </a:endParaRPr>
          </a:p>
          <a:p>
            <a:pPr lvl="0">
              <a:lnSpc>
                <a:spcPct val="130000"/>
              </a:lnSpc>
              <a:buNone/>
            </a:pPr>
            <a:r>
              <a:rPr lang="en-US" altLang="zh-CN" sz="2800">
                <a:solidFill>
                  <a:srgbClr val="0000CC"/>
                </a:solidFill>
              </a:rPr>
              <a:t>     his +n. =his</a:t>
            </a:r>
            <a:endParaRPr lang="en-US" altLang="zh-CN" sz="2800">
              <a:solidFill>
                <a:srgbClr val="0000CC"/>
              </a:solidFill>
            </a:endParaRPr>
          </a:p>
          <a:p>
            <a:pPr lvl="0">
              <a:lnSpc>
                <a:spcPct val="130000"/>
              </a:lnSpc>
              <a:buNone/>
            </a:pPr>
            <a:r>
              <a:rPr lang="en-US" altLang="zh-CN" sz="2800">
                <a:solidFill>
                  <a:srgbClr val="0000CC"/>
                </a:solidFill>
              </a:rPr>
              <a:t>     her +n.= hers</a:t>
            </a:r>
            <a:endParaRPr lang="en-US" altLang="zh-CN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6565" y="969010"/>
            <a:ext cx="8358505" cy="4358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0" dirty="0">
                <a:latin typeface="+mj-lt"/>
                <a:sym typeface="+mn-ea"/>
              </a:rPr>
              <a:t> Excuse me, Grace. </a:t>
            </a:r>
            <a:r>
              <a:rPr lang="zh-CN" altLang="en-US" sz="2800" b="0" dirty="0">
                <a:latin typeface="+mj-lt"/>
                <a:sym typeface="+mn-ea"/>
              </a:rPr>
              <a:t>打扰一下，格蕾丝。</a:t>
            </a:r>
            <a:endParaRPr lang="zh-CN" altLang="en-US" sz="2800" b="0" dirty="0">
              <a:latin typeface="+mj-lt"/>
              <a:sym typeface="+mn-ea"/>
            </a:endParaRPr>
          </a:p>
          <a:p>
            <a:endParaRPr lang="zh-CN" altLang="en-US" sz="2800" b="0" dirty="0">
              <a:latin typeface="+mj-lt"/>
              <a:ea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0" dirty="0">
                <a:latin typeface="+mj-lt"/>
                <a:sym typeface="+mn-ea"/>
              </a:rPr>
              <a:t>Excuse me </a:t>
            </a:r>
            <a:r>
              <a:rPr lang="zh-CN" altLang="en-US" sz="2800" b="0" dirty="0">
                <a:latin typeface="+mj-lt"/>
                <a:sym typeface="+mn-ea"/>
              </a:rPr>
              <a:t>意为“劳驾；请原谅”。常用于询问、求助或请求之前，表示歉意或礼貌。</a:t>
            </a:r>
            <a:endParaRPr lang="zh-CN" altLang="en-US" sz="2800" b="0" dirty="0">
              <a:latin typeface="+mj-lt"/>
              <a:sym typeface="+mn-ea"/>
            </a:endParaRPr>
          </a:p>
          <a:p>
            <a:endParaRPr lang="en-US" altLang="zh-CN" sz="2800" b="0" dirty="0">
              <a:latin typeface="+mj-lt"/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0" dirty="0">
                <a:latin typeface="+mj-lt"/>
                <a:sym typeface="+mn-ea"/>
              </a:rPr>
              <a:t>Excuse me </a:t>
            </a:r>
            <a:r>
              <a:rPr lang="zh-CN" altLang="en-US" sz="2800" b="0" dirty="0">
                <a:latin typeface="+mj-lt"/>
                <a:sym typeface="+mn-ea"/>
              </a:rPr>
              <a:t>与</a:t>
            </a:r>
            <a:r>
              <a:rPr lang="en-US" altLang="zh-CN" sz="2800" b="0" dirty="0">
                <a:latin typeface="+mj-lt"/>
                <a:sym typeface="+mn-ea"/>
              </a:rPr>
              <a:t>Sorry </a:t>
            </a:r>
            <a:r>
              <a:rPr lang="zh-CN" altLang="en-US" sz="2800" b="0" dirty="0">
                <a:latin typeface="+mj-lt"/>
                <a:sym typeface="+mn-ea"/>
              </a:rPr>
              <a:t>的区别：</a:t>
            </a:r>
            <a:endParaRPr lang="zh-CN" altLang="en-US" sz="2800" b="0" dirty="0">
              <a:latin typeface="+mj-lt"/>
              <a:sym typeface="+mn-ea"/>
            </a:endParaRPr>
          </a:p>
          <a:p>
            <a:r>
              <a:rPr lang="en-US" altLang="zh-CN" sz="2800" b="0" dirty="0">
                <a:latin typeface="+mj-lt"/>
                <a:sym typeface="+mn-ea"/>
              </a:rPr>
              <a:t>    Excuse me </a:t>
            </a:r>
            <a:r>
              <a:rPr lang="zh-CN" altLang="en-US" sz="2800" b="0" dirty="0">
                <a:latin typeface="+mj-lt"/>
                <a:sym typeface="+mn-ea"/>
              </a:rPr>
              <a:t>常用于事前请他人帮忙，或打扰别人  的情况；</a:t>
            </a:r>
            <a:endParaRPr lang="zh-CN" altLang="en-US" sz="2800" b="0" dirty="0">
              <a:latin typeface="+mj-lt"/>
              <a:ea typeface="宋体" panose="02010600030101010101" pitchFamily="2" charset="-122"/>
            </a:endParaRPr>
          </a:p>
          <a:p>
            <a:r>
              <a:rPr lang="zh-CN" altLang="en-US" sz="2800" b="0" dirty="0">
                <a:latin typeface="+mj-lt"/>
                <a:sym typeface="+mn-ea"/>
              </a:rPr>
              <a:t>    </a:t>
            </a:r>
            <a:r>
              <a:rPr lang="en-US" altLang="zh-CN" sz="2800" b="0" dirty="0">
                <a:latin typeface="+mj-lt"/>
                <a:sym typeface="+mn-ea"/>
              </a:rPr>
              <a:t>Sorry </a:t>
            </a:r>
            <a:r>
              <a:rPr lang="zh-CN" altLang="en-US" sz="2800" b="0" dirty="0">
                <a:latin typeface="+mj-lt"/>
                <a:sym typeface="+mn-ea"/>
              </a:rPr>
              <a:t>一般用于事后对犯错与或不能满足对方的请求等表示歉意。</a:t>
            </a:r>
            <a:endParaRPr lang="zh-CN" altLang="en-US" sz="2800" b="0">
              <a:latin typeface="+mj-lt"/>
            </a:endParaRPr>
          </a:p>
        </p:txBody>
      </p:sp>
      <p:sp>
        <p:nvSpPr>
          <p:cNvPr id="3" name="左箭头 2">
            <a:hlinkClick r:id="rId2" action="ppaction://hlinksldjump"/>
          </p:cNvPr>
          <p:cNvSpPr/>
          <p:nvPr/>
        </p:nvSpPr>
        <p:spPr>
          <a:xfrm>
            <a:off x="7164070" y="5517515"/>
            <a:ext cx="935990" cy="7200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4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2" descr="u=3496456808,1219389&amp;fm=15&amp;gp=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206375"/>
            <a:ext cx="5186362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文本框 4"/>
          <p:cNvSpPr txBox="1">
            <a:spLocks noChangeArrowheads="1"/>
          </p:cNvSpPr>
          <p:nvPr/>
        </p:nvSpPr>
        <p:spPr bwMode="auto">
          <a:xfrm>
            <a:off x="1106488" y="4102100"/>
            <a:ext cx="7715250" cy="1737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ym typeface="+mn-ea"/>
              </a:rPr>
              <a:t>Find the stationery on your desk, when the teacher say the word, please show  the object. </a:t>
            </a: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1775" y="565785"/>
            <a:ext cx="868045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Is this</a:t>
            </a:r>
            <a:r>
              <a:rPr lang="en-US" altLang="zh-CN"/>
              <a:t> your</a:t>
            </a:r>
            <a:r>
              <a:rPr lang="en-US" altLang="zh-CN">
                <a:sym typeface="+mn-ea"/>
              </a:rPr>
              <a:t>..</a:t>
            </a:r>
            <a:r>
              <a:rPr lang="en-US" altLang="zh-CN"/>
              <a:t>.?   Yes , it is. It's </a:t>
            </a:r>
            <a:r>
              <a:rPr lang="en-US" altLang="zh-CN">
                <a:solidFill>
                  <a:srgbClr val="FF0000"/>
                </a:solidFill>
              </a:rPr>
              <a:t>mine.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/>
              <a:t>                           No, it isn't. It's </a:t>
            </a:r>
            <a:r>
              <a:rPr lang="en-US" altLang="zh-CN">
                <a:solidFill>
                  <a:srgbClr val="FF0000"/>
                </a:solidFill>
              </a:rPr>
              <a:t>his/hers</a:t>
            </a:r>
            <a:r>
              <a:rPr lang="en-US" altLang="zh-CN"/>
              <a:t>.</a:t>
            </a:r>
            <a:endParaRPr lang="en-US" altLang="zh-CN"/>
          </a:p>
        </p:txBody>
      </p:sp>
      <p:pic>
        <p:nvPicPr>
          <p:cNvPr id="6146" name="图片 6145" descr="P-09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470" y="2724785"/>
            <a:ext cx="1447165" cy="823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6146" descr="p-08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" y="2548890"/>
            <a:ext cx="1254125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6147" descr="p-08-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785" y="2810193"/>
            <a:ext cx="1706563" cy="73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 descr="p-08-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275" y="4841875"/>
            <a:ext cx="1155700" cy="963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0" name="组合 6149"/>
          <p:cNvGrpSpPr/>
          <p:nvPr/>
        </p:nvGrpSpPr>
        <p:grpSpPr>
          <a:xfrm>
            <a:off x="633300" y="3652503"/>
            <a:ext cx="2258060" cy="700697"/>
            <a:chOff x="30" y="724"/>
            <a:chExt cx="1085" cy="346"/>
          </a:xfrm>
        </p:grpSpPr>
        <p:sp>
          <p:nvSpPr>
            <p:cNvPr id="6151" name="圆角矩形 6150"/>
            <p:cNvSpPr/>
            <p:nvPr/>
          </p:nvSpPr>
          <p:spPr>
            <a:xfrm>
              <a:off x="30" y="734"/>
              <a:ext cx="1044" cy="326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2" name="文本框 6151"/>
            <p:cNvSpPr txBox="1"/>
            <p:nvPr/>
          </p:nvSpPr>
          <p:spPr>
            <a:xfrm>
              <a:off x="30" y="724"/>
              <a:ext cx="1085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buNone/>
              </a:pPr>
              <a:r>
                <a:rPr lang="zh-CN" altLang="en-US" sz="40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a </a:t>
              </a:r>
              <a:r>
                <a:rPr lang="en-US" altLang="zh-CN" sz="40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pencil</a:t>
              </a:r>
              <a:endParaRPr lang="zh-CN" altLang="en-US" sz="4000" b="1" dirty="0">
                <a:solidFill>
                  <a:srgbClr val="CCFF33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153" name="组合 6152"/>
          <p:cNvGrpSpPr/>
          <p:nvPr/>
        </p:nvGrpSpPr>
        <p:grpSpPr>
          <a:xfrm>
            <a:off x="3760426" y="3639333"/>
            <a:ext cx="1574472" cy="640476"/>
            <a:chOff x="-5" y="343"/>
            <a:chExt cx="1120" cy="378"/>
          </a:xfrm>
        </p:grpSpPr>
        <p:sp>
          <p:nvSpPr>
            <p:cNvPr id="6154" name="圆角矩形 6153"/>
            <p:cNvSpPr/>
            <p:nvPr/>
          </p:nvSpPr>
          <p:spPr>
            <a:xfrm>
              <a:off x="-5" y="395"/>
              <a:ext cx="1044" cy="326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5" name="文本框 6154"/>
            <p:cNvSpPr txBox="1"/>
            <p:nvPr/>
          </p:nvSpPr>
          <p:spPr>
            <a:xfrm>
              <a:off x="30" y="343"/>
              <a:ext cx="1085" cy="3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buNone/>
              </a:pPr>
              <a:r>
                <a:rPr lang="zh-CN" altLang="en-US" sz="36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a </a:t>
              </a:r>
              <a:r>
                <a:rPr lang="en-US" altLang="zh-CN" sz="36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pen</a:t>
              </a:r>
              <a:endPara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156" name="组合 6155"/>
          <p:cNvGrpSpPr/>
          <p:nvPr/>
        </p:nvGrpSpPr>
        <p:grpSpPr>
          <a:xfrm>
            <a:off x="6623439" y="3727450"/>
            <a:ext cx="1744663" cy="641350"/>
            <a:chOff x="-12" y="400"/>
            <a:chExt cx="1085" cy="404"/>
          </a:xfrm>
        </p:grpSpPr>
        <p:sp>
          <p:nvSpPr>
            <p:cNvPr id="6157" name="圆角矩形 6156"/>
            <p:cNvSpPr/>
            <p:nvPr/>
          </p:nvSpPr>
          <p:spPr>
            <a:xfrm>
              <a:off x="29" y="421"/>
              <a:ext cx="1044" cy="326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8" name="文本框 6157"/>
            <p:cNvSpPr txBox="1"/>
            <p:nvPr/>
          </p:nvSpPr>
          <p:spPr>
            <a:xfrm>
              <a:off x="-12" y="400"/>
              <a:ext cx="1085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buNone/>
              </a:pPr>
              <a:r>
                <a:rPr lang="zh-CN" altLang="en-US" sz="36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a </a:t>
              </a:r>
              <a:r>
                <a:rPr lang="en-US" altLang="zh-CN" sz="36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book</a:t>
              </a:r>
              <a:endPara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159" name="组合 6158"/>
          <p:cNvGrpSpPr/>
          <p:nvPr/>
        </p:nvGrpSpPr>
        <p:grpSpPr>
          <a:xfrm>
            <a:off x="827088" y="5942013"/>
            <a:ext cx="2289175" cy="582612"/>
            <a:chOff x="0" y="0"/>
            <a:chExt cx="1085" cy="343"/>
          </a:xfrm>
        </p:grpSpPr>
        <p:sp>
          <p:nvSpPr>
            <p:cNvPr id="6160" name="圆角矩形 6159"/>
            <p:cNvSpPr/>
            <p:nvPr/>
          </p:nvSpPr>
          <p:spPr>
            <a:xfrm>
              <a:off x="21" y="17"/>
              <a:ext cx="1044" cy="326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1" name="文本框 6160"/>
            <p:cNvSpPr txBox="1"/>
            <p:nvPr/>
          </p:nvSpPr>
          <p:spPr>
            <a:xfrm>
              <a:off x="0" y="0"/>
              <a:ext cx="1085" cy="3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buNone/>
              </a:pPr>
              <a:r>
                <a:rPr lang="zh-CN" altLang="en-US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r>
                <a:rPr lang="en-US" altLang="zh-CN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zh-CN" altLang="en-US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schoolbag</a:t>
              </a:r>
              <a:endPara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162" name="组合 6161"/>
          <p:cNvGrpSpPr/>
          <p:nvPr/>
        </p:nvGrpSpPr>
        <p:grpSpPr>
          <a:xfrm>
            <a:off x="3657600" y="5981700"/>
            <a:ext cx="2667000" cy="542925"/>
            <a:chOff x="0" y="0"/>
            <a:chExt cx="1085" cy="343"/>
          </a:xfrm>
        </p:grpSpPr>
        <p:sp>
          <p:nvSpPr>
            <p:cNvPr id="6163" name="圆角矩形 6162"/>
            <p:cNvSpPr/>
            <p:nvPr/>
          </p:nvSpPr>
          <p:spPr>
            <a:xfrm>
              <a:off x="21" y="17"/>
              <a:ext cx="1044" cy="326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4" name="文本框 6163"/>
            <p:cNvSpPr txBox="1"/>
            <p:nvPr/>
          </p:nvSpPr>
          <p:spPr>
            <a:xfrm>
              <a:off x="0" y="0"/>
              <a:ext cx="108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buNone/>
              </a:pPr>
              <a:r>
                <a:rPr lang="zh-CN" altLang="en-US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a </a:t>
              </a:r>
              <a:r>
                <a:rPr lang="en-US" altLang="zh-CN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dictionar</a:t>
              </a:r>
              <a:r>
                <a:rPr lang="zh-CN" altLang="en-US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y</a:t>
              </a:r>
              <a:endParaRPr lang="en-US" altLang="zh-CN" sz="2800" b="1" dirty="0">
                <a:solidFill>
                  <a:srgbClr val="CCFF33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6165" name="图片 6164" descr="P-09-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725" y="5014913"/>
            <a:ext cx="1143000" cy="862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7" name="图片 6166" descr="p-08-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5235575"/>
            <a:ext cx="1335088" cy="641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68" name="组合 6167"/>
          <p:cNvGrpSpPr/>
          <p:nvPr/>
        </p:nvGrpSpPr>
        <p:grpSpPr>
          <a:xfrm>
            <a:off x="6807200" y="5981700"/>
            <a:ext cx="1879600" cy="542925"/>
            <a:chOff x="0" y="0"/>
            <a:chExt cx="1085" cy="343"/>
          </a:xfrm>
        </p:grpSpPr>
        <p:sp>
          <p:nvSpPr>
            <p:cNvPr id="6169" name="圆角矩形 6168"/>
            <p:cNvSpPr/>
            <p:nvPr/>
          </p:nvSpPr>
          <p:spPr>
            <a:xfrm>
              <a:off x="21" y="17"/>
              <a:ext cx="1044" cy="326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0" name="文本框 6169"/>
            <p:cNvSpPr txBox="1"/>
            <p:nvPr/>
          </p:nvSpPr>
          <p:spPr>
            <a:xfrm>
              <a:off x="0" y="0"/>
              <a:ext cx="108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an</a:t>
              </a: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altLang="zh-CN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eraser</a:t>
              </a:r>
              <a:endParaRPr lang="zh-CN" altLang="en-US" sz="2800" b="1" dirty="0">
                <a:solidFill>
                  <a:srgbClr val="CCFF33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7170" descr="p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275" y="2708910"/>
            <a:ext cx="1460500" cy="712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7171" descr="p-08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50" y="430848"/>
            <a:ext cx="1335088" cy="64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 descr="p-08-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925" y="4874895"/>
            <a:ext cx="1981200" cy="9255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4" name="组合 7173"/>
          <p:cNvGrpSpPr/>
          <p:nvPr/>
        </p:nvGrpSpPr>
        <p:grpSpPr>
          <a:xfrm>
            <a:off x="6193339" y="1234123"/>
            <a:ext cx="1884797" cy="519112"/>
            <a:chOff x="21" y="16"/>
            <a:chExt cx="1088" cy="327"/>
          </a:xfrm>
        </p:grpSpPr>
        <p:sp>
          <p:nvSpPr>
            <p:cNvPr id="7175" name="圆角矩形 7174"/>
            <p:cNvSpPr/>
            <p:nvPr/>
          </p:nvSpPr>
          <p:spPr>
            <a:xfrm>
              <a:off x="21" y="17"/>
              <a:ext cx="1044" cy="326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6" name="文本框 7175"/>
            <p:cNvSpPr txBox="1"/>
            <p:nvPr/>
          </p:nvSpPr>
          <p:spPr>
            <a:xfrm>
              <a:off x="24" y="16"/>
              <a:ext cx="108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an</a:t>
              </a:r>
              <a:r>
                <a:rPr lang="zh-CN" altLang="en-US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altLang="zh-CN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eraser</a:t>
              </a:r>
              <a:endParaRPr lang="zh-CN" altLang="en-US" sz="2800" b="1" dirty="0">
                <a:solidFill>
                  <a:srgbClr val="CCFF33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177" name="组合 7176"/>
          <p:cNvGrpSpPr/>
          <p:nvPr/>
        </p:nvGrpSpPr>
        <p:grpSpPr>
          <a:xfrm>
            <a:off x="6228080" y="5907723"/>
            <a:ext cx="1439863" cy="544512"/>
            <a:chOff x="0" y="0"/>
            <a:chExt cx="1085" cy="343"/>
          </a:xfrm>
        </p:grpSpPr>
        <p:sp>
          <p:nvSpPr>
            <p:cNvPr id="7178" name="圆角矩形 7177"/>
            <p:cNvSpPr/>
            <p:nvPr/>
          </p:nvSpPr>
          <p:spPr>
            <a:xfrm>
              <a:off x="21" y="17"/>
              <a:ext cx="1044" cy="326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9" name="文本框 7178"/>
            <p:cNvSpPr txBox="1"/>
            <p:nvPr/>
          </p:nvSpPr>
          <p:spPr>
            <a:xfrm>
              <a:off x="0" y="0"/>
              <a:ext cx="108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buNone/>
              </a:pPr>
              <a:r>
                <a:rPr lang="zh-CN" altLang="en-US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a </a:t>
              </a:r>
              <a:r>
                <a:rPr lang="en-US" altLang="zh-CN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ruler</a:t>
              </a:r>
              <a:endPara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180" name="组合 7179"/>
          <p:cNvGrpSpPr/>
          <p:nvPr/>
        </p:nvGrpSpPr>
        <p:grpSpPr>
          <a:xfrm>
            <a:off x="5606403" y="3570923"/>
            <a:ext cx="2704256" cy="519112"/>
            <a:chOff x="-212" y="-144"/>
            <a:chExt cx="1093" cy="327"/>
          </a:xfrm>
        </p:grpSpPr>
        <p:sp>
          <p:nvSpPr>
            <p:cNvPr id="7181" name="圆角矩形 7180"/>
            <p:cNvSpPr/>
            <p:nvPr/>
          </p:nvSpPr>
          <p:spPr>
            <a:xfrm>
              <a:off x="-163" y="-143"/>
              <a:ext cx="1044" cy="326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82" name="文本框 7181"/>
            <p:cNvSpPr txBox="1"/>
            <p:nvPr/>
          </p:nvSpPr>
          <p:spPr>
            <a:xfrm>
              <a:off x="-212" y="-144"/>
              <a:ext cx="108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buNone/>
              </a:pPr>
              <a:r>
                <a:rPr lang="zh-CN" altLang="en-US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a </a:t>
              </a:r>
              <a:r>
                <a:rPr lang="en-US" altLang="zh-CN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pencil </a:t>
              </a:r>
              <a:r>
                <a:rPr lang="zh-CN" altLang="en-US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box</a:t>
              </a:r>
              <a:endPara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183" name="矩形 20"/>
          <p:cNvSpPr/>
          <p:nvPr/>
        </p:nvSpPr>
        <p:spPr>
          <a:xfrm>
            <a:off x="970915" y="760095"/>
            <a:ext cx="4391025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your...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Yes, it is. It's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mine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No, it isn't 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It's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his/hers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170" name="内容占位符 7169" descr="图片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5138" y="3165475"/>
            <a:ext cx="1871662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6" name="内容占位符 7185" descr="图片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8730" y="3971608"/>
            <a:ext cx="1773238" cy="227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193" descr="p-08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18" y="3091815"/>
            <a:ext cx="1174750" cy="62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8194" descr="P-09-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50" y="5016500"/>
            <a:ext cx="1141413" cy="862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8195" descr="p-08-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943" y="2509203"/>
            <a:ext cx="1155700" cy="963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7" name="组合 8196"/>
          <p:cNvGrpSpPr/>
          <p:nvPr/>
        </p:nvGrpSpPr>
        <p:grpSpPr>
          <a:xfrm>
            <a:off x="996951" y="3721193"/>
            <a:ext cx="1722437" cy="520626"/>
            <a:chOff x="-75" y="363"/>
            <a:chExt cx="1085" cy="327"/>
          </a:xfrm>
        </p:grpSpPr>
        <p:sp>
          <p:nvSpPr>
            <p:cNvPr id="8198" name="圆角矩形 8197"/>
            <p:cNvSpPr/>
            <p:nvPr/>
          </p:nvSpPr>
          <p:spPr>
            <a:xfrm>
              <a:off x="-34" y="363"/>
              <a:ext cx="1044" cy="326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199" name="文本框 8198"/>
            <p:cNvSpPr txBox="1"/>
            <p:nvPr/>
          </p:nvSpPr>
          <p:spPr>
            <a:xfrm>
              <a:off x="-75" y="363"/>
              <a:ext cx="108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buNone/>
              </a:pPr>
              <a:r>
                <a:rPr lang="en-US" altLang="zh-CN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pencil</a:t>
              </a:r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</a:t>
              </a:r>
              <a:endPara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200" name="组合 8199"/>
          <p:cNvGrpSpPr/>
          <p:nvPr/>
        </p:nvGrpSpPr>
        <p:grpSpPr>
          <a:xfrm>
            <a:off x="5676747" y="3685333"/>
            <a:ext cx="2289175" cy="555245"/>
            <a:chOff x="-55" y="322"/>
            <a:chExt cx="1085" cy="326"/>
          </a:xfrm>
        </p:grpSpPr>
        <p:sp>
          <p:nvSpPr>
            <p:cNvPr id="8201" name="圆角矩形 8200"/>
            <p:cNvSpPr/>
            <p:nvPr/>
          </p:nvSpPr>
          <p:spPr>
            <a:xfrm>
              <a:off x="-14" y="322"/>
              <a:ext cx="1044" cy="326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文本框 8201"/>
            <p:cNvSpPr txBox="1"/>
            <p:nvPr/>
          </p:nvSpPr>
          <p:spPr>
            <a:xfrm>
              <a:off x="-55" y="342"/>
              <a:ext cx="1085" cy="3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buNone/>
              </a:pPr>
              <a:r>
                <a:rPr lang="en-US" altLang="zh-CN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zh-CN" altLang="en-US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schoolbag</a:t>
              </a:r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</a:t>
              </a:r>
              <a:endPara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206" name="图片 8205" descr="p-08-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509203"/>
            <a:ext cx="1155700" cy="963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图片 8206" descr="P-09-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670" y="4511675"/>
            <a:ext cx="1143000" cy="862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图片 8207" descr="P-09-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20" y="5037455"/>
            <a:ext cx="1141413" cy="862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图片 8208" descr="P-09-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323" y="4438968"/>
            <a:ext cx="1141412" cy="862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1" name="图片 8210" descr="p-08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38" y="2677795"/>
            <a:ext cx="1174750" cy="62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2" name="图片 8211" descr="p-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88" y="5067300"/>
            <a:ext cx="1460500" cy="7127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13" name="组合 8212"/>
          <p:cNvGrpSpPr/>
          <p:nvPr/>
        </p:nvGrpSpPr>
        <p:grpSpPr>
          <a:xfrm>
            <a:off x="725805" y="5899785"/>
            <a:ext cx="2684463" cy="544513"/>
            <a:chOff x="0" y="0"/>
            <a:chExt cx="1085" cy="343"/>
          </a:xfrm>
        </p:grpSpPr>
        <p:sp>
          <p:nvSpPr>
            <p:cNvPr id="8214" name="圆角矩形 8213"/>
            <p:cNvSpPr/>
            <p:nvPr/>
          </p:nvSpPr>
          <p:spPr>
            <a:xfrm>
              <a:off x="21" y="17"/>
              <a:ext cx="1044" cy="326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5" name="文本框 8214"/>
            <p:cNvSpPr txBox="1"/>
            <p:nvPr/>
          </p:nvSpPr>
          <p:spPr>
            <a:xfrm>
              <a:off x="0" y="0"/>
              <a:ext cx="108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buNone/>
              </a:pPr>
              <a:r>
                <a:rPr lang="en-US" altLang="zh-CN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pencil </a:t>
              </a:r>
              <a:r>
                <a:rPr lang="zh-CN" altLang="en-US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box</a:t>
              </a:r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es</a:t>
              </a:r>
              <a:endPara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216" name="图片 8215" descr="p-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465" y="5037455"/>
            <a:ext cx="1460500" cy="712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7" name="图片 8216" descr="p-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085" y="4660583"/>
            <a:ext cx="1460500" cy="7127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03" name="组合 8202"/>
          <p:cNvGrpSpPr/>
          <p:nvPr/>
        </p:nvGrpSpPr>
        <p:grpSpPr>
          <a:xfrm>
            <a:off x="5763260" y="5925503"/>
            <a:ext cx="2667000" cy="544512"/>
            <a:chOff x="0" y="0"/>
            <a:chExt cx="1085" cy="343"/>
          </a:xfrm>
        </p:grpSpPr>
        <p:sp>
          <p:nvSpPr>
            <p:cNvPr id="8204" name="圆角矩形 8203"/>
            <p:cNvSpPr/>
            <p:nvPr/>
          </p:nvSpPr>
          <p:spPr>
            <a:xfrm>
              <a:off x="21" y="17"/>
              <a:ext cx="1044" cy="326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0" y="0"/>
              <a:ext cx="108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buNone/>
              </a:pPr>
              <a:r>
                <a:rPr lang="en-US" altLang="zh-CN" sz="28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dictionar</a:t>
              </a:r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ies</a:t>
              </a:r>
              <a:endPara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22605" y="592455"/>
            <a:ext cx="8259445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Are these/those</a:t>
            </a:r>
            <a:r>
              <a:rPr lang="en-US" altLang="zh-CN"/>
              <a:t> your...?</a:t>
            </a:r>
            <a:endParaRPr lang="en-US" altLang="zh-CN"/>
          </a:p>
          <a:p>
            <a:r>
              <a:rPr lang="en-US" altLang="zh-CN"/>
              <a:t>Yes, they are. They're </a:t>
            </a:r>
            <a:r>
              <a:rPr lang="en-US" altLang="zh-CN">
                <a:solidFill>
                  <a:srgbClr val="FF0000"/>
                </a:solidFill>
              </a:rPr>
              <a:t>mine</a:t>
            </a:r>
            <a:r>
              <a:rPr lang="en-US" altLang="zh-CN"/>
              <a:t>.</a:t>
            </a:r>
            <a:endParaRPr lang="en-US" altLang="zh-CN"/>
          </a:p>
          <a:p>
            <a:r>
              <a:rPr lang="en-US" altLang="zh-CN"/>
              <a:t>No, they aren't. They're </a:t>
            </a:r>
            <a:r>
              <a:rPr lang="en-US" altLang="zh-CN">
                <a:solidFill>
                  <a:srgbClr val="FF0000"/>
                </a:solidFill>
              </a:rPr>
              <a:t>his/hers.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0724" name="图片 74755" descr="6631-110312120K031"/>
          <p:cNvPicPr>
            <a:picLocks noChangeAspect="1"/>
          </p:cNvPicPr>
          <p:nvPr/>
        </p:nvPicPr>
        <p:blipFill>
          <a:blip r:embed="rId2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25" y="404813"/>
            <a:ext cx="38290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矩形 74757"/>
          <p:cNvSpPr>
            <a:spLocks noChangeArrowheads="1" noChangeShapeType="1" noTextEdit="1"/>
          </p:cNvSpPr>
          <p:nvPr/>
        </p:nvSpPr>
        <p:spPr bwMode="auto">
          <a:xfrm>
            <a:off x="3635375" y="1341438"/>
            <a:ext cx="5257800" cy="2230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Unit 3 </a:t>
            </a:r>
            <a:endParaRPr lang="en-US" altLang="zh-CN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en-US" altLang="zh-CN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Is this your pencil?</a:t>
            </a:r>
            <a:endParaRPr lang="zh-CN" altLang="en-US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副标题 2"/>
          <p:cNvSpPr>
            <a:spLocks noGrp="1"/>
          </p:cNvSpPr>
          <p:nvPr>
            <p:ph type="subTitle" idx="1"/>
          </p:nvPr>
        </p:nvSpPr>
        <p:spPr bwMode="auto"/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83" name="矩形 32782"/>
          <p:cNvSpPr/>
          <p:nvPr/>
        </p:nvSpPr>
        <p:spPr>
          <a:xfrm rot="-585003">
            <a:off x="1547813" y="1196975"/>
            <a:ext cx="5545137" cy="2376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>
              <a:defRPr/>
            </a:pPr>
            <a:r>
              <a:rPr lang="zh-CN" altLang="en-US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Section A1</a:t>
            </a:r>
            <a:endParaRPr lang="zh-CN" altLang="en-US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1a-2</a:t>
            </a:r>
            <a:r>
              <a:rPr lang="en-US" altLang="zh-CN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endParaRPr lang="en-US" altLang="zh-CN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文本框 38916"/>
          <p:cNvSpPr txBox="1">
            <a:spLocks noChangeArrowheads="1"/>
          </p:cNvSpPr>
          <p:nvPr/>
        </p:nvSpPr>
        <p:spPr bwMode="auto">
          <a:xfrm>
            <a:off x="250825" y="1341438"/>
            <a:ext cx="3313113" cy="536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 pencil __</a:t>
            </a:r>
            <a:endParaRPr lang="en-US" altLang="zh-CN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pen __</a:t>
            </a:r>
            <a:endParaRPr lang="en-US" altLang="zh-CN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3. books __</a:t>
            </a:r>
            <a:endParaRPr lang="en-US" altLang="zh-CN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4. eraser __</a:t>
            </a:r>
            <a:endParaRPr lang="en-US" altLang="zh-CN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5. ruler __</a:t>
            </a:r>
            <a:endParaRPr lang="en-US" altLang="zh-CN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6. pencil box __</a:t>
            </a:r>
            <a:endParaRPr lang="en-US" altLang="zh-CN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7. schoolbag __</a:t>
            </a:r>
            <a:endParaRPr lang="en-US" altLang="zh-CN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8. dictionary 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8918" name="文本框 38917"/>
          <p:cNvSpPr txBox="1">
            <a:spLocks noChangeArrowheads="1"/>
          </p:cNvSpPr>
          <p:nvPr/>
        </p:nvSpPr>
        <p:spPr bwMode="auto">
          <a:xfrm>
            <a:off x="2124075" y="1484313"/>
            <a:ext cx="6159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e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9" name="文本框 38918"/>
          <p:cNvSpPr txBox="1">
            <a:spLocks noChangeArrowheads="1"/>
          </p:cNvSpPr>
          <p:nvPr/>
        </p:nvSpPr>
        <p:spPr bwMode="auto">
          <a:xfrm>
            <a:off x="1619250" y="2066925"/>
            <a:ext cx="6159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g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0" name="文本框 38919"/>
          <p:cNvSpPr txBox="1">
            <a:spLocks noChangeArrowheads="1"/>
          </p:cNvSpPr>
          <p:nvPr/>
        </p:nvSpPr>
        <p:spPr bwMode="auto">
          <a:xfrm>
            <a:off x="2051050" y="2787650"/>
            <a:ext cx="6159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1" name="文本框 38920"/>
          <p:cNvSpPr txBox="1">
            <a:spLocks noChangeArrowheads="1"/>
          </p:cNvSpPr>
          <p:nvPr/>
        </p:nvSpPr>
        <p:spPr bwMode="auto">
          <a:xfrm>
            <a:off x="2124075" y="3435350"/>
            <a:ext cx="6159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2" name="文本框 38921"/>
          <p:cNvSpPr txBox="1">
            <a:spLocks noChangeArrowheads="1"/>
          </p:cNvSpPr>
          <p:nvPr/>
        </p:nvSpPr>
        <p:spPr bwMode="auto">
          <a:xfrm>
            <a:off x="1868488" y="4083050"/>
            <a:ext cx="6159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3" name="文本框 38922"/>
          <p:cNvSpPr txBox="1">
            <a:spLocks noChangeArrowheads="1"/>
          </p:cNvSpPr>
          <p:nvPr/>
        </p:nvSpPr>
        <p:spPr bwMode="auto">
          <a:xfrm>
            <a:off x="2916238" y="4732338"/>
            <a:ext cx="6159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f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4" name="文本框 38923"/>
          <p:cNvSpPr txBox="1">
            <a:spLocks noChangeArrowheads="1"/>
          </p:cNvSpPr>
          <p:nvPr/>
        </p:nvSpPr>
        <p:spPr bwMode="auto">
          <a:xfrm>
            <a:off x="2876550" y="5380038"/>
            <a:ext cx="6159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5" name="文本框 38924"/>
          <p:cNvSpPr txBox="1">
            <a:spLocks noChangeArrowheads="1"/>
          </p:cNvSpPr>
          <p:nvPr/>
        </p:nvSpPr>
        <p:spPr bwMode="auto">
          <a:xfrm>
            <a:off x="2916238" y="6100763"/>
            <a:ext cx="6159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3" name="Oval 2"/>
          <p:cNvSpPr>
            <a:spLocks noChangeArrowheads="1"/>
          </p:cNvSpPr>
          <p:nvPr/>
        </p:nvSpPr>
        <p:spPr bwMode="auto">
          <a:xfrm>
            <a:off x="395288" y="260350"/>
            <a:ext cx="963612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/>
              <a:t>1a</a:t>
            </a:r>
            <a:endParaRPr lang="en-US" altLang="zh-CN"/>
          </a:p>
        </p:txBody>
      </p:sp>
      <p:sp>
        <p:nvSpPr>
          <p:cNvPr id="33804" name="文本框 38926"/>
          <p:cNvSpPr txBox="1">
            <a:spLocks noChangeArrowheads="1"/>
          </p:cNvSpPr>
          <p:nvPr/>
        </p:nvSpPr>
        <p:spPr bwMode="auto">
          <a:xfrm>
            <a:off x="1547813" y="115888"/>
            <a:ext cx="7308850" cy="1231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3400">
                <a:solidFill>
                  <a:srgbClr val="0000FF"/>
                </a:solidFill>
              </a:rPr>
              <a:t>Match the words with the things in the picture.</a:t>
            </a:r>
            <a:endParaRPr lang="en-US" altLang="zh-CN" sz="3400">
              <a:solidFill>
                <a:srgbClr val="0000FF"/>
              </a:solidFill>
            </a:endParaRPr>
          </a:p>
        </p:txBody>
      </p:sp>
      <p:pic>
        <p:nvPicPr>
          <p:cNvPr id="38949" name="图片 38948" descr="13"/>
          <p:cNvPicPr>
            <a:picLocks noChangeAspect="1"/>
          </p:cNvPicPr>
          <p:nvPr/>
        </p:nvPicPr>
        <p:blipFill>
          <a:blip r:embed="rId2">
            <a:lum contrast="12000"/>
          </a:blip>
          <a:srcRect t="11313"/>
          <a:stretch>
            <a:fillRect/>
          </a:stretch>
        </p:blipFill>
        <p:spPr bwMode="auto">
          <a:xfrm>
            <a:off x="3513138" y="1341438"/>
            <a:ext cx="56308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1"/>
      <p:bldP spid="38918" grpId="0"/>
      <p:bldP spid="38919" grpId="0"/>
      <p:bldP spid="38920" grpId="0"/>
      <p:bldP spid="38921" grpId="0"/>
      <p:bldP spid="38922" grpId="0"/>
      <p:bldP spid="38923" grpId="0"/>
      <p:bldP spid="38924" grpId="0"/>
      <p:bldP spid="38925" grpId="0"/>
    </p:bldLst>
  </p:timing>
</p:sld>
</file>

<file path=ppt/theme/theme1.xml><?xml version="1.0" encoding="utf-8"?>
<a:theme xmlns:a="http://schemas.openxmlformats.org/drawingml/2006/main" name="立体地图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875A8"/>
      </a:accent2>
      <a:accent3>
        <a:srgbClr val="FFFFFF"/>
      </a:accent3>
      <a:accent4>
        <a:srgbClr val="000000"/>
      </a:accent4>
      <a:accent5>
        <a:srgbClr val="D9EDEE"/>
      </a:accent5>
      <a:accent6>
        <a:srgbClr val="316896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立体地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立体地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立体地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立体地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立体地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立体地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立体地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立体地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立体地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立体地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立体地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立体地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立体地图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6FA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649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立体地图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75A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699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3382</Words>
  <Application>WPS 演示</Application>
  <PresentationFormat>全屏显示(4:3)</PresentationFormat>
  <Paragraphs>309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 Light</vt:lpstr>
      <vt:lpstr>Times New Roman</vt:lpstr>
      <vt:lpstr>Times New Roman</vt:lpstr>
      <vt:lpstr>Arial</vt:lpstr>
      <vt:lpstr>Kozuka Gothic Pro B</vt:lpstr>
      <vt:lpstr>Comic Sans MS</vt:lpstr>
      <vt:lpstr>华文新魏</vt:lpstr>
      <vt:lpstr>Adobe Caslon Pro Bold</vt:lpstr>
      <vt:lpstr>Yu Gothic</vt:lpstr>
      <vt:lpstr>Segoe Print</vt:lpstr>
      <vt:lpstr>Calibri Light</vt:lpstr>
      <vt:lpstr>Calibri</vt:lpstr>
      <vt:lpstr>立体地图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394</cp:revision>
  <dcterms:created xsi:type="dcterms:W3CDTF">2007-11-08T12:00:00Z</dcterms:created>
  <dcterms:modified xsi:type="dcterms:W3CDTF">2016-10-09T06:48:19Z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