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3"/>
    <p:sldId id="258" r:id="rId4"/>
    <p:sldId id="260" r:id="rId5"/>
    <p:sldId id="259" r:id="rId6"/>
    <p:sldId id="268" r:id="rId7"/>
    <p:sldId id="270" r:id="rId8"/>
    <p:sldId id="261" r:id="rId9"/>
    <p:sldId id="262" r:id="rId10"/>
    <p:sldId id="263" r:id="rId11"/>
    <p:sldId id="271" r:id="rId12"/>
    <p:sldId id="272" r:id="rId13"/>
    <p:sldId id="264" r:id="rId14"/>
    <p:sldId id="265" r:id="rId15"/>
    <p:sldId id="266" r:id="rId16"/>
    <p:sldId id="279" r:id="rId18"/>
    <p:sldId id="274" r:id="rId19"/>
    <p:sldId id="275" r:id="rId20"/>
  </p:sldIdLst>
  <p:sldSz cx="12192635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BF0"/>
    <a:srgbClr val="FF0066"/>
    <a:srgbClr val="DEE9EE"/>
    <a:srgbClr val="F2F6F8"/>
    <a:srgbClr val="CEDFE6"/>
    <a:srgbClr val="0000FF"/>
    <a:srgbClr val="CFE0E7"/>
    <a:srgbClr val="B4D7E4"/>
    <a:srgbClr val="A5D3E3"/>
    <a:srgbClr val="FF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912" y="-126"/>
      </p:cViewPr>
      <p:guideLst>
        <p:guide orient="horz" pos="2082"/>
        <p:guide pos="3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页眉占位符 1536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/>
          </a:p>
        </p:txBody>
      </p:sp>
      <p:sp>
        <p:nvSpPr>
          <p:cNvPr id="15363" name="日期占位符 1536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15364" name="幻灯片图像占位符 15363"/>
          <p:cNvSpPr>
            <a:spLocks noRot="1" noTextEdi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文本占位符 1536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366" name="页脚占位符 1536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/>
          </a:p>
        </p:txBody>
      </p:sp>
      <p:sp>
        <p:nvSpPr>
          <p:cNvPr id="15367" name="灯片编号占位符 1536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638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此页幻灯片选用</a:t>
            </a:r>
            <a:endParaRPr lang="zh-CN" altLang="en-US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2560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579982" y="1771405"/>
            <a:ext cx="9394460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516057" y="450000"/>
            <a:ext cx="9522310" cy="1288800"/>
          </a:xfr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1"/>
            <a:ext cx="274347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1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1"/>
            <a:ext cx="274347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83" y="571502"/>
            <a:ext cx="10516636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72876" y="360000"/>
            <a:ext cx="10647448" cy="583200"/>
          </a:xfrm>
        </p:spPr>
        <p:txBody>
          <a:bodyPr anchor="t" anchorCtr="0"/>
          <a:lstStyle>
            <a:lvl1pPr algn="ctr"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772876" y="1332000"/>
            <a:ext cx="10647448" cy="452520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500"/>
              </a:spcBef>
              <a:buFontTx/>
              <a:buNone/>
              <a:defRPr sz="1800"/>
            </a:lvl3pPr>
            <a:lvl4pPr marL="1371600" indent="0">
              <a:lnSpc>
                <a:spcPct val="130000"/>
              </a:lnSpc>
              <a:spcBef>
                <a:spcPts val="500"/>
              </a:spcBef>
              <a:buFontTx/>
              <a:buNone/>
              <a:defRPr sz="1800"/>
            </a:lvl4pPr>
            <a:lvl5pPr marL="1828800" indent="0">
              <a:lnSpc>
                <a:spcPct val="130000"/>
              </a:lnSpc>
              <a:spcBef>
                <a:spcPts val="500"/>
              </a:spcBef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251422" y="2152800"/>
            <a:ext cx="5918983" cy="1235075"/>
          </a:xfrm>
        </p:spPr>
        <p:txBody>
          <a:bodyPr anchor="b">
            <a:normAutofit/>
          </a:bodyPr>
          <a:lstStyle>
            <a:lvl1pPr algn="r">
              <a:defRPr sz="2000" b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7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880284" y="3416400"/>
            <a:ext cx="5290121" cy="6336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72876" y="360000"/>
            <a:ext cx="10647448" cy="583200"/>
          </a:xfrm>
        </p:spPr>
        <p:txBody>
          <a:bodyPr anchor="t" anchorCtr="0"/>
          <a:lstStyle>
            <a:lvl1pPr algn="ctr">
              <a:defRPr b="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772876" y="1276244"/>
            <a:ext cx="10647448" cy="2367659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500"/>
              </a:spcBef>
              <a:buFontTx/>
              <a:buNone/>
              <a:defRPr/>
            </a:lvl3pPr>
            <a:lvl4pPr marL="1371600" indent="0">
              <a:lnSpc>
                <a:spcPct val="120000"/>
              </a:lnSpc>
              <a:spcBef>
                <a:spcPts val="500"/>
              </a:spcBef>
              <a:buFontTx/>
              <a:buNone/>
              <a:defRPr/>
            </a:lvl4pPr>
            <a:lvl5pPr marL="1828800" indent="0">
              <a:lnSpc>
                <a:spcPct val="120000"/>
              </a:lnSpc>
              <a:spcBef>
                <a:spcPts val="500"/>
              </a:spcBef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772876" y="3888170"/>
            <a:ext cx="10647448" cy="2367659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500"/>
              </a:spcBef>
              <a:buFontTx/>
              <a:buNone/>
              <a:defRPr/>
            </a:lvl3pPr>
            <a:lvl4pPr marL="1371600" indent="0">
              <a:lnSpc>
                <a:spcPct val="120000"/>
              </a:lnSpc>
              <a:spcBef>
                <a:spcPts val="500"/>
              </a:spcBef>
              <a:buFontTx/>
              <a:buNone/>
              <a:defRPr/>
            </a:lvl4pPr>
            <a:lvl5pPr marL="1828800" indent="0">
              <a:lnSpc>
                <a:spcPct val="120000"/>
              </a:lnSpc>
              <a:spcBef>
                <a:spcPts val="500"/>
              </a:spcBef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3159" y="118532"/>
            <a:ext cx="9313018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543" y="1376362"/>
            <a:ext cx="5158295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543" y="2200274"/>
            <a:ext cx="5158295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478" y="1376362"/>
            <a:ext cx="518369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2478" y="2200274"/>
            <a:ext cx="5183698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302510" y="2984011"/>
            <a:ext cx="7514907" cy="830263"/>
            <a:chOff x="1726712" y="2984011"/>
            <a:chExt cx="5635625" cy="830263"/>
          </a:xfrm>
        </p:grpSpPr>
        <p:sp>
          <p:nvSpPr>
            <p:cNvPr id="7" name="任意多边形 6"/>
            <p:cNvSpPr/>
            <p:nvPr/>
          </p:nvSpPr>
          <p:spPr>
            <a:xfrm>
              <a:off x="2136287" y="3090374"/>
              <a:ext cx="4800600" cy="639762"/>
            </a:xfrm>
            <a:custGeom>
              <a:avLst/>
              <a:gdLst>
                <a:gd name="connsiteX0" fmla="*/ 304800 w 4800600"/>
                <a:gd name="connsiteY0" fmla="*/ 0 h 640080"/>
                <a:gd name="connsiteX1" fmla="*/ 4800600 w 4800600"/>
                <a:gd name="connsiteY1" fmla="*/ 7620 h 640080"/>
                <a:gd name="connsiteX2" fmla="*/ 4495800 w 4800600"/>
                <a:gd name="connsiteY2" fmla="*/ 640080 h 640080"/>
                <a:gd name="connsiteX3" fmla="*/ 0 w 4800600"/>
                <a:gd name="connsiteY3" fmla="*/ 640080 h 640080"/>
                <a:gd name="connsiteX4" fmla="*/ 304800 w 4800600"/>
                <a:gd name="connsiteY4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600" h="640080">
                  <a:moveTo>
                    <a:pt x="304800" y="0"/>
                  </a:moveTo>
                  <a:lnTo>
                    <a:pt x="4800600" y="7620"/>
                  </a:lnTo>
                  <a:lnTo>
                    <a:pt x="4495800" y="640080"/>
                  </a:lnTo>
                  <a:lnTo>
                    <a:pt x="0" y="64008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i="1" dirty="0">
                <a:solidFill>
                  <a:srgbClr val="FFFFFF"/>
                </a:solidFill>
                <a:latin typeface="+mj-lt"/>
                <a:ea typeface="HanWangWCL10" panose="02020500000000000000" pitchFamily="18" charset="-120"/>
                <a:cs typeface="Aharoni" panose="02010803020104030203" pitchFamily="2" charset="-79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668600" y="3264999"/>
              <a:ext cx="693737" cy="549275"/>
            </a:xfrm>
            <a:custGeom>
              <a:avLst/>
              <a:gdLst>
                <a:gd name="connsiteX0" fmla="*/ 274320 w 693420"/>
                <a:gd name="connsiteY0" fmla="*/ 0 h 548640"/>
                <a:gd name="connsiteX1" fmla="*/ 693420 w 693420"/>
                <a:gd name="connsiteY1" fmla="*/ 7620 h 548640"/>
                <a:gd name="connsiteX2" fmla="*/ 449580 w 693420"/>
                <a:gd name="connsiteY2" fmla="*/ 259080 h 548640"/>
                <a:gd name="connsiteX3" fmla="*/ 571500 w 693420"/>
                <a:gd name="connsiteY3" fmla="*/ 548640 h 548640"/>
                <a:gd name="connsiteX4" fmla="*/ 0 w 693420"/>
                <a:gd name="connsiteY4" fmla="*/ 533400 h 548640"/>
                <a:gd name="connsiteX5" fmla="*/ 274320 w 693420"/>
                <a:gd name="connsiteY5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20" h="548640">
                  <a:moveTo>
                    <a:pt x="274320" y="0"/>
                  </a:moveTo>
                  <a:lnTo>
                    <a:pt x="693420" y="7620"/>
                  </a:lnTo>
                  <a:lnTo>
                    <a:pt x="449580" y="259080"/>
                  </a:lnTo>
                  <a:lnTo>
                    <a:pt x="571500" y="548640"/>
                  </a:lnTo>
                  <a:lnTo>
                    <a:pt x="0" y="53340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1726712" y="2984011"/>
              <a:ext cx="692150" cy="547688"/>
            </a:xfrm>
            <a:custGeom>
              <a:avLst/>
              <a:gdLst>
                <a:gd name="connsiteX0" fmla="*/ 274320 w 693420"/>
                <a:gd name="connsiteY0" fmla="*/ 0 h 548640"/>
                <a:gd name="connsiteX1" fmla="*/ 693420 w 693420"/>
                <a:gd name="connsiteY1" fmla="*/ 7620 h 548640"/>
                <a:gd name="connsiteX2" fmla="*/ 449580 w 693420"/>
                <a:gd name="connsiteY2" fmla="*/ 259080 h 548640"/>
                <a:gd name="connsiteX3" fmla="*/ 571500 w 693420"/>
                <a:gd name="connsiteY3" fmla="*/ 548640 h 548640"/>
                <a:gd name="connsiteX4" fmla="*/ 0 w 693420"/>
                <a:gd name="connsiteY4" fmla="*/ 533400 h 548640"/>
                <a:gd name="connsiteX5" fmla="*/ 274320 w 693420"/>
                <a:gd name="connsiteY5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20" h="548640">
                  <a:moveTo>
                    <a:pt x="274320" y="0"/>
                  </a:moveTo>
                  <a:lnTo>
                    <a:pt x="693420" y="7620"/>
                  </a:lnTo>
                  <a:lnTo>
                    <a:pt x="449580" y="259080"/>
                  </a:lnTo>
                  <a:lnTo>
                    <a:pt x="571500" y="548640"/>
                  </a:lnTo>
                  <a:lnTo>
                    <a:pt x="0" y="53340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2846680" y="3088800"/>
            <a:ext cx="6403831" cy="640800"/>
          </a:xfrm>
        </p:spPr>
        <p:txBody>
          <a:bodyPr>
            <a:normAutofit/>
          </a:bodyPr>
          <a:lstStyle>
            <a:lvl1pPr algn="ctr">
              <a:defRPr sz="3700" i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1231321321321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94508" y="1476000"/>
            <a:ext cx="5386130" cy="799200"/>
          </a:xfrm>
        </p:spPr>
        <p:txBody>
          <a:bodyPr lIns="0" tIns="0" rIns="0" bIns="0" anchor="ctr" anchorCtr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6480638" y="1476000"/>
            <a:ext cx="4382832" cy="3978000"/>
          </a:xfr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094508" y="2386800"/>
            <a:ext cx="4402033" cy="2710800"/>
          </a:xfrm>
        </p:spPr>
        <p:txBody>
          <a:bodyPr lIns="108000" tIns="108000" rIns="108000" bIns="108000"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2291" y="365125"/>
            <a:ext cx="1182627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4049" y="365125"/>
            <a:ext cx="793405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b="58942"/>
          <a:stretch>
            <a:fillRect/>
          </a:stretch>
        </p:blipFill>
        <p:spPr>
          <a:xfrm flipV="1">
            <a:off x="0" y="0"/>
            <a:ext cx="3348291" cy="8212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b="58942"/>
          <a:stretch>
            <a:fillRect/>
          </a:stretch>
        </p:blipFill>
        <p:spPr>
          <a:xfrm flipH="1">
            <a:off x="6662712" y="5501584"/>
            <a:ext cx="5530488" cy="1356416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852" y="351239"/>
            <a:ext cx="11057149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854" y="1200783"/>
            <a:ext cx="11057149" cy="501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F459-1D33-4CA7-ADE4-A3A37FF47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DD5E-427C-438F-ADE9-A18FD543A6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Blip>
          <a:blip r:embed="rId13"/>
        </a:buBlip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标题 5122"/>
          <p:cNvSpPr>
            <a:spLocks noGrp="1"/>
          </p:cNvSpPr>
          <p:nvPr>
            <p:ph type="ctrTitle"/>
          </p:nvPr>
        </p:nvSpPr>
        <p:spPr>
          <a:xfrm>
            <a:off x="2566000" y="191135"/>
            <a:ext cx="7772400" cy="1470025"/>
          </a:xfrm>
          <a:solidFill>
            <a:srgbClr val="A5D3E3">
              <a:alpha val="72000"/>
            </a:srgbClr>
          </a:solidFill>
          <a:ln>
            <a:noFill/>
            <a:miter/>
          </a:ln>
        </p:spPr>
        <p:txBody>
          <a:bodyPr anchor="ctr">
            <a:normAutofit fontScale="90000"/>
          </a:bodyPr>
          <a:p>
            <a:pPr defTabSz="914400"/>
            <a:r>
              <a:rPr lang="en-US" altLang="zh-CN" sz="4800" b="1" kern="1200" baseline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Unit5 Music</a:t>
            </a:r>
            <a:br>
              <a:rPr lang="en-US" altLang="zh-CN" sz="4800" b="1" kern="1200" baseline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4800" b="1" kern="1200" baseline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Language points</a:t>
            </a:r>
            <a:endParaRPr lang="en-US" altLang="zh-CN" sz="4800" b="1" kern="1200" baseline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" name="图片 1" descr="20090511_37741b69dc655697ad654ds831wUSC1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185" y="1922780"/>
            <a:ext cx="11445875" cy="4839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3" name="文本框 21512"/>
          <p:cNvSpPr txBox="1"/>
          <p:nvPr/>
        </p:nvSpPr>
        <p:spPr>
          <a:xfrm>
            <a:off x="1739230" y="3958590"/>
            <a:ext cx="868997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说实话，我梦想着有一天不再依靠父母。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14" name="文本框 21513"/>
          <p:cNvSpPr txBox="1"/>
          <p:nvPr/>
        </p:nvSpPr>
        <p:spPr>
          <a:xfrm>
            <a:off x="1739230" y="3120390"/>
            <a:ext cx="3217545" cy="579120"/>
          </a:xfrm>
          <a:prstGeom prst="rect">
            <a:avLst/>
          </a:prstGeom>
          <a:solidFill>
            <a:srgbClr val="E2EBF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Translation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5" name="文本框 21514"/>
          <p:cNvSpPr txBox="1"/>
          <p:nvPr/>
        </p:nvSpPr>
        <p:spPr>
          <a:xfrm>
            <a:off x="1815430" y="4720590"/>
            <a:ext cx="8532495" cy="1066800"/>
          </a:xfrm>
          <a:prstGeom prst="rect">
            <a:avLst/>
          </a:prstGeom>
          <a:solidFill>
            <a:srgbClr val="E2EBF0"/>
          </a:solidFill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To be honest, I am dreaming of not relying on my parents one day.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文本占位符 8193"/>
          <p:cNvSpPr>
            <a:spLocks noGrp="1"/>
          </p:cNvSpPr>
          <p:nvPr/>
        </p:nvSpPr>
        <p:spPr>
          <a:xfrm>
            <a:off x="1845275" y="986790"/>
            <a:ext cx="8502650" cy="1817370"/>
          </a:xfrm>
          <a:prstGeom prst="rect">
            <a:avLst/>
          </a:prstGeom>
          <a:noFill/>
          <a:ln w="63500" cmpd="sng">
            <a:solidFill>
              <a:srgbClr val="CEDFE6"/>
            </a:solidFill>
            <a:prstDash val="soli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rely on        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buClr>
                <a:srgbClr val="000000"/>
              </a:buClr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depend on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>
              <a:lnSpc>
                <a:spcPct val="110000"/>
              </a:lnSpc>
              <a:buClr>
                <a:srgbClr val="00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count on       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3818220" y="1089660"/>
            <a:ext cx="419100" cy="1447800"/>
          </a:xfrm>
          <a:prstGeom prst="rightBrace">
            <a:avLst/>
          </a:prstGeom>
          <a:ln w="28575">
            <a:solidFill>
              <a:schemeClr val="accent1">
                <a:alpha val="9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04325" y="1605915"/>
            <a:ext cx="23742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>
                <a:solidFill>
                  <a:schemeClr val="tx1"/>
                </a:solidFill>
              </a:rPr>
              <a:t>依赖、依靠</a:t>
            </a:r>
            <a:endParaRPr lang="zh-CN" altLang="zh-CN" sz="3200" b="1">
              <a:solidFill>
                <a:schemeClr val="tx1"/>
              </a:solidFill>
            </a:endParaRPr>
          </a:p>
        </p:txBody>
      </p:sp>
      <p:sp>
        <p:nvSpPr>
          <p:cNvPr id="10245" name="文本占位符 10244"/>
          <p:cNvSpPr>
            <a:spLocks noGrp="1"/>
          </p:cNvSpPr>
          <p:nvPr/>
        </p:nvSpPr>
        <p:spPr>
          <a:xfrm>
            <a:off x="1586195" y="70485"/>
            <a:ext cx="9020810" cy="582295"/>
          </a:xfrm>
          <a:prstGeom prst="rect">
            <a:avLst/>
          </a:prstGeom>
          <a:solidFill>
            <a:srgbClr val="CEDFE6">
              <a:alpha val="68000"/>
            </a:srgbClr>
          </a:solidFill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6. ... </a:t>
            </a:r>
            <a:r>
              <a:rPr lang="en-US" altLang="zh-CN" sz="3600" b="1">
                <a:solidFill>
                  <a:srgbClr val="FF0000"/>
                </a:solidFill>
                <a:latin typeface="Monotype Corsiva" panose="03010101010201010101" pitchFamily="66" charset="0"/>
              </a:rPr>
              <a:t>they had to rely on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 ...</a:t>
            </a:r>
            <a:endParaRPr lang="en-US" altLang="zh-CN" sz="3600" b="1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图片 4" descr="sucaiw-2010sjb48030do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5860" y="1262380"/>
            <a:ext cx="2696210" cy="2696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1586195" y="2114550"/>
            <a:ext cx="8893175" cy="44049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阅读句子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体会相关短语的意思。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I </a:t>
            </a:r>
            <a:r>
              <a:rPr lang="en-US" altLang="zh-CN" sz="3200" b="1" u="sng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 familiar with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the smell of the baking bread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that is to say, the smell of the baking bread </a:t>
            </a:r>
            <a:r>
              <a:rPr lang="en-US" altLang="zh-CN" sz="3200" b="1" u="sng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familiar to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me. </a:t>
            </a:r>
            <a:endParaRPr lang="en-US" altLang="zh-CN" sz="3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总结：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表示主语“熟悉某人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某物，为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______________________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表示主语“为某人所熟悉”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_______________________</a:t>
            </a:r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2" name="矩形 22531"/>
          <p:cNvSpPr/>
          <p:nvPr/>
        </p:nvSpPr>
        <p:spPr>
          <a:xfrm>
            <a:off x="1699225" y="5343525"/>
            <a:ext cx="411543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familiar with sb./sth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矩形 22532"/>
          <p:cNvSpPr/>
          <p:nvPr/>
        </p:nvSpPr>
        <p:spPr>
          <a:xfrm>
            <a:off x="2312000" y="6019165"/>
            <a:ext cx="35052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familiar to sb.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文本占位符 10244"/>
          <p:cNvSpPr>
            <a:spLocks noGrp="1"/>
          </p:cNvSpPr>
          <p:nvPr/>
        </p:nvSpPr>
        <p:spPr>
          <a:xfrm>
            <a:off x="1586195" y="70485"/>
            <a:ext cx="9020810" cy="582295"/>
          </a:xfrm>
          <a:prstGeom prst="rect">
            <a:avLst/>
          </a:prstGeom>
          <a:solidFill>
            <a:srgbClr val="CEDFE6">
              <a:alpha val="68000"/>
            </a:srgbClr>
          </a:solidFill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7. ... in order to </a:t>
            </a:r>
            <a:r>
              <a:rPr lang="en-US" altLang="zh-CN" sz="3600" b="1">
                <a:solidFill>
                  <a:srgbClr val="FF0000"/>
                </a:solidFill>
                <a:latin typeface="Monotype Corsiva" panose="03010101010201010101" pitchFamily="66" charset="0"/>
              </a:rPr>
              <a:t>get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 more </a:t>
            </a:r>
            <a:r>
              <a:rPr lang="en-US" altLang="zh-CN" sz="3600" b="1">
                <a:solidFill>
                  <a:srgbClr val="FF0000"/>
                </a:solidFill>
                <a:latin typeface="Monotype Corsiva" panose="03010101010201010101" pitchFamily="66" charset="0"/>
              </a:rPr>
              <a:t>familiar with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 them...</a:t>
            </a:r>
            <a:endParaRPr lang="en-US" altLang="zh-CN" sz="3600" b="1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194" name="文本占位符 8193"/>
          <p:cNvSpPr>
            <a:spLocks noGrp="1"/>
          </p:cNvSpPr>
          <p:nvPr/>
        </p:nvSpPr>
        <p:spPr>
          <a:xfrm>
            <a:off x="1586195" y="1028700"/>
            <a:ext cx="8502650" cy="913130"/>
          </a:xfrm>
          <a:prstGeom prst="rect">
            <a:avLst/>
          </a:prstGeom>
          <a:noFill/>
          <a:ln w="63500" cmpd="sng">
            <a:solidFill>
              <a:srgbClr val="CEDFE6"/>
            </a:solidFill>
            <a:prstDash val="soli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be / get familiar with </a:t>
            </a:r>
            <a:r>
              <a:rPr lang="zh-CN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对 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...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熟悉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just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be / get familiar to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为 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...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所熟悉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6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charRg st="16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31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charRg st="131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35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0">
                                            <p:txEl>
                                              <p:charRg st="135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1905600" y="235903"/>
            <a:ext cx="8229600" cy="1143000"/>
          </a:xfrm>
          <a:solidFill>
            <a:srgbClr val="E2EBF0"/>
          </a:solidFill>
          <a:ln>
            <a:noFill/>
            <a:miter/>
          </a:ln>
        </p:spPr>
        <p:txBody>
          <a:bodyPr anchor="ctr">
            <a:normAutofit fontScale="90000"/>
          </a:bodyPr>
          <a:p>
            <a:r>
              <a:rPr lang="zh-CN" altLang="en-US" sz="3600" b="1" dirty="0"/>
              <a:t>用“</a:t>
            </a:r>
            <a:r>
              <a:rPr lang="en-US" altLang="zh-CN" sz="3600" b="1" dirty="0"/>
              <a:t>rely on” “be/get familiar with” “be/ get familiar to” </a:t>
            </a:r>
            <a:r>
              <a:rPr lang="zh-CN" altLang="en-US" sz="3600" b="1" dirty="0"/>
              <a:t>填空</a:t>
            </a:r>
            <a:r>
              <a:rPr lang="zh-CN" altLang="en-US" sz="4000" dirty="0"/>
              <a:t> </a:t>
            </a:r>
            <a:endParaRPr lang="zh-CN" altLang="en-US" sz="4000"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xfrm>
            <a:off x="788635" y="1676400"/>
            <a:ext cx="11122660" cy="4526280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600" b="1" err="1">
                <a:solidFill>
                  <a:schemeClr val="tx1"/>
                </a:solidFill>
                <a:latin typeface="Comic Sans MS" panose="030F0702030302020204" pitchFamily="66" charset="0"/>
              </a:rPr>
              <a:t>Nowadays, we have to ______ our parents to live, but how much do you know about them? ____they _____ ___you? When are their birthdays? What are their favourites</a:t>
            </a:r>
            <a:r>
              <a:rPr lang="en-US" altLang="zh-CN" sz="3600" b="1">
                <a:solidFill>
                  <a:schemeClr val="tx1"/>
                </a:solidFill>
                <a:latin typeface="Comic Sans MS" panose="030F0702030302020204" pitchFamily="66" charset="0"/>
              </a:rPr>
              <a:t>?...</a:t>
            </a:r>
            <a:endParaRPr lang="en-US" altLang="zh-CN" sz="36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chemeClr val="tx1"/>
                </a:solidFill>
                <a:latin typeface="Comic Sans MS" panose="030F0702030302020204" pitchFamily="66" charset="0"/>
              </a:rPr>
              <a:t>Actually, we should ____________ _____them.</a:t>
            </a:r>
            <a:endParaRPr lang="en-US" altLang="zh-CN" sz="36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2" name="矩形 12291"/>
          <p:cNvSpPr/>
          <p:nvPr/>
        </p:nvSpPr>
        <p:spPr>
          <a:xfrm>
            <a:off x="6069295" y="1676400"/>
            <a:ext cx="1714500" cy="6845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rely on</a:t>
            </a:r>
            <a:endParaRPr lang="en-US" altLang="zh-CN" sz="3600" b="1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1002630" y="2924175"/>
            <a:ext cx="902970" cy="618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endParaRPr lang="en-US" altLang="zh-CN" sz="3200" b="1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2295" name="矩形 12294"/>
          <p:cNvSpPr/>
          <p:nvPr/>
        </p:nvSpPr>
        <p:spPr>
          <a:xfrm>
            <a:off x="5187915" y="4192905"/>
            <a:ext cx="4947285" cy="684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600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get more familiar with </a:t>
            </a:r>
            <a:endParaRPr lang="en-US" altLang="zh-CN" sz="3200" b="1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20685" y="2908935"/>
            <a:ext cx="2449830" cy="618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familiar  to</a:t>
            </a:r>
            <a:endParaRPr lang="en-US" altLang="zh-CN" sz="3200" b="1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13313"/>
          <p:cNvSpPr/>
          <p:nvPr/>
        </p:nvSpPr>
        <p:spPr>
          <a:xfrm>
            <a:off x="1762725" y="1385888"/>
            <a:ext cx="8496300" cy="43195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6580" lvl="0" indent="-57658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① </a:t>
            </a:r>
            <a:r>
              <a:rPr lang="zh-CN" altLang="en-US" b="1" dirty="0">
                <a:solidFill>
                  <a:schemeClr val="tx1"/>
                </a:solidFill>
              </a:rPr>
              <a:t>破裂</a:t>
            </a:r>
            <a:r>
              <a:rPr lang="en-US" altLang="zh-CN" b="1" dirty="0">
                <a:solidFill>
                  <a:schemeClr val="tx1"/>
                </a:solidFill>
              </a:rPr>
              <a:t>, </a:t>
            </a:r>
            <a:r>
              <a:rPr lang="zh-CN" altLang="en-US" b="1" dirty="0">
                <a:solidFill>
                  <a:schemeClr val="tx1"/>
                </a:solidFill>
              </a:rPr>
              <a:t>拆散</a:t>
            </a:r>
            <a:r>
              <a:rPr lang="en-US" altLang="zh-CN" b="1" dirty="0">
                <a:solidFill>
                  <a:schemeClr val="tx1"/>
                </a:solidFill>
              </a:rPr>
              <a:t>, </a:t>
            </a:r>
            <a:r>
              <a:rPr lang="zh-CN" altLang="en-US" b="1" dirty="0">
                <a:solidFill>
                  <a:schemeClr val="tx1"/>
                </a:solidFill>
              </a:rPr>
              <a:t>打碎</a:t>
            </a:r>
            <a:endParaRPr lang="zh-CN" altLang="en-US" b="1" dirty="0">
              <a:solidFill>
                <a:schemeClr val="tx1"/>
              </a:solidFill>
            </a:endParaRPr>
          </a:p>
          <a:p>
            <a:pPr marL="576580" lvl="0" indent="-57658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</a:rPr>
              <a:t>    他们的友谊已经破裂了。              </a:t>
            </a:r>
            <a:endParaRPr lang="zh-CN" altLang="en-US" b="1" dirty="0">
              <a:solidFill>
                <a:schemeClr val="tx1"/>
              </a:solidFill>
            </a:endParaRPr>
          </a:p>
          <a:p>
            <a:pPr marL="576580" lvl="0" indent="-57658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>
                <a:solidFill>
                  <a:schemeClr val="tx1"/>
                </a:solidFill>
              </a:rPr>
              <a:t>     </a:t>
            </a:r>
            <a:r>
              <a:rPr lang="en-US" altLang="zh-CN" b="1">
                <a:solidFill>
                  <a:schemeClr val="tx1"/>
                </a:solidFill>
              </a:rPr>
              <a:t>Their friendship has (been) broken up.</a:t>
            </a:r>
            <a:endParaRPr lang="en-US" altLang="zh-CN" b="1">
              <a:solidFill>
                <a:schemeClr val="tx1"/>
              </a:solidFill>
            </a:endParaRPr>
          </a:p>
          <a:p>
            <a:pPr marL="576580" lvl="0" indent="-576580" algn="just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b="1" dirty="0">
              <a:solidFill>
                <a:schemeClr val="tx1"/>
              </a:solidFill>
            </a:endParaRPr>
          </a:p>
          <a:p>
            <a:pPr marL="576580" lvl="0" indent="-57658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② </a:t>
            </a:r>
            <a:r>
              <a:rPr lang="zh-CN" altLang="en-US" b="1" dirty="0">
                <a:solidFill>
                  <a:schemeClr val="tx1"/>
                </a:solidFill>
              </a:rPr>
              <a:t>驱散</a:t>
            </a:r>
            <a:endParaRPr lang="zh-CN" altLang="en-US" b="1" dirty="0">
              <a:solidFill>
                <a:schemeClr val="tx1"/>
              </a:solidFill>
            </a:endParaRPr>
          </a:p>
          <a:p>
            <a:pPr marL="576580" lvl="0" indent="-57658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</a:rPr>
              <a:t>	警察用武力驱散了人群。</a:t>
            </a:r>
            <a:endParaRPr lang="zh-CN" altLang="en-US" b="1" dirty="0">
              <a:solidFill>
                <a:schemeClr val="tx1"/>
              </a:solidFill>
            </a:endParaRPr>
          </a:p>
          <a:p>
            <a:pPr marL="576580" lvl="0" indent="-57658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>
                <a:solidFill>
                  <a:schemeClr val="tx1"/>
                </a:solidFill>
              </a:rPr>
              <a:t>     </a:t>
            </a:r>
            <a:r>
              <a:rPr lang="en-US" altLang="zh-CN" b="1">
                <a:solidFill>
                  <a:schemeClr val="tx1"/>
                </a:solidFill>
              </a:rPr>
              <a:t>The police </a:t>
            </a:r>
            <a:r>
              <a:rPr lang="en-US" altLang="zh-CN" b="1" u="sng">
                <a:solidFill>
                  <a:schemeClr val="tx1"/>
                </a:solidFill>
              </a:rPr>
              <a:t>broke up the crowd</a:t>
            </a:r>
            <a:r>
              <a:rPr lang="en-US" altLang="zh-CN" b="1">
                <a:solidFill>
                  <a:schemeClr val="tx1"/>
                </a:solidFill>
              </a:rPr>
              <a:t> by violence.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1668110" y="46990"/>
            <a:ext cx="8856663" cy="1035050"/>
          </a:xfrm>
          <a:prstGeom prst="rect">
            <a:avLst/>
          </a:prstGeom>
          <a:solidFill>
            <a:srgbClr val="E2EBF0"/>
          </a:solidFill>
          <a:ln w="9525">
            <a:noFill/>
          </a:ln>
        </p:spPr>
        <p:txBody>
          <a:bodyPr>
            <a:spAutoFit/>
          </a:bodyPr>
          <a:p>
            <a:pPr lvl="0" algn="just">
              <a:lnSpc>
                <a:spcPct val="80000"/>
              </a:lnSpc>
            </a:pP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8. The band </a:t>
            </a:r>
            <a:r>
              <a:rPr lang="en-US" altLang="zh-CN" sz="3600" b="1" u="sng">
                <a:solidFill>
                  <a:srgbClr val="FF0066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broke up</a:t>
            </a:r>
            <a:r>
              <a:rPr lang="en-US" altLang="zh-CN" sz="3600" b="1">
                <a:solidFill>
                  <a:srgbClr val="FF0066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about 1970, but happily they </a:t>
            </a:r>
            <a:r>
              <a:rPr lang="en-US" altLang="zh-CN" sz="3600" b="1" u="sng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reunited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…</a:t>
            </a:r>
            <a:endParaRPr lang="en-US" altLang="zh-CN" sz="3600" b="1">
              <a:solidFill>
                <a:schemeClr val="tx1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pic>
        <p:nvPicPr>
          <p:cNvPr id="2" name="图片 1" descr="20090307_d0525faaff444238622cI57C99nlJJ4P"/>
          <p:cNvPicPr/>
          <p:nvPr/>
        </p:nvPicPr>
        <p:blipFill>
          <a:blip r:embed="rId1"/>
          <a:stretch>
            <a:fillRect/>
          </a:stretch>
        </p:blipFill>
        <p:spPr>
          <a:xfrm rot="19860000">
            <a:off x="7990170" y="2484120"/>
            <a:ext cx="3035300" cy="2550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charRg st="1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4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charRg st="43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9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charRg st="92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05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charRg st="105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4338" name="矩形 14337"/>
          <p:cNvSpPr/>
          <p:nvPr/>
        </p:nvSpPr>
        <p:spPr>
          <a:xfrm>
            <a:off x="1565875" y="75565"/>
            <a:ext cx="4648200" cy="2124710"/>
          </a:xfrm>
          <a:prstGeom prst="rect">
            <a:avLst/>
          </a:prstGeom>
          <a:solidFill>
            <a:srgbClr val="E2EBF0"/>
          </a:solidFill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lnSpc>
                <a:spcPct val="90000"/>
              </a:lnSpc>
              <a:buNone/>
            </a:pPr>
            <a:r>
              <a:rPr lang="en-US" altLang="zh-CN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break away</a:t>
            </a: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（逃脱）</a:t>
            </a:r>
            <a:endParaRPr lang="zh-CN" altLang="en-US" sz="2800">
              <a:solidFill>
                <a:schemeClr val="accent2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break down</a:t>
            </a: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（坏掉）</a:t>
            </a:r>
            <a:endParaRPr lang="zh-CN" altLang="en-US" sz="2800">
              <a:solidFill>
                <a:schemeClr val="accent2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break into pieces</a:t>
            </a: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（破碎）</a:t>
            </a:r>
            <a:endParaRPr lang="zh-CN" altLang="en-US" sz="2800">
              <a:solidFill>
                <a:schemeClr val="accent2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break out</a:t>
            </a: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</a:rPr>
              <a:t>（爆发）</a:t>
            </a:r>
            <a:endParaRPr lang="en-US" altLang="zh-CN" sz="2800">
              <a:solidFill>
                <a:schemeClr val="accent2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1565875" y="2306320"/>
            <a:ext cx="8686800" cy="4968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lvl="0" indent="-457200">
              <a:buClr>
                <a:srgbClr val="000000"/>
              </a:buClr>
              <a:buAutoNum type="arabicPeriod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police tried to ______ ___ the crowd.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>
              <a:buClr>
                <a:srgbClr val="000000"/>
              </a:buClr>
              <a:buAutoNum type="arabicPeriod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 house was _______ ____last night.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>
              <a:buClr>
                <a:srgbClr val="000000"/>
              </a:buClr>
              <a:buAutoNum type="arabicPeriod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Anti-Japanese War _______ ____ in 1937.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>
              <a:buClr>
                <a:srgbClr val="000000"/>
              </a:buClr>
              <a:buAutoNum type="arabicPeriod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 car _______ _____ half-way.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>
              <a:buClr>
                <a:srgbClr val="000000"/>
              </a:buClr>
              <a:buAutoNum type="arabicPeriod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Dad would occasionally _____ ____with a suggestion.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>
              <a:buClr>
                <a:srgbClr val="000000"/>
              </a:buClr>
              <a:buAutoNum type="arabicPeriod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prisoner _____ _____ from his guards.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>
              <a:buClr>
                <a:srgbClr val="000000"/>
              </a:buClr>
              <a:buAutoNum type="arabicPeriod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_____ the mirror ____ _____ and threw it into the dustbin.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0" indent="-457200">
              <a:buClr>
                <a:srgbClr val="000000"/>
              </a:buClr>
              <a:buAutoNum type="arabicPeriod"/>
            </a:pP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5520338" y="2303145"/>
            <a:ext cx="184658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break  up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4759925" y="2771458"/>
            <a:ext cx="229806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broken  into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6536973" y="3350578"/>
            <a:ext cx="195897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broke  out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3472780" y="3718560"/>
            <a:ext cx="244475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broke   down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4" name="文本框 14343"/>
          <p:cNvSpPr txBox="1"/>
          <p:nvPr/>
        </p:nvSpPr>
        <p:spPr>
          <a:xfrm>
            <a:off x="6304563" y="4297363"/>
            <a:ext cx="173355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break  in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5" name="文本框 14344"/>
          <p:cNvSpPr txBox="1"/>
          <p:nvPr/>
        </p:nvSpPr>
        <p:spPr>
          <a:xfrm>
            <a:off x="4451950" y="5154930"/>
            <a:ext cx="219583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broke away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6" name="文本框 14345"/>
          <p:cNvSpPr txBox="1"/>
          <p:nvPr/>
        </p:nvSpPr>
        <p:spPr>
          <a:xfrm>
            <a:off x="2559650" y="5734050"/>
            <a:ext cx="514223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broke                    into pieces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17530" y="75565"/>
            <a:ext cx="4664075" cy="2125345"/>
          </a:xfrm>
          <a:prstGeom prst="rect">
            <a:avLst/>
          </a:prstGeom>
          <a:solidFill>
            <a:srgbClr val="E2EBF0"/>
          </a:solidFill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lnSpc>
                <a:spcPct val="90000"/>
              </a:lnSpc>
              <a:buNone/>
            </a:pPr>
            <a:r>
              <a:rPr lang="en-US" altLang="zh-CN" sz="34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</a:t>
            </a:r>
            <a:r>
              <a:rPr lang="en-US" altLang="zh-CN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break up</a:t>
            </a: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（分开）</a:t>
            </a:r>
            <a:endParaRPr lang="zh-CN" altLang="en-US" sz="2800">
              <a:solidFill>
                <a:schemeClr val="accent2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 break into</a:t>
            </a: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（闯入）</a:t>
            </a:r>
            <a:endParaRPr lang="zh-CN" altLang="en-US" sz="2800">
              <a:solidFill>
                <a:schemeClr val="accent2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break in</a:t>
            </a:r>
            <a:r>
              <a:rPr lang="zh-CN" altLang="en-US" sz="2800">
                <a:solidFill>
                  <a:schemeClr val="accent2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（插话）</a:t>
            </a:r>
            <a:endParaRPr lang="zh-CN" altLang="en-US" sz="2800">
              <a:solidFill>
                <a:schemeClr val="accent2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5" grpId="0"/>
      <p:bldP spid="14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090511_37741b69dc655697ad654ds831wUSC1c"/>
          <p:cNvPicPr/>
          <p:nvPr/>
        </p:nvPicPr>
        <p:blipFill>
          <a:blip r:embed="rId1"/>
          <a:stretch>
            <a:fillRect/>
          </a:stretch>
        </p:blipFill>
        <p:spPr>
          <a:xfrm>
            <a:off x="78705" y="4324350"/>
            <a:ext cx="12185650" cy="3478530"/>
          </a:xfrm>
          <a:prstGeom prst="rect">
            <a:avLst/>
          </a:prstGeom>
        </p:spPr>
      </p:pic>
      <p:sp>
        <p:nvSpPr>
          <p:cNvPr id="31746" name="文本框 31745"/>
          <p:cNvSpPr txBox="1"/>
          <p:nvPr/>
        </p:nvSpPr>
        <p:spPr>
          <a:xfrm>
            <a:off x="1524600" y="393700"/>
            <a:ext cx="91440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endParaRPr sz="3200" b="1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文本框 31746"/>
          <p:cNvSpPr txBox="1"/>
          <p:nvPr/>
        </p:nvSpPr>
        <p:spPr>
          <a:xfrm>
            <a:off x="438115" y="64770"/>
            <a:ext cx="11467465" cy="4259580"/>
          </a:xfrm>
          <a:prstGeom prst="rect">
            <a:avLst/>
          </a:prstGeom>
          <a:solidFill>
            <a:srgbClr val="E2EBF0"/>
          </a:solidFill>
          <a:ln w="9525">
            <a:noFill/>
          </a:ln>
        </p:spPr>
        <p:txBody>
          <a:bodyPr wrap="square">
            <a:spAutoFit/>
          </a:bodyPr>
          <a:p>
            <a:pPr marL="457200" lvl="0" indent="-457200">
              <a:spcBef>
                <a:spcPct val="10000"/>
              </a:spcBef>
              <a:buClr>
                <a:srgbClr val="000000"/>
              </a:buClr>
            </a:pP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9.</a:t>
            </a:r>
            <a:r>
              <a:rPr lang="en-US" altLang="zh-CN" sz="36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endParaRPr lang="en-US" altLang="zh-CN" sz="360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457200" lvl="0" indent="-457200">
              <a:spcBef>
                <a:spcPct val="10000"/>
              </a:spcBef>
              <a:buClr>
                <a:srgbClr val="000000"/>
              </a:buClr>
            </a:pPr>
            <a:r>
              <a:rPr lang="en-US" altLang="zh-CN" sz="3600" u="sng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above all</a:t>
            </a:r>
            <a:r>
              <a:rPr lang="en-US" altLang="zh-CN" sz="36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: most important of all;</a:t>
            </a:r>
            <a:endParaRPr lang="en-US" altLang="zh-CN" sz="360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457200" lvl="0" indent="-457200">
              <a:spcBef>
                <a:spcPct val="10000"/>
              </a:spcBef>
              <a:buClr>
                <a:srgbClr val="000000"/>
              </a:buClr>
            </a:pPr>
            <a:r>
              <a:rPr lang="en-US" altLang="zh-CN" sz="36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                    especially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最重要的是，尤其</a:t>
            </a:r>
            <a:endParaRPr lang="zh-CN" altLang="en-US" sz="3600" dirty="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457200" lvl="0" indent="-457200">
              <a:spcBef>
                <a:spcPct val="10000"/>
              </a:spcBef>
              <a:buClr>
                <a:srgbClr val="000000"/>
              </a:buClr>
            </a:pPr>
            <a:r>
              <a:rPr lang="en-US" altLang="zh-CN" sz="3600" u="sng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in all</a:t>
            </a: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: altogether; as a total 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一共；总计</a:t>
            </a:r>
            <a:endParaRPr lang="zh-CN" altLang="en-US" sz="3600" dirty="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457200" lvl="0" indent="-457200">
              <a:spcBef>
                <a:spcPct val="10000"/>
              </a:spcBef>
              <a:buClr>
                <a:srgbClr val="000000"/>
              </a:buClr>
            </a:pPr>
            <a:r>
              <a:rPr lang="en-US" altLang="zh-CN" sz="3600" u="sng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after all:</a:t>
            </a: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毕竟；终究；别忘了</a:t>
            </a:r>
            <a:endParaRPr lang="zh-CN" altLang="en-US" sz="3600" dirty="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457200" lvl="0" indent="-457200">
              <a:spcBef>
                <a:spcPct val="10000"/>
              </a:spcBef>
              <a:buClr>
                <a:srgbClr val="000000"/>
              </a:buClr>
            </a:pPr>
            <a:r>
              <a:rPr lang="en-US" altLang="zh-CN" sz="3600" u="sng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at all</a:t>
            </a: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:  (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否定句</a:t>
            </a: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根本</a:t>
            </a: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,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完全 </a:t>
            </a:r>
            <a:endParaRPr lang="zh-CN" altLang="en-US" sz="3600" dirty="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457200" lvl="0" indent="-457200">
              <a:spcBef>
                <a:spcPct val="10000"/>
              </a:spcBef>
              <a:buClr>
                <a:srgbClr val="000000"/>
              </a:buClr>
            </a:pP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            </a:t>
            </a: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(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疑问句</a:t>
            </a:r>
            <a:r>
              <a:rPr lang="en-US" altLang="zh-CN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</a:rPr>
              <a:t>到底，究竟</a:t>
            </a:r>
            <a:endParaRPr lang="zh-CN" altLang="en-US" sz="3600" dirty="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矩形 24577"/>
          <p:cNvSpPr/>
          <p:nvPr/>
        </p:nvSpPr>
        <p:spPr>
          <a:xfrm>
            <a:off x="1649695" y="117793"/>
            <a:ext cx="8785225" cy="593979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短语搜索 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梦想做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…              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在音乐会上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实话实说    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认为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很重要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成名第一步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赚额外的钱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表演            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用现金        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录制唱片    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_______________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9" name="矩形 24578"/>
          <p:cNvSpPr/>
          <p:nvPr/>
        </p:nvSpPr>
        <p:spPr>
          <a:xfrm>
            <a:off x="5129495" y="5393373"/>
            <a:ext cx="282829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 records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5129495" y="719138"/>
            <a:ext cx="439039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dream of/about doing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1" name="矩形 24580"/>
          <p:cNvSpPr/>
          <p:nvPr/>
        </p:nvSpPr>
        <p:spPr>
          <a:xfrm>
            <a:off x="5272370" y="1295400"/>
            <a:ext cx="246888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a concert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2" name="矩形 24581"/>
          <p:cNvSpPr/>
          <p:nvPr/>
        </p:nvSpPr>
        <p:spPr>
          <a:xfrm>
            <a:off x="5343808" y="1870075"/>
            <a:ext cx="251968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be honest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3" name="矩形 24582"/>
          <p:cNvSpPr/>
          <p:nvPr/>
        </p:nvSpPr>
        <p:spPr>
          <a:xfrm>
            <a:off x="4913595" y="2508250"/>
            <a:ext cx="575881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b="1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attach importance to (doing) sth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4" name="矩形 24583"/>
          <p:cNvSpPr/>
          <p:nvPr/>
        </p:nvSpPr>
        <p:spPr>
          <a:xfrm>
            <a:off x="4913595" y="3095625"/>
            <a:ext cx="419608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first step to fame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5" name="矩形 24584"/>
          <p:cNvSpPr/>
          <p:nvPr/>
        </p:nvSpPr>
        <p:spPr>
          <a:xfrm>
            <a:off x="4972333" y="3663950"/>
            <a:ext cx="361188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earn extra money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6" name="矩形 24585"/>
          <p:cNvSpPr/>
          <p:nvPr/>
        </p:nvSpPr>
        <p:spPr>
          <a:xfrm>
            <a:off x="4913595" y="4246563"/>
            <a:ext cx="377698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give performances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7" name="矩形 24586"/>
          <p:cNvSpPr/>
          <p:nvPr/>
        </p:nvSpPr>
        <p:spPr>
          <a:xfrm>
            <a:off x="5345395" y="4822825"/>
            <a:ext cx="154178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cash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405730" y="726440"/>
            <a:ext cx="1312545" cy="1312545"/>
          </a:xfrm>
          <a:prstGeom prst="rect">
            <a:avLst/>
          </a:prstGeom>
        </p:spPr>
      </p:pic>
      <p:pic>
        <p:nvPicPr>
          <p:cNvPr id="2" name="图片 1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0000">
            <a:off x="9223340" y="3698240"/>
            <a:ext cx="801370" cy="801370"/>
          </a:xfrm>
          <a:prstGeom prst="rect">
            <a:avLst/>
          </a:prstGeom>
        </p:spPr>
      </p:pic>
      <p:pic>
        <p:nvPicPr>
          <p:cNvPr id="3" name="图片 2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10047570" y="347345"/>
            <a:ext cx="1312545" cy="1312545"/>
          </a:xfrm>
          <a:prstGeom prst="rect">
            <a:avLst/>
          </a:prstGeom>
        </p:spPr>
      </p:pic>
      <p:pic>
        <p:nvPicPr>
          <p:cNvPr id="4" name="图片 3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1703670" y="5603875"/>
            <a:ext cx="1312545" cy="1312545"/>
          </a:xfrm>
          <a:prstGeom prst="rect">
            <a:avLst/>
          </a:prstGeom>
        </p:spPr>
      </p:pic>
      <p:pic>
        <p:nvPicPr>
          <p:cNvPr id="5" name="图片 4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3750275" y="4283075"/>
            <a:ext cx="741680" cy="741680"/>
          </a:xfrm>
          <a:prstGeom prst="rect">
            <a:avLst/>
          </a:prstGeom>
        </p:spPr>
      </p:pic>
      <p:pic>
        <p:nvPicPr>
          <p:cNvPr id="6" name="图片 5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10262200" y="5353685"/>
            <a:ext cx="1312545" cy="13125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352390" y="949325"/>
            <a:ext cx="1518285" cy="1312545"/>
          </a:xfrm>
          <a:prstGeom prst="rect">
            <a:avLst/>
          </a:prstGeom>
        </p:spPr>
      </p:pic>
      <p:sp>
        <p:nvSpPr>
          <p:cNvPr id="26626" name="矩形 26625"/>
          <p:cNvSpPr/>
          <p:nvPr/>
        </p:nvSpPr>
        <p:spPr>
          <a:xfrm>
            <a:off x="905510" y="287020"/>
            <a:ext cx="10453370" cy="61264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10. in a different way            _________________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11.play a joke/jokes on sb. _________________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12.be based on                    _________________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13.put an advertisement in a newspaper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__________________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 err="1">
                <a:latin typeface="Times New Roman" panose="02020603050405020304" pitchFamily="18" charset="0"/>
                <a:ea typeface="宋体" panose="02010600030101010101" pitchFamily="2" charset="-122"/>
              </a:rPr>
              <a:t>14.rely on sb.(to do)  _________________ 15.pretend to do sth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__________________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16.be  familiar with   __________________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17.a year or so            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18.break up                 _________________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5402580" y="2496820"/>
            <a:ext cx="392811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在报纸上做广告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8" name="矩形 26627"/>
          <p:cNvSpPr/>
          <p:nvPr/>
        </p:nvSpPr>
        <p:spPr>
          <a:xfrm>
            <a:off x="6609715" y="287020"/>
            <a:ext cx="33972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用不同的方式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9" name="矩形 26628"/>
          <p:cNvSpPr/>
          <p:nvPr/>
        </p:nvSpPr>
        <p:spPr>
          <a:xfrm>
            <a:off x="6515100" y="815340"/>
            <a:ext cx="33972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开某人的玩笑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0" name="矩形 26629"/>
          <p:cNvSpPr/>
          <p:nvPr/>
        </p:nvSpPr>
        <p:spPr>
          <a:xfrm>
            <a:off x="6399530" y="1455420"/>
            <a:ext cx="33928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为基础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1" name="矩形 26630"/>
          <p:cNvSpPr/>
          <p:nvPr/>
        </p:nvSpPr>
        <p:spPr>
          <a:xfrm>
            <a:off x="5231765" y="3060700"/>
            <a:ext cx="50184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依靠某人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做某事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2" name="矩形 26631"/>
          <p:cNvSpPr/>
          <p:nvPr/>
        </p:nvSpPr>
        <p:spPr>
          <a:xfrm>
            <a:off x="3014345" y="3562985"/>
            <a:ext cx="286639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假装做某事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3" name="矩形 26632"/>
          <p:cNvSpPr/>
          <p:nvPr/>
        </p:nvSpPr>
        <p:spPr>
          <a:xfrm>
            <a:off x="5521960" y="4051300"/>
            <a:ext cx="43072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熟悉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4" name="矩形 26633"/>
          <p:cNvSpPr/>
          <p:nvPr/>
        </p:nvSpPr>
        <p:spPr>
          <a:xfrm>
            <a:off x="5231765" y="4684395"/>
            <a:ext cx="520001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大约一年（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about a year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5" name="矩形 26634"/>
          <p:cNvSpPr/>
          <p:nvPr/>
        </p:nvSpPr>
        <p:spPr>
          <a:xfrm>
            <a:off x="5880735" y="5207635"/>
            <a:ext cx="1915160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解散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0000">
            <a:off x="9218895" y="3910965"/>
            <a:ext cx="926465" cy="801370"/>
          </a:xfrm>
          <a:prstGeom prst="rect">
            <a:avLst/>
          </a:prstGeom>
        </p:spPr>
      </p:pic>
      <p:pic>
        <p:nvPicPr>
          <p:cNvPr id="3" name="图片 2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9994230" y="570230"/>
            <a:ext cx="1518285" cy="1312545"/>
          </a:xfrm>
          <a:prstGeom prst="rect">
            <a:avLst/>
          </a:prstGeom>
        </p:spPr>
      </p:pic>
      <p:pic>
        <p:nvPicPr>
          <p:cNvPr id="4" name="图片 3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1650330" y="5826760"/>
            <a:ext cx="1518285" cy="1312545"/>
          </a:xfrm>
          <a:prstGeom prst="rect">
            <a:avLst/>
          </a:prstGeom>
        </p:spPr>
      </p:pic>
      <p:pic>
        <p:nvPicPr>
          <p:cNvPr id="5" name="图片 4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3753450" y="4500880"/>
            <a:ext cx="857250" cy="741680"/>
          </a:xfrm>
          <a:prstGeom prst="rect">
            <a:avLst/>
          </a:prstGeom>
        </p:spPr>
      </p:pic>
      <p:pic>
        <p:nvPicPr>
          <p:cNvPr id="6" name="图片 5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10208860" y="5576570"/>
            <a:ext cx="1518285" cy="13125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6146" descr="no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2588" y="3581400"/>
            <a:ext cx="801687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no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800" y="4800600"/>
            <a:ext cx="801688" cy="130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文本占位符 6150"/>
          <p:cNvSpPr>
            <a:spLocks noGrp="1"/>
          </p:cNvSpPr>
          <p:nvPr>
            <p:ph type="body" idx="1"/>
          </p:nvPr>
        </p:nvSpPr>
        <p:spPr>
          <a:xfrm>
            <a:off x="1600800" y="884238"/>
            <a:ext cx="8915400" cy="5592762"/>
          </a:xfrm>
          <a:solidFill>
            <a:srgbClr val="B4D7E4">
              <a:alpha val="27000"/>
            </a:srgbClr>
          </a:solidFill>
          <a:ln>
            <a:noFill/>
            <a:miter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       Have you ever wanted to be part of a band as a famous singer or ______ (music)? Have you ever ________(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梦想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)playing in front of thousands of people at a concert, at which everyone is clapping and appreciating your music? Do you sing karaoke and ______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（假装） </a:t>
            </a:r>
            <a:r>
              <a:rPr lang="en-US" altLang="zh-CN" sz="3600" b="1" err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you are a famous singer ____ Song Zuying or Liu Huan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? ___________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（说实话）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, a lot of people ____________ ________________________________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（把名和利看得很重）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. But just how do people __________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（组成乐队）</a:t>
            </a:r>
            <a:r>
              <a:rPr lang="en-US" altLang="zh-CN" sz="3600" b="1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en-US" altLang="zh-CN" sz="3600" b="1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4296375" y="1401445"/>
            <a:ext cx="172402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musician</a:t>
            </a:r>
            <a:endParaRPr lang="en-US" altLang="zh-CN" sz="2800" b="1" i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1426175" y="1866900"/>
            <a:ext cx="209867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dreamed of</a:t>
            </a:r>
            <a:endParaRPr lang="en-US" altLang="zh-CN" sz="2800" b="1" i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1732880" y="3306128"/>
            <a:ext cx="148590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pretend</a:t>
            </a:r>
            <a:endParaRPr lang="en-US" altLang="zh-CN" sz="2800" b="1" i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6020400" y="3824288"/>
            <a:ext cx="238125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be honest</a:t>
            </a:r>
            <a:endParaRPr lang="en-US" altLang="zh-CN" sz="2800" b="1" i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1732880" y="4342765"/>
            <a:ext cx="7347585" cy="1029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1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</a:t>
            </a:r>
            <a:r>
              <a:rPr lang="en-US" altLang="zh-CN" sz="2800" b="1" i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attach great </a:t>
            </a:r>
            <a:endParaRPr lang="en-US" altLang="zh-CN" sz="2800" b="1" i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US" altLang="zh-CN" sz="2800" b="1" i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importance to becoming rich and famous</a:t>
            </a:r>
            <a:endParaRPr lang="en-US" altLang="zh-CN" sz="2800" b="1" i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1877660" y="5867400"/>
            <a:ext cx="221742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form a band</a:t>
            </a:r>
            <a:endParaRPr lang="en-US" altLang="zh-CN" sz="2800" b="1" i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8" name="文本框 6157"/>
          <p:cNvSpPr txBox="1"/>
          <p:nvPr/>
        </p:nvSpPr>
        <p:spPr>
          <a:xfrm>
            <a:off x="8969340" y="3306445"/>
            <a:ext cx="77597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like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8773125" y="6350"/>
            <a:ext cx="304101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00B050"/>
                </a:solidFill>
                <a:latin typeface="隶书" panose="02010509060101010101" charset="-122"/>
                <a:ea typeface="隶书" panose="02010509060101010101" charset="-122"/>
              </a:rPr>
              <a:t>第一段为背诵段</a:t>
            </a:r>
            <a:endParaRPr lang="zh-CN" altLang="en-US" sz="3200" b="1" dirty="0">
              <a:solidFill>
                <a:srgbClr val="00B05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2" name="图片 1" descr="musical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0000">
            <a:off x="1570955" y="-111760"/>
            <a:ext cx="1028065" cy="10280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40918" y="305435"/>
            <a:ext cx="2305685" cy="579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charset="0"/>
              </a:rPr>
              <a:t>Paragraph1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  <p:bldP spid="6156" grpId="0"/>
      <p:bldP spid="6157" grpId="0"/>
      <p:bldP spid="6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占位符 8193"/>
          <p:cNvSpPr>
            <a:spLocks noGrp="1"/>
          </p:cNvSpPr>
          <p:nvPr>
            <p:ph type="body" idx="1"/>
          </p:nvPr>
        </p:nvSpPr>
        <p:spPr>
          <a:xfrm>
            <a:off x="1661125" y="920115"/>
            <a:ext cx="8369935" cy="2464435"/>
          </a:xfrm>
          <a:ln w="63500" cmpd="sng">
            <a:solidFill>
              <a:srgbClr val="CFE0E7"/>
            </a:solidFill>
            <a:prstDash val="solid"/>
          </a:ln>
        </p:spPr>
        <p:txBody>
          <a:bodyPr>
            <a:noAutofit/>
          </a:bodyPr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pretend to do / be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假装做某事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pretend to be doing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假装正在做某事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pretend to have done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假装已做某事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pretend that-clause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假装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+ that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从句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1661125" y="187325"/>
            <a:ext cx="8856663" cy="542925"/>
          </a:xfrm>
          <a:prstGeom prst="rect">
            <a:avLst/>
          </a:prstGeom>
          <a:solidFill>
            <a:srgbClr val="CFE0E7"/>
          </a:solidFill>
          <a:ln w="9525">
            <a:noFill/>
          </a:ln>
        </p:spPr>
        <p:txBody>
          <a:bodyPr>
            <a:spAutoFit/>
          </a:bodyPr>
          <a:p>
            <a:pPr lvl="0" algn="just">
              <a:lnSpc>
                <a:spcPct val="8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… and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pretend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you are a famous singer like …?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1634455" y="3384550"/>
            <a:ext cx="8713788" cy="2777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>
              <a:lnSpc>
                <a:spcPct val="10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police are setting a trap for the drug-sellers. One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pretends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__________________________ (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假扮成卖雪糕的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standing at the corner.  One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pretends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__________________________________________ (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假装刚刚购物完并正在等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the bus. One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pretends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_________________ (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假装好像正在看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a newspaper.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3274660" y="3847148"/>
            <a:ext cx="4086860" cy="539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0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(to be)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 ice-cream seller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1601118" y="5602288"/>
            <a:ext cx="3310255" cy="539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0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 if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he were reading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1926555" y="4702175"/>
            <a:ext cx="6908800" cy="539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0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have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finished shopping and be waiting for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 descr="07438bb7f18df8a803cd94eee9ebb6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9368755" y="2115185"/>
            <a:ext cx="1312545" cy="13125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ucaiw-2010sjb47130dq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94120" y="4271645"/>
            <a:ext cx="2172335" cy="2438400"/>
          </a:xfrm>
          <a:prstGeom prst="rect">
            <a:avLst/>
          </a:prstGeom>
        </p:spPr>
      </p:pic>
      <p:sp>
        <p:nvSpPr>
          <p:cNvPr id="7170" name="文本框 7169"/>
          <p:cNvSpPr txBox="1"/>
          <p:nvPr/>
        </p:nvSpPr>
        <p:spPr>
          <a:xfrm>
            <a:off x="1764630" y="2268220"/>
            <a:ext cx="8642350" cy="1554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have a _____. I always ________________ ___________. Last night I______________ _____, in which ______</a:t>
            </a:r>
            <a:r>
              <a:rPr lang="en-US" altLang="zh-CN" sz="3200" b="1" i="1">
                <a:latin typeface="Times New Roman" panose="02020603050405020304" pitchFamily="18" charset="0"/>
                <a:sym typeface="+mn-ea"/>
              </a:rPr>
              <a:t>___________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1847498" y="2267903"/>
            <a:ext cx="778002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dream of becoming 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super star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1867183" y="872173"/>
            <a:ext cx="8642350" cy="1066800"/>
          </a:xfrm>
          <a:prstGeom prst="rect">
            <a:avLst/>
          </a:prstGeom>
          <a:solidFill>
            <a:srgbClr val="CEDFE6">
              <a:alpha val="43000"/>
            </a:srgbClr>
          </a:solidFill>
          <a:ln w="952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 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我有一个梦想。我总是梦想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。昨晚，我做了一个美梦，在梦中我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3175600" y="2267903"/>
            <a:ext cx="124396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dream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4" name="矩形 7173"/>
          <p:cNvSpPr/>
          <p:nvPr/>
        </p:nvSpPr>
        <p:spPr>
          <a:xfrm>
            <a:off x="6268685" y="2268220"/>
            <a:ext cx="405765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dreamt a sweet dream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5" name="矩形 7174"/>
          <p:cNvSpPr/>
          <p:nvPr/>
        </p:nvSpPr>
        <p:spPr>
          <a:xfrm>
            <a:off x="1339180" y="4047808"/>
            <a:ext cx="302768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endParaRPr lang="en-US" altLang="zh-CN" sz="3200" b="1" i="1" u="sng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9" name="文本框 7178"/>
          <p:cNvSpPr txBox="1"/>
          <p:nvPr/>
        </p:nvSpPr>
        <p:spPr>
          <a:xfrm>
            <a:off x="2104355" y="7152005"/>
            <a:ext cx="30988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endParaRPr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1661125" y="187325"/>
            <a:ext cx="8856663" cy="542925"/>
          </a:xfrm>
          <a:prstGeom prst="rect">
            <a:avLst/>
          </a:prstGeom>
          <a:solidFill>
            <a:srgbClr val="CEDFE6"/>
          </a:solidFill>
          <a:ln w="9525">
            <a:noFill/>
          </a:ln>
        </p:spPr>
        <p:txBody>
          <a:bodyPr>
            <a:spAutoFit/>
          </a:bodyPr>
          <a:p>
            <a:pPr lvl="0" algn="just">
              <a:lnSpc>
                <a:spcPct val="8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Have you ever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dream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of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playing ...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6425" y="3204845"/>
            <a:ext cx="719518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 stood on the stage with 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algn="l"/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many fans clapping and shouting below.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194" name="文本占位符 8193"/>
          <p:cNvSpPr>
            <a:spLocks noGrp="1"/>
          </p:cNvSpPr>
          <p:nvPr/>
        </p:nvSpPr>
        <p:spPr>
          <a:xfrm>
            <a:off x="1867500" y="4483735"/>
            <a:ext cx="8077200" cy="1068705"/>
          </a:xfrm>
          <a:prstGeom prst="rect">
            <a:avLst/>
          </a:prstGeom>
          <a:noFill/>
          <a:ln w="63500" cmpd="sng">
            <a:solidFill>
              <a:srgbClr val="CEDFE6"/>
            </a:solidFill>
            <a:prstDash val="soli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dr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eam (dreamed,dreamed)v.&amp;n.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梦想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dream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of doing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梦想做某事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 descr="musical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21155" y="5763895"/>
            <a:ext cx="1100455" cy="1089660"/>
          </a:xfrm>
          <a:prstGeom prst="rect">
            <a:avLst/>
          </a:prstGeom>
        </p:spPr>
      </p:pic>
      <p:pic>
        <p:nvPicPr>
          <p:cNvPr id="6" name="图片 5" descr="musical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95020" y="6203315"/>
            <a:ext cx="667385" cy="650240"/>
          </a:xfrm>
          <a:prstGeom prst="rect">
            <a:avLst/>
          </a:prstGeom>
        </p:spPr>
      </p:pic>
      <p:pic>
        <p:nvPicPr>
          <p:cNvPr id="7" name="图片 6" descr="musical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30" y="4954270"/>
            <a:ext cx="484505" cy="4845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/>
      <p:bldP spid="7174" grpId="0"/>
      <p:bldP spid="717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1442050" y="3345180"/>
            <a:ext cx="9197975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ctr">
              <a:buClr>
                <a:srgbClr val="000000"/>
              </a:buClr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翻译：说实话，我认为我们没有获胜的机会。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>
              <a:buClr>
                <a:srgbClr val="000000"/>
              </a:buClr>
            </a:pPr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be honest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I don’t think we have a chance of winning.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矩形 18434"/>
          <p:cNvSpPr/>
          <p:nvPr/>
        </p:nvSpPr>
        <p:spPr>
          <a:xfrm>
            <a:off x="1650330" y="4777740"/>
            <a:ext cx="88931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Policeman: You must be honest.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Criminal: Sir, believe me. I’m quite __________ you and I’m  _________ what I do and say.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6" name="矩形 18435"/>
          <p:cNvSpPr/>
          <p:nvPr/>
        </p:nvSpPr>
        <p:spPr>
          <a:xfrm>
            <a:off x="7042750" y="5036185"/>
            <a:ext cx="218122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honest with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2362165" y="5569585"/>
            <a:ext cx="175260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buClr>
                <a:srgbClr val="000000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honest in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文本占位符 8193"/>
          <p:cNvSpPr>
            <a:spLocks noGrp="1"/>
          </p:cNvSpPr>
          <p:nvPr/>
        </p:nvSpPr>
        <p:spPr>
          <a:xfrm>
            <a:off x="1790030" y="1352550"/>
            <a:ext cx="8502650" cy="1817370"/>
          </a:xfrm>
          <a:prstGeom prst="rect">
            <a:avLst/>
          </a:prstGeom>
          <a:noFill/>
          <a:ln w="63500" cmpd="sng">
            <a:solidFill>
              <a:srgbClr val="CEDFE6"/>
            </a:solidFill>
            <a:prstDash val="soli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 be honest      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说实话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buClr>
                <a:srgbClr val="000000"/>
              </a:buClr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honest with sb.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对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老实说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>
              <a:lnSpc>
                <a:spcPct val="110000"/>
              </a:lnSpc>
              <a:buClr>
                <a:srgbClr val="00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honest in sth.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坦白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1661125" y="187325"/>
            <a:ext cx="8856663" cy="932815"/>
          </a:xfrm>
          <a:prstGeom prst="rect">
            <a:avLst/>
          </a:prstGeom>
          <a:solidFill>
            <a:srgbClr val="CEDFE6"/>
          </a:solidFill>
          <a:ln w="9525">
            <a:noFill/>
          </a:ln>
        </p:spPr>
        <p:txBody>
          <a:bodyPr>
            <a:spAutoFit/>
          </a:bodyPr>
          <a:p>
            <a:pPr lvl="0" algn="just">
              <a:lnSpc>
                <a:spcPct val="8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To be honest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, ,many people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attach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great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importance to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...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sucaiw-2010sjb29130dr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00000" flipH="1">
            <a:off x="8072720" y="1178560"/>
            <a:ext cx="2341245" cy="2165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/>
      <p:bldP spid="18436" grpId="0"/>
      <p:bldP spid="18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090511_83d840ada68c7c87614dEF3PEAa3Rf0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680000">
            <a:off x="7115140" y="2846705"/>
            <a:ext cx="5071745" cy="4302125"/>
          </a:xfrm>
          <a:prstGeom prst="rect">
            <a:avLst/>
          </a:prstGeom>
          <a:noFill/>
        </p:spPr>
      </p:pic>
      <p:sp>
        <p:nvSpPr>
          <p:cNvPr id="20482" name="文本框 20481"/>
          <p:cNvSpPr txBox="1"/>
          <p:nvPr/>
        </p:nvSpPr>
        <p:spPr>
          <a:xfrm>
            <a:off x="1524600" y="3886200"/>
            <a:ext cx="91440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②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附上；连接；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贴一张近照到你的申请表上。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/>
            <a:r>
              <a:rPr lang="en-US" altLang="zh-CN" sz="2800" b="1" u="sng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Attach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 a recent photo </a:t>
            </a:r>
            <a:r>
              <a:rPr lang="en-US" altLang="zh-CN" sz="2800" b="1" u="sng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to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 your application form.</a:t>
            </a:r>
            <a:endParaRPr lang="en-US" altLang="zh-CN" sz="28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1524600" y="5257800"/>
            <a:ext cx="7772400" cy="149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③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贴，粘贴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他将标签（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2" charset="-122"/>
              </a:rPr>
              <a:t>label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）贴在行李箱上。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He </a:t>
            </a:r>
            <a:r>
              <a:rPr lang="en-US" altLang="zh-CN" sz="2800" b="1" u="sng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attached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a label </a:t>
            </a:r>
            <a:r>
              <a:rPr lang="en-US" altLang="zh-CN" sz="2800" b="1" u="sng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his trunk.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1677000" y="914400"/>
            <a:ext cx="8839200" cy="149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①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认为有（重要性、意义等）。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我认为这个研究很重要。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I </a:t>
            </a:r>
            <a:r>
              <a:rPr lang="en-US" altLang="zh-CN" sz="2800" b="1" u="sng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attach great importance to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this research.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1677000" y="2514600"/>
            <a:ext cx="8839200" cy="1371600"/>
          </a:xfrm>
          <a:prstGeom prst="rect">
            <a:avLst/>
          </a:prstGeom>
          <a:solidFill>
            <a:srgbClr val="CEDFE6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类似表达还有：</a:t>
            </a:r>
            <a:r>
              <a:rPr lang="en-US" altLang="zh-CN" sz="28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attach importance/ significance/ value/ weight/ etc. to (sth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认为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有重要性（或意义、价值、分量等）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486" name="矩形 20485"/>
          <p:cNvSpPr/>
          <p:nvPr/>
        </p:nvSpPr>
        <p:spPr>
          <a:xfrm>
            <a:off x="1677000" y="152400"/>
            <a:ext cx="5309235" cy="579120"/>
          </a:xfrm>
          <a:prstGeom prst="rect">
            <a:avLst/>
          </a:prstGeom>
          <a:solidFill>
            <a:srgbClr val="CEDFE6"/>
          </a:solidFill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</a:t>
            </a:r>
            <a:r>
              <a:rPr lang="en-US" altLang="zh-CN" sz="3200" b="1" err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attach </a:t>
            </a:r>
            <a:r>
              <a:rPr lang="en-US" altLang="zh-CN" sz="32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 </a:t>
            </a:r>
            <a:r>
              <a:rPr lang="en-US" altLang="zh-CN" sz="3200" b="1" err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doing </a:t>
            </a:r>
            <a:r>
              <a:rPr lang="en-US" altLang="zh-CN" sz="3200" b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sth</a:t>
            </a:r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2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charRg st="27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8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2">
                                            <p:txEl>
                                              <p:charRg st="8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22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2">
                                            <p:txEl>
                                              <p:charRg st="22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7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83">
                                            <p:txEl>
                                              <p:charRg st="7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483">
                                            <p:txEl>
                                              <p:charRg st="26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图片 9218" descr="no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2588" y="3581400"/>
            <a:ext cx="801687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 descr="no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800" y="4800600"/>
            <a:ext cx="801688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no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6913" y="5549900"/>
            <a:ext cx="801687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20090307_31a2005b64c3dab4a87cw6bUbTEy7b2x"/>
          <p:cNvPicPr/>
          <p:nvPr/>
        </p:nvPicPr>
        <p:blipFill>
          <a:blip r:embed="rId2"/>
          <a:stretch>
            <a:fillRect/>
          </a:stretch>
        </p:blipFill>
        <p:spPr>
          <a:xfrm>
            <a:off x="3140" y="1784985"/>
            <a:ext cx="12187555" cy="5443220"/>
          </a:xfrm>
          <a:prstGeom prst="rect">
            <a:avLst/>
          </a:prstGeom>
        </p:spPr>
      </p:pic>
      <p:sp>
        <p:nvSpPr>
          <p:cNvPr id="9223" name="文本占位符 9222"/>
          <p:cNvSpPr>
            <a:spLocks noGrp="1"/>
          </p:cNvSpPr>
          <p:nvPr>
            <p:ph type="body" idx="1"/>
          </p:nvPr>
        </p:nvSpPr>
        <p:spPr>
          <a:xfrm>
            <a:off x="1753200" y="990600"/>
            <a:ext cx="8610600" cy="3581400"/>
          </a:xfrm>
          <a:solidFill>
            <a:srgbClr val="CEDFE6">
              <a:alpha val="27000"/>
            </a:srgbClr>
          </a:solidFill>
          <a:ln>
            <a:noFill/>
            <a:miter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CC3300"/>
                </a:solidFill>
                <a:latin typeface="Monotype Corsiva" panose="03010101010201010101" pitchFamily="66" charset="0"/>
              </a:rPr>
              <a:t>  </a:t>
            </a:r>
            <a:r>
              <a:rPr lang="en-US" altLang="zh-C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  Sometimes they may play to ________ (passer-by) in the street or subway so that they can __________ _________ (</a:t>
            </a:r>
            <a:r>
              <a:rPr lang="zh-CN" altLang="en-US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赚额外的钱</a:t>
            </a:r>
            <a:r>
              <a:rPr lang="en-US" altLang="zh-C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) for themselves or to pay for their instruments. Later they ______________</a:t>
            </a:r>
            <a:r>
              <a:rPr lang="zh-CN" altLang="en-US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（表演）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in pubs or clubs, </a:t>
            </a:r>
            <a:r>
              <a:rPr lang="en-US" altLang="zh-CN" sz="3600" b="1" u="sng">
                <a:solidFill>
                  <a:schemeClr val="tx1"/>
                </a:solidFill>
                <a:latin typeface="Monotype Corsiva" panose="03010101010201010101" pitchFamily="66" charset="0"/>
              </a:rPr>
              <a:t>for which</a:t>
            </a:r>
            <a:r>
              <a:rPr lang="en-US" altLang="zh-C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they are paid _______</a:t>
            </a:r>
            <a:r>
              <a:rPr lang="zh-CN" altLang="en-US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（现金）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  <a:endParaRPr lang="en-US" altLang="zh-CN" sz="3600" b="1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1844640" y="1950403"/>
            <a:ext cx="4723765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32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earn some extra money</a:t>
            </a:r>
            <a:endParaRPr lang="en-US" altLang="zh-CN" sz="32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文本框 9224"/>
          <p:cNvSpPr txBox="1"/>
          <p:nvPr/>
        </p:nvSpPr>
        <p:spPr>
          <a:xfrm>
            <a:off x="2632040" y="2910840"/>
            <a:ext cx="334327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give performances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矩形 9225"/>
          <p:cNvSpPr/>
          <p:nvPr/>
        </p:nvSpPr>
        <p:spPr>
          <a:xfrm>
            <a:off x="7163400" y="1004888"/>
            <a:ext cx="205867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passers-by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7" name="文本框 9226"/>
          <p:cNvSpPr txBox="1"/>
          <p:nvPr/>
        </p:nvSpPr>
        <p:spPr>
          <a:xfrm>
            <a:off x="5755605" y="3429000"/>
            <a:ext cx="140779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cash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musical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0000">
            <a:off x="1570955" y="-111760"/>
            <a:ext cx="1028065" cy="10280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1723" y="305435"/>
            <a:ext cx="2305685" cy="579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charset="0"/>
              </a:rPr>
              <a:t>Paragraph2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6" grpId="0"/>
      <p:bldP spid="9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图片 10242" descr="no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9873" y="4865370"/>
            <a:ext cx="801687" cy="130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文本占位符 10244"/>
          <p:cNvSpPr>
            <a:spLocks noGrp="1"/>
          </p:cNvSpPr>
          <p:nvPr>
            <p:ph type="body" idx="1"/>
          </p:nvPr>
        </p:nvSpPr>
        <p:spPr>
          <a:xfrm>
            <a:off x="1493485" y="5715"/>
            <a:ext cx="9175115" cy="1524000"/>
          </a:xfrm>
          <a:solidFill>
            <a:srgbClr val="CEDFE6">
              <a:alpha val="68000"/>
            </a:srgbClr>
          </a:solidFill>
          <a:ln>
            <a:noFill/>
            <a:miter/>
          </a:ln>
        </p:spPr>
        <p:txBody>
          <a:bodyPr>
            <a:normAutofit lnSpcReduction="10000"/>
          </a:bodyPr>
          <a:p>
            <a:pPr>
              <a:lnSpc>
                <a:spcPct val="90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5. The musician were to </a:t>
            </a:r>
            <a:r>
              <a:rPr lang="en-US" altLang="zh-CN" sz="3600" b="1">
                <a:solidFill>
                  <a:srgbClr val="FF0066"/>
                </a:solidFill>
                <a:latin typeface="Monotype Corsiva" panose="03010101010201010101" pitchFamily="66" charset="0"/>
              </a:rPr>
              <a:t>play jokes on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 each other as well as play music, most of which was based loosely on the Beatles.</a:t>
            </a:r>
            <a:endParaRPr lang="en-US" altLang="zh-CN" sz="3600" b="1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1652235" y="3556000"/>
            <a:ext cx="8569325" cy="243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Son: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Susan cried today. She said we shouldn’t ____________________ (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嘲笑她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). But actually we _______________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只是说说笑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). 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just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Father: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Listen. No one likes _______________ (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被嘲笑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 or ___________________ (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被戏弄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), you know.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1742723" y="3967163"/>
            <a:ext cx="38163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have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made fun of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her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文本框 10249"/>
          <p:cNvSpPr txBox="1"/>
          <p:nvPr/>
        </p:nvSpPr>
        <p:spPr>
          <a:xfrm>
            <a:off x="1742723" y="4413250"/>
            <a:ext cx="38163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were just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joking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6424260" y="5046663"/>
            <a:ext cx="38163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being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laughed at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3121308" y="5439728"/>
            <a:ext cx="41052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played jokes/tricks on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文本占位符 8193"/>
          <p:cNvSpPr>
            <a:spLocks noGrp="1"/>
          </p:cNvSpPr>
          <p:nvPr/>
        </p:nvSpPr>
        <p:spPr>
          <a:xfrm>
            <a:off x="1718910" y="1739265"/>
            <a:ext cx="8502650" cy="1494155"/>
          </a:xfrm>
          <a:prstGeom prst="rect">
            <a:avLst/>
          </a:prstGeom>
          <a:noFill/>
          <a:ln w="63500" cmpd="sng">
            <a:solidFill>
              <a:srgbClr val="CEDFE6"/>
            </a:solidFill>
            <a:prstDash val="soli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play a joke / trick on sb.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just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play jokes / tricks on sb.       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戏弄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just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make fun of / laugh at sb.      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嘲笑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10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090307_31a2005b64c3dab4a87cw6bUbTEy7b2x"/>
          <p:cNvPicPr/>
          <p:nvPr/>
        </p:nvPicPr>
        <p:blipFill>
          <a:blip r:embed="rId1"/>
          <a:stretch>
            <a:fillRect/>
          </a:stretch>
        </p:blipFill>
        <p:spPr>
          <a:xfrm>
            <a:off x="39970" y="2198370"/>
            <a:ext cx="12112625" cy="5168900"/>
          </a:xfrm>
          <a:prstGeom prst="rect">
            <a:avLst/>
          </a:prstGeom>
        </p:spPr>
      </p:pic>
      <p:sp>
        <p:nvSpPr>
          <p:cNvPr id="11266" name="矩形 11265"/>
          <p:cNvSpPr/>
          <p:nvPr/>
        </p:nvSpPr>
        <p:spPr>
          <a:xfrm>
            <a:off x="1715100" y="955040"/>
            <a:ext cx="8763000" cy="3657600"/>
          </a:xfrm>
          <a:prstGeom prst="rect">
            <a:avLst/>
          </a:prstGeom>
          <a:solidFill>
            <a:srgbClr val="DEE9EE">
              <a:alpha val="89000"/>
            </a:srgb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  As some of these actors could not sing well enough, they had to __________________ (</a:t>
            </a:r>
            <a:r>
              <a:rPr lang="zh-CN" altLang="en-US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依靠其他音乐家</a:t>
            </a:r>
            <a:r>
              <a:rPr lang="en-US" altLang="zh-C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)to help them. … They were so popular ___ their fans formed clubs in order to ______ _______________(</a:t>
            </a:r>
            <a:r>
              <a:rPr lang="zh-CN" altLang="en-US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更熟悉他们</a:t>
            </a:r>
            <a:r>
              <a:rPr lang="en-US" altLang="zh-CN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). … The band _______ (</a:t>
            </a:r>
            <a:r>
              <a:rPr lang="zh-CN" altLang="en-US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解散</a:t>
            </a:r>
            <a:r>
              <a:rPr lang="en-US" altLang="zh-CN" sz="3600" b="1">
                <a:solidFill>
                  <a:schemeClr val="tx1"/>
                </a:solidFill>
                <a:latin typeface="Monotype Corsiva" panose="03010101010201010101" pitchFamily="66" charset="0"/>
              </a:rPr>
              <a:t>) about 1970, ___ happily they reunited in the mid-1980s.</a:t>
            </a:r>
            <a:endParaRPr lang="en-US" altLang="zh-CN" sz="3600" b="1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68" name="矩形 11267"/>
          <p:cNvSpPr/>
          <p:nvPr/>
        </p:nvSpPr>
        <p:spPr>
          <a:xfrm>
            <a:off x="5372700" y="1488440"/>
            <a:ext cx="417385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rely on other musicians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矩形 11268"/>
          <p:cNvSpPr/>
          <p:nvPr/>
        </p:nvSpPr>
        <p:spPr>
          <a:xfrm>
            <a:off x="3467700" y="2417128"/>
            <a:ext cx="83375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that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矩形 11269"/>
          <p:cNvSpPr/>
          <p:nvPr/>
        </p:nvSpPr>
        <p:spPr>
          <a:xfrm>
            <a:off x="2162775" y="2950528"/>
            <a:ext cx="480631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get more familiar with them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矩形 11270"/>
          <p:cNvSpPr/>
          <p:nvPr/>
        </p:nvSpPr>
        <p:spPr>
          <a:xfrm>
            <a:off x="3696300" y="3407728"/>
            <a:ext cx="168402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broke up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矩形 11271"/>
          <p:cNvSpPr/>
          <p:nvPr/>
        </p:nvSpPr>
        <p:spPr>
          <a:xfrm>
            <a:off x="8649300" y="3483928"/>
            <a:ext cx="73533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but</a:t>
            </a:r>
            <a:endParaRPr lang="en-US" altLang="zh-CN" sz="2800" b="1" i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musical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0000">
            <a:off x="1570955" y="-111760"/>
            <a:ext cx="1028065" cy="10280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1723" y="305435"/>
            <a:ext cx="2305685" cy="579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charset="0"/>
              </a:rPr>
              <a:t>Paragraph4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99"/>
</p:tagLst>
</file>

<file path=ppt/tags/tag10.xml><?xml version="1.0" encoding="utf-8"?>
<p:tagLst xmlns:p="http://schemas.openxmlformats.org/presentationml/2006/main">
  <p:tag name="KSO_WM_TEMPLATE_CATEGORY" val="custom"/>
  <p:tag name="KSO_WM_TEMPLATE_INDEX" val="199"/>
</p:tagLst>
</file>

<file path=ppt/tags/tag11.xml><?xml version="1.0" encoding="utf-8"?>
<p:tagLst xmlns:p="http://schemas.openxmlformats.org/presentationml/2006/main">
  <p:tag name="KSO_WM_TEMPLATE_CATEGORY" val="custom"/>
  <p:tag name="KSO_WM_TEMPLATE_INDEX" val="199"/>
</p:tagLst>
</file>

<file path=ppt/tags/tag12.xml><?xml version="1.0" encoding="utf-8"?>
<p:tagLst xmlns:p="http://schemas.openxmlformats.org/presentationml/2006/main">
  <p:tag name="KSO_WM_TEMPLATE_CATEGORY" val="custom"/>
  <p:tag name="KSO_WM_TEMPLATE_INDEX" val="199"/>
</p:tagLst>
</file>

<file path=ppt/tags/tag13.xml><?xml version="1.0" encoding="utf-8"?>
<p:tagLst xmlns:p="http://schemas.openxmlformats.org/presentationml/2006/main">
  <p:tag name="KSO_WM_TEMPLATE_CATEGORY" val="custom"/>
  <p:tag name="KSO_WM_TEMPLATE_INDEX" val="199"/>
</p:tagLst>
</file>

<file path=ppt/tags/tag14.xml><?xml version="1.0" encoding="utf-8"?>
<p:tagLst xmlns:p="http://schemas.openxmlformats.org/presentationml/2006/main">
  <p:tag name="KSO_WM_TEMPLATE_CATEGORY" val="custom"/>
  <p:tag name="KSO_WM_TEMPLATE_INDEX" val="199"/>
</p:tagLst>
</file>

<file path=ppt/tags/tag15.xml><?xml version="1.0" encoding="utf-8"?>
<p:tagLst xmlns:p="http://schemas.openxmlformats.org/presentationml/2006/main">
  <p:tag name="KSO_WM_TEMPLATE_CATEGORY" val="custom"/>
  <p:tag name="KSO_WM_TEMPLATE_INDEX" val="199"/>
</p:tagLst>
</file>

<file path=ppt/tags/tag16.xml><?xml version="1.0" encoding="utf-8"?>
<p:tagLst xmlns:p="http://schemas.openxmlformats.org/presentationml/2006/main">
  <p:tag name="KSO_WM_TEMPLATE_CATEGORY" val="custom"/>
  <p:tag name="KSO_WM_TEMPLATE_INDEX" val="199"/>
</p:tagLst>
</file>

<file path=ppt/tags/tag17.xml><?xml version="1.0" encoding="utf-8"?>
<p:tagLst xmlns:p="http://schemas.openxmlformats.org/presentationml/2006/main">
  <p:tag name="KSO_WM_TEMPLATE_CATEGORY" val="custom"/>
  <p:tag name="KSO_WM_TEMPLATE_INDEX" val="199"/>
</p:tagLst>
</file>

<file path=ppt/tags/tag2.xml><?xml version="1.0" encoding="utf-8"?>
<p:tagLst xmlns:p="http://schemas.openxmlformats.org/presentationml/2006/main">
  <p:tag name="KSO_WM_TEMPLATE_CATEGORY" val="custom"/>
  <p:tag name="KSO_WM_TEMPLATE_INDEX" val="199"/>
</p:tagLst>
</file>

<file path=ppt/tags/tag3.xml><?xml version="1.0" encoding="utf-8"?>
<p:tagLst xmlns:p="http://schemas.openxmlformats.org/presentationml/2006/main">
  <p:tag name="KSO_WM_TEMPLATE_CATEGORY" val="custom"/>
  <p:tag name="KSO_WM_TEMPLATE_INDEX" val="199"/>
</p:tagLst>
</file>

<file path=ppt/tags/tag4.xml><?xml version="1.0" encoding="utf-8"?>
<p:tagLst xmlns:p="http://schemas.openxmlformats.org/presentationml/2006/main">
  <p:tag name="KSO_WM_TEMPLATE_CATEGORY" val="custom"/>
  <p:tag name="KSO_WM_TEMPLATE_INDEX" val="199"/>
</p:tagLst>
</file>

<file path=ppt/tags/tag5.xml><?xml version="1.0" encoding="utf-8"?>
<p:tagLst xmlns:p="http://schemas.openxmlformats.org/presentationml/2006/main">
  <p:tag name="KSO_WM_TEMPLATE_CATEGORY" val="custom"/>
  <p:tag name="KSO_WM_TEMPLATE_INDEX" val="199"/>
</p:tagLst>
</file>

<file path=ppt/tags/tag6.xml><?xml version="1.0" encoding="utf-8"?>
<p:tagLst xmlns:p="http://schemas.openxmlformats.org/presentationml/2006/main">
  <p:tag name="KSO_WM_TEMPLATE_CATEGORY" val="custom"/>
  <p:tag name="KSO_WM_TEMPLATE_INDEX" val="199"/>
</p:tagLst>
</file>

<file path=ppt/tags/tag7.xml><?xml version="1.0" encoding="utf-8"?>
<p:tagLst xmlns:p="http://schemas.openxmlformats.org/presentationml/2006/main">
  <p:tag name="KSO_WM_TEMPLATE_CATEGORY" val="custom"/>
  <p:tag name="KSO_WM_TEMPLATE_INDEX" val="199"/>
</p:tagLst>
</file>

<file path=ppt/tags/tag8.xml><?xml version="1.0" encoding="utf-8"?>
<p:tagLst xmlns:p="http://schemas.openxmlformats.org/presentationml/2006/main">
  <p:tag name="KSO_WM_TEMPLATE_CATEGORY" val="custom"/>
  <p:tag name="KSO_WM_TEMPLATE_INDEX" val="199"/>
</p:tagLst>
</file>

<file path=ppt/tags/tag9.xml><?xml version="1.0" encoding="utf-8"?>
<p:tagLst xmlns:p="http://schemas.openxmlformats.org/presentationml/2006/main">
  <p:tag name="KSO_WM_TEMPLATE_CATEGORY" val="custom"/>
  <p:tag name="KSO_WM_TEMPLATE_INDEX" val="199"/>
</p:tagLst>
</file>

<file path=ppt/theme/theme1.xml><?xml version="1.0" encoding="utf-8"?>
<a:theme xmlns:a="http://schemas.openxmlformats.org/drawingml/2006/main" name="1_A000120140530A99PPBG">
  <a:themeElements>
    <a:clrScheme name="自定义 1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728EC0"/>
      </a:accent1>
      <a:accent2>
        <a:srgbClr val="4793D1"/>
      </a:accent2>
      <a:accent3>
        <a:srgbClr val="7C72A6"/>
      </a:accent3>
      <a:accent4>
        <a:srgbClr val="00B0F0"/>
      </a:accent4>
      <a:accent5>
        <a:srgbClr val="957E55"/>
      </a:accent5>
      <a:accent6>
        <a:srgbClr val="894B93"/>
      </a:accent6>
      <a:hlink>
        <a:srgbClr val="FFC000"/>
      </a:hlink>
      <a:folHlink>
        <a:srgbClr val="8D8173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6339</Words>
  <Application>WPS 演示</Application>
  <PresentationFormat>在屏幕上显示</PresentationFormat>
  <Paragraphs>283</Paragraphs>
  <Slides>17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HanWangWCL10</vt:lpstr>
      <vt:lpstr>Aharoni</vt:lpstr>
      <vt:lpstr>Comic Sans MS</vt:lpstr>
      <vt:lpstr>Monotype Corsiva</vt:lpstr>
      <vt:lpstr>隶书</vt:lpstr>
      <vt:lpstr>Bauhaus 93</vt:lpstr>
      <vt:lpstr>Times New Roman</vt:lpstr>
      <vt:lpstr>黑体</vt:lpstr>
      <vt:lpstr>华文细黑</vt:lpstr>
      <vt:lpstr>PMingLiU-ExtB</vt:lpstr>
      <vt:lpstr>1_A000120140530A99PPBG</vt:lpstr>
      <vt:lpstr>Unit5 Music Language points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用“rely on” “be/get familiar with” “be/ get familiar to” 填空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Student</cp:lastModifiedBy>
  <cp:revision>75</cp:revision>
  <dcterms:created xsi:type="dcterms:W3CDTF">2016-12-27T07:25:00Z</dcterms:created>
  <dcterms:modified xsi:type="dcterms:W3CDTF">2016-12-28T01:09:05Z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2052-10.1.0.6135</vt:lpwstr>
  </property>
</Properties>
</file>