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58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95" r:id="rId3"/>
    <p:sldId id="330" r:id="rId4"/>
    <p:sldId id="331" r:id="rId5"/>
    <p:sldId id="312" r:id="rId6"/>
    <p:sldId id="332" r:id="rId7"/>
    <p:sldId id="343" r:id="rId8"/>
    <p:sldId id="336" r:id="rId9"/>
    <p:sldId id="385" r:id="rId10"/>
    <p:sldId id="374" r:id="rId11"/>
    <p:sldId id="407" r:id="rId12"/>
    <p:sldId id="375" r:id="rId13"/>
    <p:sldId id="408" r:id="rId14"/>
    <p:sldId id="337" r:id="rId15"/>
    <p:sldId id="399" r:id="rId16"/>
    <p:sldId id="409" r:id="rId17"/>
    <p:sldId id="398" r:id="rId18"/>
    <p:sldId id="339" r:id="rId19"/>
    <p:sldId id="379" r:id="rId20"/>
  </p:sldIdLst>
  <p:sldSz cx="9144000" cy="5143500" type="screen16x9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6600"/>
    <a:srgbClr val="FF3300"/>
    <a:srgbClr val="0066FF"/>
    <a:srgbClr val="33CC33"/>
    <a:srgbClr val="FFFF00"/>
    <a:srgbClr val="31C531"/>
    <a:srgbClr val="00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11"/>
    <p:restoredTop sz="94660"/>
  </p:normalViewPr>
  <p:slideViewPr>
    <p:cSldViewPr showGuides="1">
      <p:cViewPr>
        <p:scale>
          <a:sx n="100" d="100"/>
          <a:sy n="100" d="100"/>
        </p:scale>
        <p:origin x="-1944" y="-798"/>
      </p:cViewPr>
      <p:guideLst>
        <p:guide orient="horz" pos="1574"/>
        <p:guide pos="282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7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zh-CN" alt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1126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pPr lvl="0" indent="0" algn="r"/>
              <a:t>3</a:t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433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1433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pPr lvl="0" indent="0" algn="r"/>
              <a:t>5</a:t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1741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pPr lvl="0" indent="0" algn="r"/>
              <a:t>7</a:t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20482" name="文本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355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2355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pPr lvl="0" indent="0" algn="r"/>
              <a:t>11</a:t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765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2765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pPr lvl="0" indent="0" algn="r"/>
              <a:t>13</a:t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277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327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pPr lvl="0" indent="0" algn="r"/>
              <a:t>16</a:t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2" y="1597824"/>
            <a:ext cx="7772400" cy="1102519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1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1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1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6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2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6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9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4"/>
            <a:ext cx="2057400" cy="4388644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4"/>
            <a:ext cx="6019800" cy="4388644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/>
          <p:cNvPicPr>
            <a:picLocks noChangeAspect="1"/>
          </p:cNvPicPr>
          <p:nvPr/>
        </p:nvPicPr>
        <p:blipFill>
          <a:blip r:embed="rId2" cstate="print"/>
          <a:srcRect l="449" t="10229" r="-90" b="9750"/>
          <a:stretch>
            <a:fillRect/>
          </a:stretch>
        </p:blipFill>
        <p:spPr>
          <a:xfrm>
            <a:off x="1588" y="0"/>
            <a:ext cx="914082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KSO_CT2"/>
          <p:cNvSpPr>
            <a:spLocks noGrp="1"/>
          </p:cNvSpPr>
          <p:nvPr>
            <p:ph type="subTitle" idx="1"/>
          </p:nvPr>
        </p:nvSpPr>
        <p:spPr>
          <a:xfrm>
            <a:off x="3842439" y="3482227"/>
            <a:ext cx="5144941" cy="350408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350">
                <a:solidFill>
                  <a:schemeClr val="bg2">
                    <a:lumMod val="50000"/>
                  </a:schemeClr>
                </a:solidFill>
                <a:effectLst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z="1350" strike="noStrike" noProof="1" smtClean="0"/>
              <a:t>单击此处编辑母版副标题样式</a:t>
            </a:r>
            <a:endParaRPr lang="zh-CN" altLang="en-US" strike="noStrike" noProof="1" smtClean="0"/>
          </a:p>
        </p:txBody>
      </p:sp>
      <p:sp>
        <p:nvSpPr>
          <p:cNvPr id="7" name="KSO_CT1"/>
          <p:cNvSpPr>
            <a:spLocks noGrp="1"/>
          </p:cNvSpPr>
          <p:nvPr>
            <p:ph type="title"/>
          </p:nvPr>
        </p:nvSpPr>
        <p:spPr>
          <a:xfrm>
            <a:off x="3842439" y="2106182"/>
            <a:ext cx="5144891" cy="1290058"/>
          </a:xfrm>
        </p:spPr>
        <p:txBody>
          <a:bodyPr>
            <a:noAutofit/>
          </a:bodyPr>
          <a:lstStyle>
            <a:lvl1pPr algn="ctr">
              <a:defRPr sz="3150" baseline="0"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latin typeface="Baskerville Old Face" pitchFamily="18" charset="0"/>
              </a:defRPr>
            </a:lvl1pPr>
          </a:lstStyle>
          <a:p>
            <a:pPr fontAlgn="base"/>
            <a:r>
              <a:rPr lang="zh-CN" altLang="en-US" sz="315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9" name="KSO_FD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KSO_FT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lvl="0"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1574006" y="1489705"/>
            <a:ext cx="5995988" cy="926306"/>
          </a:xfrm>
        </p:spPr>
        <p:txBody>
          <a:bodyPr>
            <a:normAutofit/>
          </a:bodyPr>
          <a:lstStyle>
            <a:lvl1pPr algn="ctr">
              <a:defRPr sz="270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3038170" y="2458874"/>
            <a:ext cx="3067663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lvl="0"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049867" y="933451"/>
            <a:ext cx="3810000" cy="369927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889500" y="933451"/>
            <a:ext cx="3820587" cy="369927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lvl="0"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88899"/>
            <a:ext cx="6984076" cy="537767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032272"/>
            <a:ext cx="3868340" cy="617934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z="135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1650206"/>
            <a:ext cx="3868340" cy="2763441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5" y="1032272"/>
            <a:ext cx="3887391" cy="617934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z="135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5" y="1650206"/>
            <a:ext cx="3887391" cy="2763441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lvl="0"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lvl="0"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lvl="0"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58442" y="400052"/>
            <a:ext cx="2949178" cy="1200150"/>
          </a:xfrm>
        </p:spPr>
        <p:txBody>
          <a:bodyPr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4115992" y="797721"/>
            <a:ext cx="4629150" cy="3655219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z="1350" strike="noStrike" noProof="1" smtClean="0"/>
              <a:t>第二级</a:t>
            </a:r>
            <a:endParaRPr lang="zh-CN" altLang="en-US" strike="noStrike" noProof="1" smtClean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58442" y="160020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8" name="KSO_FD"/>
          <p:cNvSpPr>
            <a:spLocks noGrp="1"/>
          </p:cNvSpPr>
          <p:nvPr>
            <p:ph type="dt" sz="half" idx="1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KSO_FT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934644" y="342900"/>
            <a:ext cx="2949178" cy="1200150"/>
          </a:xfrm>
        </p:spPr>
        <p:txBody>
          <a:bodyPr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4082125" y="740570"/>
            <a:ext cx="4629150" cy="365521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just" defTabSz="685800" rtl="0" eaLnBrk="0" fontAlgn="base" latinLnBrk="0" hangingPunct="0">
              <a:lnSpc>
                <a:spcPct val="110000"/>
              </a:lnSpc>
              <a:spcBef>
                <a:spcPts val="13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9CB032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</a:rPr>
              <a:t>单击图标添加图片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9CB032"/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934644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8" name="KSO_FD"/>
          <p:cNvSpPr>
            <a:spLocks noGrp="1"/>
          </p:cNvSpPr>
          <p:nvPr>
            <p:ph type="dt" sz="half" idx="1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KSO_FT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lvl="0"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273844"/>
            <a:ext cx="886883" cy="4358879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1" y="273844"/>
            <a:ext cx="5949952" cy="4358879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</p:txBody>
      </p:sp>
      <p:sp>
        <p:nvSpPr>
          <p:cNvPr id="8" name="KSO_FD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KSO_FT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1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5979"/>
            <a:ext cx="8229601" cy="85725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2" y="1200151"/>
            <a:ext cx="8229601" cy="3394472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66700" marR="0" lvl="0" indent="-266700" algn="just" defTabSz="685800" rtl="0" eaLnBrk="0" fontAlgn="base" latinLnBrk="0" hangingPunct="0">
              <a:lnSpc>
                <a:spcPct val="110000"/>
              </a:lnSpc>
              <a:spcBef>
                <a:spcPts val="13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m"/>
              <a:defRPr/>
            </a:pPr>
            <a:endParaRPr kumimoji="0" lang="zh-CN" altLang="en-US" sz="1500" b="0" i="0" u="none" strike="noStrike" kern="1200" cap="none" spc="0" normalizeH="0" baseline="0" noProof="0" smtClean="0">
              <a:ln>
                <a:noFill/>
              </a:ln>
              <a:solidFill>
                <a:srgbClr val="9CB032"/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lvl="0"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2" y="205984"/>
            <a:ext cx="8229601" cy="438864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lvl="0"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4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 b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b="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/>
          </p:cNvPicPr>
          <p:nvPr/>
        </p:nvPicPr>
        <p:blipFill>
          <a:blip r:embed="rId15" cstate="print"/>
          <a:srcRect l="2" t="24564" r="224"/>
          <a:stretch>
            <a:fillRect/>
          </a:stretch>
        </p:blipFill>
        <p:spPr>
          <a:xfrm>
            <a:off x="0" y="-15875"/>
            <a:ext cx="9144000" cy="5159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KSO_BT1"/>
          <p:cNvSpPr>
            <a:spLocks noGrp="1"/>
          </p:cNvSpPr>
          <p:nvPr>
            <p:ph type="title"/>
          </p:nvPr>
        </p:nvSpPr>
        <p:spPr>
          <a:xfrm>
            <a:off x="419100" y="122238"/>
            <a:ext cx="8291513" cy="52387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x-none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indent="0" algn="r"/>
            <a:fld id="{9A0DB2DC-4C9A-4742-B13C-FB6460FD3503}" type="slidenum">
              <a:rPr lang="en-US" altLang="zh-CN" sz="900" dirty="0">
                <a:solidFill>
                  <a:srgbClr val="929292"/>
                </a:solidFill>
                <a:latin typeface="Arial" panose="020B0604020202020204" pitchFamily="34" charset="0"/>
              </a:rPr>
              <a:pPr lvl="0" indent="0" algn="r"/>
              <a:t>‹#›</a:t>
            </a:fld>
            <a:endParaRPr lang="en-US" altLang="zh-CN" sz="900" dirty="0">
              <a:solidFill>
                <a:srgbClr val="929292"/>
              </a:solidFill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  <p:sp>
        <p:nvSpPr>
          <p:cNvPr id="2055" name="KSO_BC1"/>
          <p:cNvSpPr>
            <a:spLocks noGrp="1"/>
          </p:cNvSpPr>
          <p:nvPr>
            <p:ph type="body"/>
          </p:nvPr>
        </p:nvSpPr>
        <p:spPr>
          <a:xfrm>
            <a:off x="419100" y="769938"/>
            <a:ext cx="8291513" cy="38957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66700"/>
            <a:r>
              <a:rPr lang="zh-CN" altLang="en-US" dirty="0"/>
              <a:t>单击此处编辑母版文本样式</a:t>
            </a:r>
          </a:p>
          <a:p>
            <a:pPr lvl="1" indent="-266700"/>
            <a:r>
              <a:rPr lang="zh-CN" altLang="en-US" dirty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rgbClr val="597F24"/>
          </a:solidFill>
          <a:latin typeface="Arial Black" panose="020B0A04020102020204" pitchFamily="34" charset="0"/>
          <a:ea typeface="微软雅黑" pitchFamily="34" charset="-122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97F24"/>
          </a:solidFill>
          <a:latin typeface="Arial Black" panose="020B0A04020102020204" pitchFamily="34" charset="0"/>
          <a:ea typeface="微软雅黑" pitchFamily="34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97F24"/>
          </a:solidFill>
          <a:latin typeface="Arial Black" panose="020B0A04020102020204" pitchFamily="34" charset="0"/>
          <a:ea typeface="微软雅黑" pitchFamily="34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97F24"/>
          </a:solidFill>
          <a:latin typeface="Arial Black" panose="020B0A04020102020204" pitchFamily="34" charset="0"/>
          <a:ea typeface="微软雅黑" pitchFamily="34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97F24"/>
          </a:solidFill>
          <a:latin typeface="Arial Black" panose="020B0A04020102020204" pitchFamily="34" charset="0"/>
          <a:ea typeface="微软雅黑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97F24"/>
          </a:solidFill>
          <a:latin typeface="Arial Black" panose="020B0A04020102020204" pitchFamily="34" charset="0"/>
          <a:ea typeface="微软雅黑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97F24"/>
          </a:solidFill>
          <a:latin typeface="Arial Black" panose="020B0A04020102020204" pitchFamily="34" charset="0"/>
          <a:ea typeface="微软雅黑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97F24"/>
          </a:solidFill>
          <a:latin typeface="Arial Black" panose="020B0A04020102020204" pitchFamily="34" charset="0"/>
          <a:ea typeface="微软雅黑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97F24"/>
          </a:solidFill>
          <a:latin typeface="Arial Black" panose="020B0A04020102020204" pitchFamily="34" charset="0"/>
          <a:ea typeface="微软雅黑" pitchFamily="34" charset="-122"/>
        </a:defRPr>
      </a:lvl9pPr>
    </p:titleStyle>
    <p:bodyStyle>
      <a:lvl1pPr marL="266700" indent="-266700" algn="just" defTabSz="685800" rtl="0" eaLnBrk="0" fontAlgn="base" hangingPunct="0">
        <a:lnSpc>
          <a:spcPct val="110000"/>
        </a:lnSpc>
        <a:spcBef>
          <a:spcPts val="135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m"/>
        <a:defRPr sz="1500" kern="1200">
          <a:solidFill>
            <a:srgbClr val="9CB032"/>
          </a:solidFill>
          <a:latin typeface="Arial" panose="020B0604020202020204" pitchFamily="34" charset="0"/>
          <a:ea typeface="微软雅黑" pitchFamily="34" charset="-122"/>
          <a:cs typeface="+mn-cs"/>
        </a:defRPr>
      </a:lvl1pPr>
      <a:lvl2pPr marL="266700" indent="-266700" algn="just" defTabSz="685800" rtl="0" eaLnBrk="0" fontAlgn="base" hangingPunct="0">
        <a:lnSpc>
          <a:spcPct val="130000"/>
        </a:lnSpc>
        <a:spcBef>
          <a:spcPct val="0"/>
        </a:spcBef>
        <a:spcAft>
          <a:spcPts val="450"/>
        </a:spcAft>
        <a:buClr>
          <a:srgbClr val="D8E39E"/>
        </a:buClr>
        <a:buFont typeface="幼圆" panose="02010509060101010101" pitchFamily="49" charset="-122"/>
        <a:buChar char=" "/>
        <a:defRPr sz="1200" kern="1200">
          <a:solidFill>
            <a:srgbClr val="7D7D7D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slideLayout" Target="../slideLayouts/slideLayout17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23.xml"/><Relationship Id="rId9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31.xml"/><Relationship Id="rId9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39.xml"/><Relationship Id="rId9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47.xml"/><Relationship Id="rId9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10" Type="http://schemas.openxmlformats.org/officeDocument/2006/relationships/notesSlide" Target="../notesSlides/notesSlide6.xml"/><Relationship Id="rId4" Type="http://schemas.openxmlformats.org/officeDocument/2006/relationships/tags" Target="../tags/tag55.xml"/><Relationship Id="rId9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63.xml"/><Relationship Id="rId9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1143000"/>
            <a:ext cx="9144000" cy="200025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indent="0" algn="r"/>
            <a:endParaRPr lang="zh-CN" altLang="en-US" sz="2800" dirty="0">
              <a:solidFill>
                <a:srgbClr val="0066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8194" name="WordArt 7"/>
          <p:cNvSpPr>
            <a:spLocks noTextEdit="1"/>
          </p:cNvSpPr>
          <p:nvPr/>
        </p:nvSpPr>
        <p:spPr>
          <a:xfrm>
            <a:off x="5143500" y="3419475"/>
            <a:ext cx="3071813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lnSpcReduction="10000"/>
          </a:bodyPr>
          <a:lstStyle/>
          <a:p>
            <a:pPr algn="ctr"/>
            <a:r>
              <a:rPr lang="zh-CN" altLang="en-US" sz="1800">
                <a:solidFill>
                  <a:srgbClr val="002060"/>
                </a:solidFill>
                <a:latin typeface="書體坊顏體㊣" charset="0"/>
                <a:ea typeface="書體坊顏體㊣" charset="0"/>
              </a:rPr>
              <a:t>淮北幼教</a:t>
            </a:r>
            <a:r>
              <a:rPr lang="en-US" altLang="zh-CN" sz="1800">
                <a:solidFill>
                  <a:srgbClr val="002060"/>
                </a:solidFill>
                <a:latin typeface="書體坊顏體㊣" charset="0"/>
                <a:ea typeface="書體坊顏體㊣" charset="0"/>
              </a:rPr>
              <a:t>1</a:t>
            </a:r>
            <a:r>
              <a:rPr lang="zh-CN" altLang="en-US" sz="1800">
                <a:solidFill>
                  <a:srgbClr val="002060"/>
                </a:solidFill>
                <a:latin typeface="書體坊顏體㊣" charset="0"/>
                <a:ea typeface="書體坊顏體㊣" charset="0"/>
              </a:rPr>
              <a:t>班第3期简报</a:t>
            </a:r>
          </a:p>
        </p:txBody>
      </p:sp>
      <p:sp>
        <p:nvSpPr>
          <p:cNvPr id="8195" name="WordArt 8"/>
          <p:cNvSpPr>
            <a:spLocks noTextEdit="1"/>
          </p:cNvSpPr>
          <p:nvPr/>
        </p:nvSpPr>
        <p:spPr>
          <a:xfrm>
            <a:off x="5878195" y="3929380"/>
            <a:ext cx="2337435" cy="38671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546"/>
              </a:avLst>
            </a:prstTxWarp>
            <a:normAutofit lnSpcReduction="10000"/>
          </a:bodyPr>
          <a:lstStyle/>
          <a:p>
            <a:pPr algn="ctr" fontAlgn="base"/>
            <a:r>
              <a:rPr lang="zh-CN" altLang="en-US" sz="2000" strike="noStrike" noProof="1">
                <a:solidFill>
                  <a:srgbClr val="002060"/>
                </a:solidFill>
                <a:latin typeface="書體坊顏體㊣" charset="0"/>
                <a:ea typeface="書體坊顏體㊣" charset="0"/>
                <a:cs typeface="+mn-ea"/>
              </a:rPr>
              <a:t>主编：汤培培</a:t>
            </a:r>
            <a:endParaRPr lang="en-US" altLang="zh-CN" sz="2000" strike="noStrike" noProof="1">
              <a:solidFill>
                <a:srgbClr val="002060"/>
              </a:solidFill>
              <a:latin typeface="書體坊顏體㊣" charset="0"/>
              <a:ea typeface="書體坊顏體㊣" charset="0"/>
              <a:cs typeface="+mn-ea"/>
            </a:endParaRPr>
          </a:p>
        </p:txBody>
      </p:sp>
      <p:sp>
        <p:nvSpPr>
          <p:cNvPr id="8197" name="TextBox 8"/>
          <p:cNvSpPr txBox="1"/>
          <p:nvPr/>
        </p:nvSpPr>
        <p:spPr>
          <a:xfrm>
            <a:off x="1071563" y="1323975"/>
            <a:ext cx="7253287" cy="18192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r">
              <a:lnSpc>
                <a:spcPct val="150000"/>
              </a:lnSpc>
            </a:pPr>
            <a:r>
              <a:rPr lang="zh-CN" altLang="en-US" sz="3000" dirty="0">
                <a:solidFill>
                  <a:srgbClr val="FF5050"/>
                </a:solidFill>
                <a:latin typeface="微软雅黑" pitchFamily="34" charset="-122"/>
                <a:ea typeface="微软雅黑" pitchFamily="34" charset="-122"/>
              </a:rPr>
              <a:t>安徽省中小学（幼儿园）教师</a:t>
            </a:r>
          </a:p>
          <a:p>
            <a:pPr lvl="0" indent="0" algn="r">
              <a:lnSpc>
                <a:spcPct val="150000"/>
              </a:lnSpc>
            </a:pPr>
            <a:r>
              <a:rPr lang="zh-CN" altLang="en-US" sz="3000" dirty="0">
                <a:solidFill>
                  <a:srgbClr val="FF5050"/>
                </a:solidFill>
                <a:latin typeface="微软雅黑" pitchFamily="34" charset="-122"/>
                <a:ea typeface="微软雅黑" pitchFamily="34" charset="-122"/>
              </a:rPr>
              <a:t>全员远程培训</a:t>
            </a:r>
          </a:p>
          <a:p>
            <a:pPr lvl="0" indent="0" algn="ctr">
              <a:lnSpc>
                <a:spcPct val="130000"/>
              </a:lnSpc>
            </a:pPr>
            <a:endParaRPr lang="zh-CN" altLang="en-US" dirty="0">
              <a:solidFill>
                <a:srgbClr val="FF5050"/>
              </a:solidFill>
              <a:latin typeface="Arial" panose="020B0604020202020204" pitchFamily="34" charset="0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MH_Number_1"/>
          <p:cNvSpPr/>
          <p:nvPr>
            <p:custDataLst>
              <p:tags r:id="rId2"/>
            </p:custDataLst>
          </p:nvPr>
        </p:nvSpPr>
        <p:spPr>
          <a:xfrm>
            <a:off x="1795463" y="1833563"/>
            <a:ext cx="327025" cy="327025"/>
          </a:xfrm>
          <a:prstGeom prst="roundRect">
            <a:avLst/>
          </a:prstGeom>
          <a:gradFill>
            <a:gsLst>
              <a:gs pos="0">
                <a:srgbClr val="B01826"/>
              </a:gs>
              <a:gs pos="100000">
                <a:srgbClr val="EA60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eaLnBrk="1" fontAlgn="base" hangingPunct="1"/>
            <a:r>
              <a:rPr lang="en-US" altLang="zh-CN" sz="1500" strike="noStrike" noProof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9218" name="MH_Entry_1"/>
          <p:cNvSpPr txBox="1"/>
          <p:nvPr>
            <p:custDataLst>
              <p:tags r:id="rId3"/>
            </p:custDataLst>
          </p:nvPr>
        </p:nvSpPr>
        <p:spPr>
          <a:xfrm>
            <a:off x="2308225" y="1752600"/>
            <a:ext cx="2263775" cy="49053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 algn="ctr"/>
            <a:r>
              <a:rPr lang="zh-CN" altLang="en-US" sz="160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开篇寄语</a:t>
            </a:r>
          </a:p>
        </p:txBody>
      </p:sp>
      <p:sp>
        <p:nvSpPr>
          <p:cNvPr id="96" name="MH_Number_5"/>
          <p:cNvSpPr/>
          <p:nvPr>
            <p:custDataLst>
              <p:tags r:id="rId4"/>
            </p:custDataLst>
          </p:nvPr>
        </p:nvSpPr>
        <p:spPr>
          <a:xfrm>
            <a:off x="1795463" y="2563813"/>
            <a:ext cx="327025" cy="327025"/>
          </a:xfrm>
          <a:prstGeom prst="roundRect">
            <a:avLst/>
          </a:prstGeom>
          <a:gradFill>
            <a:gsLst>
              <a:gs pos="0">
                <a:srgbClr val="038297"/>
              </a:gs>
              <a:gs pos="100000">
                <a:srgbClr val="03C0D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eaLnBrk="1" fontAlgn="base" hangingPunct="1"/>
            <a:r>
              <a:rPr lang="en-US" altLang="zh-CN" sz="1500" strike="noStrike" noProof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  <p:sp>
        <p:nvSpPr>
          <p:cNvPr id="9220" name="MH_Entry_5"/>
          <p:cNvSpPr txBox="1"/>
          <p:nvPr>
            <p:custDataLst>
              <p:tags r:id="rId5"/>
            </p:custDataLst>
          </p:nvPr>
        </p:nvSpPr>
        <p:spPr>
          <a:xfrm>
            <a:off x="2308225" y="2563813"/>
            <a:ext cx="2263775" cy="4889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 algn="ctr"/>
            <a:r>
              <a:rPr lang="zh-CN" altLang="en-US" sz="160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优秀集锦</a:t>
            </a:r>
          </a:p>
        </p:txBody>
      </p:sp>
      <p:sp>
        <p:nvSpPr>
          <p:cNvPr id="99" name="MH_Number_7"/>
          <p:cNvSpPr/>
          <p:nvPr>
            <p:custDataLst>
              <p:tags r:id="rId6"/>
            </p:custDataLst>
          </p:nvPr>
        </p:nvSpPr>
        <p:spPr>
          <a:xfrm>
            <a:off x="1795463" y="3379788"/>
            <a:ext cx="327025" cy="327025"/>
          </a:xfrm>
          <a:prstGeom prst="roundRect">
            <a:avLst/>
          </a:prstGeom>
          <a:gradFill>
            <a:gsLst>
              <a:gs pos="0">
                <a:srgbClr val="524638"/>
              </a:gs>
              <a:gs pos="100000">
                <a:srgbClr val="9C877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eaLnBrk="1" fontAlgn="base" hangingPunct="1"/>
            <a:r>
              <a:rPr lang="en-US" altLang="zh-CN" sz="1500" strike="noStrike" noProof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</a:p>
        </p:txBody>
      </p:sp>
      <p:sp>
        <p:nvSpPr>
          <p:cNvPr id="9222" name="MH_Entry_7"/>
          <p:cNvSpPr txBox="1"/>
          <p:nvPr>
            <p:custDataLst>
              <p:tags r:id="rId7"/>
            </p:custDataLst>
          </p:nvPr>
        </p:nvSpPr>
        <p:spPr>
          <a:xfrm>
            <a:off x="2308225" y="3140075"/>
            <a:ext cx="2263775" cy="98901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 algn="ctr"/>
            <a:r>
              <a:rPr lang="zh-CN" altLang="en-US" sz="160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优秀鉴定表</a:t>
            </a:r>
          </a:p>
        </p:txBody>
      </p:sp>
      <p:cxnSp>
        <p:nvCxnSpPr>
          <p:cNvPr id="105" name="MH_Others_1"/>
          <p:cNvCxnSpPr/>
          <p:nvPr>
            <p:custDataLst>
              <p:tags r:id="rId8"/>
            </p:custDataLst>
          </p:nvPr>
        </p:nvCxnSpPr>
        <p:spPr>
          <a:xfrm>
            <a:off x="2263775" y="1833563"/>
            <a:ext cx="0" cy="2765425"/>
          </a:xfrm>
          <a:prstGeom prst="line">
            <a:avLst/>
          </a:prstGeom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MH_Number_2"/>
          <p:cNvSpPr/>
          <p:nvPr>
            <p:custDataLst>
              <p:tags r:id="rId9"/>
            </p:custDataLst>
          </p:nvPr>
        </p:nvSpPr>
        <p:spPr>
          <a:xfrm>
            <a:off x="4713288" y="1833563"/>
            <a:ext cx="327025" cy="327025"/>
          </a:xfrm>
          <a:prstGeom prst="roundRect">
            <a:avLst/>
          </a:prstGeom>
          <a:gradFill>
            <a:gsLst>
              <a:gs pos="0">
                <a:srgbClr val="B01826"/>
              </a:gs>
              <a:gs pos="100000">
                <a:srgbClr val="EA60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eaLnBrk="1" fontAlgn="base" hangingPunct="1"/>
            <a:r>
              <a:rPr lang="en-US" altLang="zh-CN" sz="1500" strike="noStrike" noProof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sp>
        <p:nvSpPr>
          <p:cNvPr id="9225" name="MH_Entry_2"/>
          <p:cNvSpPr txBox="1"/>
          <p:nvPr>
            <p:custDataLst>
              <p:tags r:id="rId10"/>
            </p:custDataLst>
          </p:nvPr>
        </p:nvSpPr>
        <p:spPr>
          <a:xfrm>
            <a:off x="5213350" y="1752600"/>
            <a:ext cx="2265363" cy="49053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 algn="ctr"/>
            <a:r>
              <a:rPr lang="zh-CN" altLang="en-US" sz="160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学情统计</a:t>
            </a:r>
          </a:p>
        </p:txBody>
      </p:sp>
      <p:sp>
        <p:nvSpPr>
          <p:cNvPr id="119" name="MH_Number_6"/>
          <p:cNvSpPr/>
          <p:nvPr>
            <p:custDataLst>
              <p:tags r:id="rId11"/>
            </p:custDataLst>
          </p:nvPr>
        </p:nvSpPr>
        <p:spPr>
          <a:xfrm>
            <a:off x="4713288" y="2644775"/>
            <a:ext cx="327025" cy="327025"/>
          </a:xfrm>
          <a:prstGeom prst="roundRect">
            <a:avLst/>
          </a:prstGeom>
          <a:gradFill>
            <a:gsLst>
              <a:gs pos="0">
                <a:srgbClr val="038297"/>
              </a:gs>
              <a:gs pos="100000">
                <a:srgbClr val="03C0D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eaLnBrk="1" fontAlgn="base" hangingPunct="1"/>
            <a:r>
              <a:rPr lang="en-US" altLang="zh-CN" sz="1500" strike="noStrike" noProof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</a:p>
        </p:txBody>
      </p:sp>
      <p:sp>
        <p:nvSpPr>
          <p:cNvPr id="9227" name="MH_Entry_6"/>
          <p:cNvSpPr txBox="1"/>
          <p:nvPr>
            <p:custDataLst>
              <p:tags r:id="rId12"/>
            </p:custDataLst>
          </p:nvPr>
        </p:nvSpPr>
        <p:spPr>
          <a:xfrm>
            <a:off x="5214938" y="2563813"/>
            <a:ext cx="2265362" cy="4889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 algn="ctr"/>
            <a:r>
              <a:rPr lang="zh-CN" altLang="en-US" sz="160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研修心语精华篇</a:t>
            </a:r>
          </a:p>
        </p:txBody>
      </p:sp>
      <p:cxnSp>
        <p:nvCxnSpPr>
          <p:cNvPr id="30" name="MH_Others_2"/>
          <p:cNvCxnSpPr/>
          <p:nvPr>
            <p:custDataLst>
              <p:tags r:id="rId13"/>
            </p:custDataLst>
          </p:nvPr>
        </p:nvCxnSpPr>
        <p:spPr>
          <a:xfrm rot="5400000">
            <a:off x="3857625" y="3143250"/>
            <a:ext cx="2716213" cy="1588"/>
          </a:xfrm>
          <a:prstGeom prst="line">
            <a:avLst/>
          </a:prstGeom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9" name="MH_Others_3"/>
          <p:cNvSpPr txBox="1"/>
          <p:nvPr>
            <p:custDataLst>
              <p:tags r:id="rId14"/>
            </p:custDataLst>
          </p:nvPr>
        </p:nvSpPr>
        <p:spPr>
          <a:xfrm flipH="1">
            <a:off x="1168400" y="876300"/>
            <a:ext cx="2238375" cy="307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/>
          <a:lstStyle/>
          <a:p>
            <a:pPr lvl="0" indent="0"/>
            <a:r>
              <a:rPr lang="en-US" altLang="zh-CN" sz="2800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ONTENTS</a:t>
            </a:r>
            <a:endParaRPr lang="zh-CN" altLang="en-US" sz="2800" dirty="0">
              <a:solidFill>
                <a:srgbClr val="FFC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4" name="MH_Others_4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 flipH="1">
            <a:off x="1271270" y="394335"/>
            <a:ext cx="2397125" cy="481965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zh-CN"/>
            </a:defPPr>
            <a:lvl1pPr algn="ctr">
              <a:defRPr sz="4000" b="1">
                <a:solidFill>
                  <a:srgbClr val="EA606D"/>
                </a:solidFill>
                <a:effectLst>
                  <a:innerShdw blurRad="63500">
                    <a:prstClr val="black">
                      <a:alpha val="20000"/>
                    </a:prstClr>
                  </a:innerShdw>
                </a:effectLst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EA606D"/>
                </a:solidFill>
                <a:effectLst>
                  <a:innerShdw blurRad="63500">
                    <a:prstClr val="black">
                      <a:alpha val="20000"/>
                    </a:prstClr>
                  </a:innerShdw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目录</a:t>
            </a:r>
          </a:p>
        </p:txBody>
      </p:sp>
      <p:sp>
        <p:nvSpPr>
          <p:cNvPr id="35" name="MH_Others_5"/>
          <p:cNvSpPr/>
          <p:nvPr>
            <p:custDataLst>
              <p:tags r:id="rId16"/>
            </p:custDataLst>
          </p:nvPr>
        </p:nvSpPr>
        <p:spPr>
          <a:xfrm>
            <a:off x="588065" y="510985"/>
            <a:ext cx="854977" cy="632525"/>
          </a:xfrm>
          <a:prstGeom prst="roundRect">
            <a:avLst/>
          </a:prstGeom>
          <a:noFill/>
        </p:spPr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innerShdw blurRad="63500">
                    <a:prstClr val="black">
                      <a:alpha val="20000"/>
                    </a:prstClr>
                  </a:inn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C</a:t>
            </a:r>
            <a:endParaRPr kumimoji="0" lang="zh-CN" altLang="en-US" sz="72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>
                <a:innerShdw blurRad="63500">
                  <a:prstClr val="black">
                    <a:alpha val="20000"/>
                  </a:prstClr>
                </a:inn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9232" name="MH_Entry_Highlight"/>
          <p:cNvSpPr txBox="1"/>
          <p:nvPr>
            <p:custDataLst>
              <p:tags r:id="rId17"/>
            </p:custDataLst>
          </p:nvPr>
        </p:nvSpPr>
        <p:spPr>
          <a:xfrm>
            <a:off x="-576262" y="2890838"/>
            <a:ext cx="381000" cy="4889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 algn="ctr">
              <a:lnSpc>
                <a:spcPct val="130000"/>
              </a:lnSpc>
            </a:pPr>
            <a:r>
              <a:rPr lang="zh-CN" altLang="en-US" sz="1500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-700087" y="5303838"/>
            <a:ext cx="7240588" cy="3136900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1" fontAlgn="base" hangingPunct="1">
              <a:lnSpc>
                <a:spcPct val="130000"/>
              </a:lnSpc>
            </a:pPr>
            <a:endParaRPr lang="en-US" altLang="zh-CN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fontAlgn="base" hangingPunct="1">
              <a:lnSpc>
                <a:spcPct val="130000"/>
              </a:lnSpc>
            </a:pPr>
            <a:endParaRPr lang="en-US" altLang="zh-CN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fontAlgn="base" hangingPunct="1">
              <a:lnSpc>
                <a:spcPct val="130000"/>
              </a:lnSpc>
            </a:pPr>
            <a:endParaRPr lang="en-US" altLang="zh-CN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fontAlgn="base" hangingPunct="1">
              <a:lnSpc>
                <a:spcPct val="130000"/>
              </a:lnSpc>
            </a:pPr>
            <a:endParaRPr lang="en-US" altLang="zh-CN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fontAlgn="base" hangingPunct="1">
              <a:lnSpc>
                <a:spcPct val="130000"/>
              </a:lnSpc>
            </a:pPr>
            <a:endParaRPr lang="en-US" altLang="zh-CN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fontAlgn="base" hangingPunct="1">
              <a:lnSpc>
                <a:spcPct val="130000"/>
              </a:lnSpc>
            </a:pPr>
            <a:endParaRPr lang="en-US" altLang="zh-CN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fontAlgn="base" hangingPunct="1">
              <a:lnSpc>
                <a:spcPct val="130000"/>
              </a:lnSpc>
            </a:pPr>
            <a:endParaRPr lang="en-US" altLang="zh-CN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fontAlgn="base" hangingPunct="1">
              <a:lnSpc>
                <a:spcPct val="130000"/>
              </a:lnSpc>
            </a:pPr>
            <a:endParaRPr lang="en-US" altLang="zh-CN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fontAlgn="base" hangingPunct="1">
              <a:lnSpc>
                <a:spcPct val="130000"/>
              </a:lnSpc>
            </a:pPr>
            <a:endParaRPr lang="en-US" altLang="zh-CN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fontAlgn="base" hangingPunct="1">
              <a:lnSpc>
                <a:spcPct val="130000"/>
              </a:lnSpc>
            </a:pPr>
            <a:endParaRPr lang="en-US" altLang="zh-CN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fontAlgn="base" hangingPunct="1">
              <a:lnSpc>
                <a:spcPct val="130000"/>
              </a:lnSpc>
            </a:pPr>
            <a:endParaRPr lang="zh-CN" altLang="en-US" sz="1400" strike="noStrike" noProof="1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MH_Number_7"/>
          <p:cNvSpPr/>
          <p:nvPr>
            <p:custDataLst>
              <p:tags r:id="rId18"/>
            </p:custDataLst>
          </p:nvPr>
        </p:nvSpPr>
        <p:spPr>
          <a:xfrm>
            <a:off x="4713288" y="3379788"/>
            <a:ext cx="327025" cy="327025"/>
          </a:xfrm>
          <a:prstGeom prst="roundRect">
            <a:avLst/>
          </a:prstGeom>
          <a:gradFill>
            <a:gsLst>
              <a:gs pos="0">
                <a:srgbClr val="524638"/>
              </a:gs>
              <a:gs pos="100000">
                <a:srgbClr val="9C877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eaLnBrk="1" fontAlgn="base" hangingPunct="1"/>
            <a:r>
              <a:rPr lang="en-US" altLang="zh-CN" sz="1500" strike="noStrike" noProof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500" strike="noStrike" noProof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35" name="MH_Entry_7"/>
          <p:cNvSpPr txBox="1"/>
          <p:nvPr>
            <p:custDataLst>
              <p:tags r:id="rId19"/>
            </p:custDataLst>
          </p:nvPr>
        </p:nvSpPr>
        <p:spPr>
          <a:xfrm>
            <a:off x="5213350" y="3298825"/>
            <a:ext cx="2263775" cy="4889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 algn="ctr"/>
            <a:r>
              <a:rPr lang="zh-CN" altLang="en-US" sz="160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研修小结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>
            <p:custDataLst>
              <p:tags r:id="rId2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7" name="椭圆 2"/>
          <p:cNvSpPr/>
          <p:nvPr>
            <p:custDataLst>
              <p:tags r:id="rId3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841500" y="20288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卷首语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841500" y="2514600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juanshouyu</a:t>
            </a: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indent="0"/>
            <a:r>
              <a:rPr lang="en-US" altLang="zh-CN" sz="5400" dirty="0">
                <a:solidFill>
                  <a:srgbClr val="3B5518"/>
                </a:solidFill>
                <a:latin typeface="Arial Rounded MT Bold" pitchFamily="34" charset="0"/>
                <a:ea typeface="幼圆" panose="02010509060101010101" pitchFamily="49" charset="-122"/>
              </a:rPr>
              <a:t>01</a:t>
            </a:r>
            <a:endParaRPr lang="zh-CN" altLang="en-US" sz="5400" dirty="0">
              <a:solidFill>
                <a:srgbClr val="3B5518"/>
              </a:solidFill>
              <a:latin typeface="Arial Rounded MT Bold" pitchFamily="34" charset="0"/>
              <a:ea typeface="幼圆" panose="02010509060101010101" pitchFamily="49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endParaRPr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/>
          <p:nvPr/>
        </p:nvSpPr>
        <p:spPr>
          <a:xfrm>
            <a:off x="768033" y="873125"/>
            <a:ext cx="6029325" cy="37490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457200">
              <a:lnSpc>
                <a:spcPct val="150000"/>
              </a:lnSpc>
            </a:pPr>
            <a:r>
              <a:rPr lang="zh-CN" altLang="en-US" sz="2000" b="0" dirty="0">
                <a:solidFill>
                  <a:srgbClr val="990033"/>
                </a:solidFill>
                <a:latin typeface="微软雅黑" pitchFamily="34" charset="-122"/>
                <a:ea typeface="微软雅黑" pitchFamily="34" charset="-122"/>
              </a:rPr>
              <a:t>人是需要有些追求的，因为生活中总会发生自己无法控制的事情，而人一旦有了追求，就不会轻易放弃努力许久的习惯。</a:t>
            </a:r>
          </a:p>
          <a:p>
            <a:pPr lvl="0" indent="457200">
              <a:lnSpc>
                <a:spcPct val="150000"/>
              </a:lnSpc>
            </a:pPr>
            <a:r>
              <a:rPr lang="zh-CN" altLang="en-US" sz="2000" b="0" dirty="0">
                <a:solidFill>
                  <a:srgbClr val="990033"/>
                </a:solidFill>
                <a:latin typeface="微软雅黑" pitchFamily="34" charset="-122"/>
                <a:ea typeface="微软雅黑" pitchFamily="34" charset="-122"/>
              </a:rPr>
              <a:t>时常觉得，努力奋斗也是一种习惯，更是一种福气。</a:t>
            </a:r>
          </a:p>
          <a:p>
            <a:pPr lvl="0" indent="457200">
              <a:lnSpc>
                <a:spcPct val="150000"/>
              </a:lnSpc>
            </a:pPr>
            <a:r>
              <a:rPr lang="zh-CN" altLang="en-US" sz="2000" b="0" dirty="0">
                <a:solidFill>
                  <a:srgbClr val="990033"/>
                </a:solidFill>
                <a:latin typeface="微软雅黑" pitchFamily="34" charset="-122"/>
                <a:ea typeface="微软雅黑" pitchFamily="34" charset="-122"/>
              </a:rPr>
              <a:t>在任何一个想开始追求的时候就能够开始，而一旦着迷，如果有热情，有自己的方法，这种奋斗便不会轻易停止。</a:t>
            </a:r>
          </a:p>
        </p:txBody>
      </p:sp>
      <p:sp>
        <p:nvSpPr>
          <p:cNvPr id="8197" name="WordArt 6"/>
          <p:cNvSpPr>
            <a:spLocks noChangeArrowheads="1" noChangeShapeType="1" noTextEdit="1"/>
          </p:cNvSpPr>
          <p:nvPr/>
        </p:nvSpPr>
        <p:spPr bwMode="auto">
          <a:xfrm rot="1320000">
            <a:off x="5998845" y="387350"/>
            <a:ext cx="2314575" cy="763270"/>
          </a:xfrm>
          <a:prstGeom prst="rect">
            <a:avLst/>
          </a:prstGeom>
        </p:spPr>
        <p:txBody>
          <a:bodyPr wrap="none" numCol="1" fromWordArt="1">
            <a:prstTxWarp prst="textSlantUp">
              <a:avLst>
                <a:gd name="adj" fmla="val 32056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卷首语</a:t>
            </a:r>
          </a:p>
        </p:txBody>
      </p:sp>
      <p:pic>
        <p:nvPicPr>
          <p:cNvPr id="4098" name="Picture 2" descr="C:\Users\Administrator\Desktop\32697\素材中国sccnn.com_2016090722_01000-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4701" r="48341"/>
          <a:stretch>
            <a:fillRect/>
          </a:stretch>
        </p:blipFill>
        <p:spPr bwMode="auto">
          <a:xfrm>
            <a:off x="6191672" y="2571750"/>
            <a:ext cx="2952328" cy="23256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endParaRPr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椭圆 2"/>
          <p:cNvSpPr/>
          <p:nvPr>
            <p:custDataLst>
              <p:tags r:id="rId3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7" name="椭圆 2"/>
          <p:cNvSpPr/>
          <p:nvPr>
            <p:custDataLst>
              <p:tags r:id="rId4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841500" y="20288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学情统计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>
            <p:custDataLst>
              <p:tags r:id="rId6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841500" y="2514600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5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xueqingtongji</a:t>
            </a:r>
            <a:endParaRPr kumimoji="0" lang="en-US" altLang="zh-CN" sz="2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任意多边形 16"/>
          <p:cNvSpPr/>
          <p:nvPr>
            <p:custDataLst>
              <p:tags r:id="rId8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indent="0"/>
            <a:r>
              <a:rPr lang="en-US" altLang="zh-CN" sz="5400" dirty="0">
                <a:solidFill>
                  <a:srgbClr val="3B5518"/>
                </a:solidFill>
                <a:latin typeface="Arial Rounded MT Bold" pitchFamily="34" charset="0"/>
                <a:ea typeface="幼圆" panose="02010509060101010101" pitchFamily="49" charset="-122"/>
              </a:rPr>
              <a:t>02</a:t>
            </a:r>
            <a:endParaRPr lang="zh-CN" altLang="en-US" sz="5400" dirty="0">
              <a:solidFill>
                <a:srgbClr val="3B5518"/>
              </a:solidFill>
              <a:latin typeface="Arial Rounded MT Bold" pitchFamily="34" charset="0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 txBox="1"/>
          <p:nvPr/>
        </p:nvSpPr>
        <p:spPr>
          <a:xfrm>
            <a:off x="0" y="555526"/>
            <a:ext cx="7089775" cy="8302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indent="0" algn="ctr" defTabSz="685800">
              <a:lnSpc>
                <a:spcPct val="90000"/>
              </a:lnSpc>
            </a:pPr>
            <a:r>
              <a:rPr lang="zh-CN" altLang="en-US" dirty="0">
                <a:solidFill>
                  <a:srgbClr val="597F24"/>
                </a:solidFill>
                <a:latin typeface="Arial Black" panose="020B0A04020102020204" pitchFamily="34" charset="0"/>
                <a:ea typeface="微软雅黑" pitchFamily="34" charset="-122"/>
              </a:rPr>
              <a:t>幼教</a:t>
            </a:r>
            <a:r>
              <a:rPr lang="en-US" altLang="zh-CN" dirty="0">
                <a:solidFill>
                  <a:srgbClr val="597F24"/>
                </a:solidFill>
                <a:latin typeface="Arial Black" panose="020B0A04020102020204" pitchFamily="34" charset="0"/>
                <a:ea typeface="微软雅黑" pitchFamily="34" charset="-122"/>
              </a:rPr>
              <a:t>1</a:t>
            </a:r>
            <a:r>
              <a:rPr lang="zh-CN" altLang="en-US" dirty="0">
                <a:solidFill>
                  <a:srgbClr val="597F24"/>
                </a:solidFill>
                <a:latin typeface="Arial Black" panose="020B0A04020102020204" pitchFamily="34" charset="0"/>
                <a:ea typeface="微软雅黑" pitchFamily="34" charset="-122"/>
              </a:rPr>
              <a:t>班学情概述</a:t>
            </a:r>
          </a:p>
        </p:txBody>
      </p:sp>
      <p:sp>
        <p:nvSpPr>
          <p:cNvPr id="15363" name="矩形 3"/>
          <p:cNvSpPr/>
          <p:nvPr/>
        </p:nvSpPr>
        <p:spPr>
          <a:xfrm>
            <a:off x="1187624" y="1923678"/>
            <a:ext cx="5557837" cy="206210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457200">
              <a:lnSpc>
                <a:spcPct val="200000"/>
              </a:lnSpc>
            </a:pPr>
            <a:r>
              <a:rPr lang="zh-CN" altLang="en-US" sz="1600" b="0" dirty="0">
                <a:latin typeface="微软雅黑" pitchFamily="34" charset="-122"/>
                <a:ea typeface="微软雅黑" pitchFamily="34" charset="-122"/>
              </a:rPr>
              <a:t>截止今日，项目学习已经快接近尾声了，经过大家这段时间的努力，我们班学员</a:t>
            </a:r>
            <a:r>
              <a:rPr lang="zh-CN" altLang="en-US" sz="1600" b="0" dirty="0" smtClean="0">
                <a:latin typeface="微软雅黑" pitchFamily="34" charset="-122"/>
                <a:ea typeface="微软雅黑" pitchFamily="34" charset="-122"/>
              </a:rPr>
              <a:t>已大部分提</a:t>
            </a:r>
            <a:r>
              <a:rPr lang="zh-CN" altLang="en-US" sz="1600" b="0" dirty="0">
                <a:latin typeface="微软雅黑" pitchFamily="34" charset="-122"/>
                <a:ea typeface="微软雅黑" pitchFamily="34" charset="-122"/>
              </a:rPr>
              <a:t>交了研修作业、发布了研修心语，并上传了传现场实践材料，学员的学习任务基本都已完成。</a:t>
            </a:r>
            <a:endParaRPr lang="en-US" altLang="zh-CN" sz="1600" b="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194" name="Picture 2" descr="C:\Users\Administrator\Desktop\32697\素材中国sccnn.com_2016090722_01000-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000" t="49090"/>
          <a:stretch>
            <a:fillRect/>
          </a:stretch>
        </p:blipFill>
        <p:spPr bwMode="auto">
          <a:xfrm>
            <a:off x="6286500" y="2139702"/>
            <a:ext cx="2857500" cy="26136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>
            <p:custDataLst>
              <p:tags r:id="rId2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7" name="椭圆 2"/>
          <p:cNvSpPr/>
          <p:nvPr>
            <p:custDataLst>
              <p:tags r:id="rId3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822450" y="235267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优秀集锦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>
            <a:stCxn id="17" idx="2"/>
          </p:cNvCxnSpPr>
          <p:nvPr>
            <p:custDataLst>
              <p:tags r:id="rId5"/>
            </p:custDataLst>
          </p:nvPr>
        </p:nvCxnSpPr>
        <p:spPr>
          <a:xfrm>
            <a:off x="3008313" y="2820988"/>
            <a:ext cx="4011613" cy="174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965325" y="2473325"/>
            <a:ext cx="5238750" cy="925513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5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youxiujijin</a:t>
            </a:r>
            <a:endParaRPr kumimoji="0" lang="en-US" altLang="zh-CN" sz="2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1963738" y="2352675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indent="0"/>
            <a:r>
              <a:rPr lang="en-US" altLang="zh-CN" sz="5400" dirty="0">
                <a:solidFill>
                  <a:srgbClr val="3B5518"/>
                </a:solidFill>
                <a:latin typeface="Arial Rounded MT Bold" pitchFamily="34" charset="0"/>
                <a:ea typeface="幼圆" panose="02010509060101010101" pitchFamily="49" charset="-122"/>
              </a:rPr>
              <a:t>03</a:t>
            </a:r>
            <a:endParaRPr lang="zh-CN" altLang="en-US" sz="5400" dirty="0">
              <a:solidFill>
                <a:srgbClr val="3B5518"/>
              </a:solidFill>
              <a:latin typeface="Arial Rounded MT Bold" pitchFamily="34" charset="0"/>
              <a:ea typeface="幼圆" panose="02010509060101010101" pitchFamily="49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endParaRPr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文本框 6"/>
          <p:cNvSpPr txBox="1"/>
          <p:nvPr/>
        </p:nvSpPr>
        <p:spPr>
          <a:xfrm>
            <a:off x="5316220" y="824865"/>
            <a:ext cx="3230245" cy="4876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itchFamily="34" charset="-122"/>
              </a:rPr>
              <a:t>淮北市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第二实验幼儿园  张利</a:t>
            </a:r>
            <a:endParaRPr lang="en-US" altLang="zh-CN" sz="1400" dirty="0">
              <a:latin typeface="Arial" panose="020B0604020202020204" pitchFamily="34" charset="0"/>
              <a:ea typeface="微软雅黑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545" y="193040"/>
            <a:ext cx="4517390" cy="725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ln/>
                <a:solidFill>
                  <a:srgbClr val="FF5050"/>
                </a:solidFill>
                <a:effectLst/>
                <a:latin typeface="Arial" panose="020B0604020202020204" pitchFamily="34" charset="0"/>
                <a:ea typeface="微软雅黑" pitchFamily="34" charset="-122"/>
              </a:rPr>
              <a:t>大班健康：</a:t>
            </a:r>
            <a:r>
              <a:rPr lang="zh-CN" altLang="en-US" sz="3200" dirty="0" smtClean="0">
                <a:ln/>
                <a:solidFill>
                  <a:srgbClr val="FF5050"/>
                </a:solidFill>
                <a:effectLst/>
                <a:ea typeface="微软雅黑" pitchFamily="34" charset="-122"/>
                <a:sym typeface="+mn-ea"/>
              </a:rPr>
              <a:t>超级飞侠</a:t>
            </a:r>
            <a:endParaRPr lang="zh-CN" altLang="en-US" sz="3200" dirty="0" smtClean="0">
              <a:ln/>
              <a:solidFill>
                <a:srgbClr val="FF5050"/>
              </a:solidFill>
              <a:effectLst/>
              <a:latin typeface="Arial" panose="020B0604020202020204" pitchFamily="34" charset="0"/>
              <a:ea typeface="微软雅黑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8605" y="1115695"/>
            <a:ext cx="8606790" cy="3967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设计意图：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黑暗，幼儿并不陌生。如，夜晚，关灯后的卧室，晚上漆黑的马路。摸黑走是幼儿生活中的日常经验。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与摸黑走接近的蒙眼走对于大班幼儿来说更为熟悉一些，如游戏《猜猜我是谁》，《抓住我了吗》等等。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《3—6岁儿童发展指南》中对动作发展指出：5-6岁幼儿能通过蒙眼走路等活动发展身体平衡和协调能力。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于是我们通过幼儿喜欢的动画片《超级飞侠》进行挖掘设计出了一节大班体育活动。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将《指南》的目标与教育建议融进情境游戏中，让幼儿的体能在游戏中得到提升与发展。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活动目标： </a:t>
            </a:r>
          </a:p>
          <a:p>
            <a:pPr algn="l">
              <a:lnSpc>
                <a:spcPct val="130000"/>
              </a:lnSpc>
            </a:pPr>
            <a:r>
              <a:rPr lang="en-US" altLang="zh-CN" sz="1400" dirty="0" smtClean="0">
                <a:latin typeface="Arial" panose="020B0604020202020204" pitchFamily="34" charset="0"/>
                <a:ea typeface="微软雅黑" pitchFamily="34" charset="-122"/>
              </a:rPr>
              <a:t>1.</a:t>
            </a: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通过蒙眼走发展幼儿身体平衡和协调能力。 </a:t>
            </a:r>
            <a:r>
              <a:rPr lang="en-US" altLang="zh-CN" sz="1400" dirty="0" smtClean="0">
                <a:latin typeface="Arial" panose="020B0604020202020204" pitchFamily="34" charset="0"/>
                <a:ea typeface="微软雅黑" pitchFamily="34" charset="-122"/>
              </a:rPr>
              <a:t>2.</a:t>
            </a: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增强自信心，感受运动挑战带来的快乐。 </a:t>
            </a:r>
            <a:r>
              <a:rPr lang="en-US" altLang="zh-CN" sz="1400" dirty="0" smtClean="0">
                <a:latin typeface="Arial" panose="020B0604020202020204" pitchFamily="34" charset="0"/>
                <a:ea typeface="微软雅黑" pitchFamily="34" charset="-122"/>
              </a:rPr>
              <a:t>3.</a:t>
            </a: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通过游戏，培养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幼儿团结合作的意识。 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活动准备：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平衡木，眼罩10个，音乐，铃铛，10个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障碍物若干。 </a:t>
            </a:r>
          </a:p>
          <a:p>
            <a:pPr algn="l">
              <a:lnSpc>
                <a:spcPct val="130000"/>
              </a:lnSpc>
            </a:pP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</p:txBody>
      </p:sp>
      <p:pic>
        <p:nvPicPr>
          <p:cNvPr id="3074" name="Picture 2" descr="C:\Users\Administrator\Desktop\32697\素材中国sccnn.com_2016090722_01000-(2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320" t="53079" r="44960"/>
          <a:stretch>
            <a:fillRect/>
          </a:stretch>
        </p:blipFill>
        <p:spPr bwMode="auto">
          <a:xfrm>
            <a:off x="6876256" y="2949129"/>
            <a:ext cx="1584176" cy="219437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32697\素材中国sccnn.com_2016090722_01000-(4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8802"/>
          <a:stretch>
            <a:fillRect/>
          </a:stretch>
        </p:blipFill>
        <p:spPr bwMode="auto">
          <a:xfrm>
            <a:off x="0" y="4126260"/>
            <a:ext cx="9144000" cy="1017240"/>
          </a:xfrm>
          <a:prstGeom prst="rect">
            <a:avLst/>
          </a:prstGeom>
          <a:noFill/>
        </p:spPr>
      </p:pic>
      <p:sp>
        <p:nvSpPr>
          <p:cNvPr id="19458" name="Rectangle 5"/>
          <p:cNvSpPr/>
          <p:nvPr/>
        </p:nvSpPr>
        <p:spPr>
          <a:xfrm>
            <a:off x="628650" y="2487613"/>
            <a:ext cx="7777163" cy="13716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indent="349250">
              <a:lnSpc>
                <a:spcPct val="150000"/>
              </a:lnSpc>
            </a:pPr>
            <a:r>
              <a:rPr lang="en-US" altLang="zh-CN" sz="1400" b="0" dirty="0"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pPr lvl="0" indent="349250">
              <a:lnSpc>
                <a:spcPct val="150000"/>
              </a:lnSpc>
            </a:pPr>
            <a:endParaRPr lang="en-US" altLang="zh-CN" sz="1400" b="0" dirty="0">
              <a:latin typeface="微软雅黑" pitchFamily="34" charset="-122"/>
              <a:ea typeface="微软雅黑" pitchFamily="34" charset="-122"/>
            </a:endParaRPr>
          </a:p>
          <a:p>
            <a:pPr lvl="0" indent="349250">
              <a:lnSpc>
                <a:spcPct val="150000"/>
              </a:lnSpc>
            </a:pPr>
            <a:r>
              <a:rPr lang="en-US" altLang="zh-CN" sz="1400" b="0" dirty="0"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pPr lvl="0" indent="349250">
              <a:lnSpc>
                <a:spcPct val="150000"/>
              </a:lnSpc>
            </a:pPr>
            <a:r>
              <a:rPr lang="en-US" altLang="zh-CN" sz="1400" b="0" dirty="0">
                <a:latin typeface="微软雅黑" pitchFamily="34" charset="-122"/>
                <a:ea typeface="微软雅黑" pitchFamily="34" charset="-122"/>
              </a:rPr>
              <a:t>   </a:t>
            </a:r>
            <a:endParaRPr lang="en-US" altLang="zh-CN" sz="1400" b="0" dirty="0">
              <a:solidFill>
                <a:srgbClr val="00009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59" name="Rectangle 7"/>
          <p:cNvSpPr/>
          <p:nvPr/>
        </p:nvSpPr>
        <p:spPr>
          <a:xfrm>
            <a:off x="4210050" y="2354263"/>
            <a:ext cx="4027488" cy="411162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lvl="0" indent="0">
              <a:lnSpc>
                <a:spcPct val="150000"/>
              </a:lnSpc>
            </a:pPr>
            <a:r>
              <a:rPr lang="zh-CN" altLang="en-US" sz="1400" b="0" dirty="0">
                <a:solidFill>
                  <a:srgbClr val="000099"/>
                </a:solidFill>
                <a:latin typeface="冬青黑体简体中文 W3" pitchFamily="34" charset="-122"/>
                <a:ea typeface="冬青黑体简体中文 W3" pitchFamily="34" charset="-122"/>
              </a:rPr>
              <a:t> </a:t>
            </a:r>
            <a:endParaRPr lang="zh-CN" altLang="en-US" dirty="0">
              <a:solidFill>
                <a:srgbClr val="000099"/>
              </a:solidFill>
              <a:latin typeface="冬青黑体简体中文 W3" pitchFamily="34" charset="-122"/>
              <a:ea typeface="冬青黑体简体中文 W3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386" y="138782"/>
            <a:ext cx="8241030" cy="4521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活动过程：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热身游戏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情境导入，引起幼儿兴趣。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教师：小朋友们都知道超级飞侠吗？今天金宝操控员给了老师一个任务，他说最近包裹太多，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人员分配不够，让我来帮他招聘小飞侠，小朋友们，有愿意报名的吗？金宝说：“想当超级飞侠可不是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容易的事，要通过层层考验，小朋友们，你们准备接受挑战了吗？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二 、互动要素。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1、游戏“1、2、3”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教师：“我们一起玩个游戏1、 2 、3，看谁能快速做出反应”。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教师讲解玩法：1左走，2向右走，3停止不动。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 2、出示平衡木，锻炼幼儿的平衡力。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     （1）、请幼儿排队一一从平衡木上走过，并说出怎样可以保持平衡。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     （2）、幼儿闭上睛尝试走平衡木，请幼儿说出闭上眼睛走平衡木的感觉。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     （3）、请幼儿两两组合，一组幼儿带上眼罩走平衡木，牵住另一组幼儿的手，结伴走平衡木。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     （4）、教师小结。 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itchFamily="34" charset="-122"/>
              </a:rPr>
              <a:t>       </a:t>
            </a:r>
          </a:p>
        </p:txBody>
      </p:sp>
      <p:sp>
        <p:nvSpPr>
          <p:cNvPr id="19460" name="文本框 5"/>
          <p:cNvSpPr txBox="1"/>
          <p:nvPr/>
        </p:nvSpPr>
        <p:spPr>
          <a:xfrm>
            <a:off x="-107950" y="5248275"/>
            <a:ext cx="41211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lnSpc>
                <a:spcPct val="130000"/>
              </a:lnSpc>
            </a:pPr>
            <a:endParaRPr lang="zh-CN" altLang="en-US" sz="140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32697\素材中国sccnn.com_2016090722_01000-(4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8802"/>
          <a:stretch>
            <a:fillRect/>
          </a:stretch>
        </p:blipFill>
        <p:spPr bwMode="auto">
          <a:xfrm>
            <a:off x="0" y="3867894"/>
            <a:ext cx="9144000" cy="1017240"/>
          </a:xfrm>
          <a:prstGeom prst="rect">
            <a:avLst/>
          </a:prstGeom>
          <a:noFill/>
        </p:spPr>
      </p:pic>
      <p:sp>
        <p:nvSpPr>
          <p:cNvPr id="6" name="文本框 5"/>
          <p:cNvSpPr txBox="1"/>
          <p:nvPr/>
        </p:nvSpPr>
        <p:spPr>
          <a:xfrm>
            <a:off x="444500" y="688340"/>
            <a:ext cx="8298180" cy="3690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 3、出示各种障碍物 </a:t>
            </a: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      （1）、请幼儿两两合作，一组幼儿戴上眼罩在另一组幼儿的帮助下走过障碍物。 </a:t>
            </a: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      （2）、互换位置继续游戏。 </a:t>
            </a: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      （3）、教师小结 </a:t>
            </a: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            金宝操控员说你们已经全部通过考核，成为了真正的小飞侠，恭喜你们！在生活中我们也一样，</a:t>
            </a: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遇到困难不能退缩，还要怀有一颗感恩的心去感谢帮助你的人！ </a:t>
            </a: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       三、放松游戏“蒙眼摸鱼” </a:t>
            </a: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         规则：一名幼儿戴上眼罩，在一定范围内去捉可以活动的其他人，被捉到的者替换其他人。 </a:t>
            </a: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四、延伸活动 </a:t>
            </a: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 引导幼儿关爱盲人。 </a:t>
            </a: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 smtClean="0">
                <a:ea typeface="微软雅黑" pitchFamily="34" charset="-122"/>
                <a:sym typeface="+mn-ea"/>
              </a:rPr>
              <a:t>五、活动结束 </a:t>
            </a: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 smtClean="0">
              <a:latin typeface="Arial" panose="020B0604020202020204" pitchFamily="34" charset="0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>
            <p:custDataLst>
              <p:tags r:id="rId2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7" name="椭圆 2"/>
          <p:cNvSpPr/>
          <p:nvPr>
            <p:custDataLst>
              <p:tags r:id="rId3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841500" y="20288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研修心语精华篇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822450" y="2466975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xinyujinghuapian</a:t>
            </a: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indent="0"/>
            <a:r>
              <a:rPr lang="en-US" altLang="zh-CN" sz="5400" dirty="0">
                <a:solidFill>
                  <a:srgbClr val="3B5518"/>
                </a:solidFill>
                <a:latin typeface="Arial Rounded MT Bold" pitchFamily="34" charset="0"/>
                <a:ea typeface="幼圆" panose="02010509060101010101" pitchFamily="49" charset="-122"/>
              </a:rPr>
              <a:t>04</a:t>
            </a:r>
            <a:endParaRPr lang="zh-CN" altLang="en-US" sz="5400" dirty="0">
              <a:solidFill>
                <a:srgbClr val="3B5518"/>
              </a:solidFill>
              <a:latin typeface="Arial Rounded MT Bold" pitchFamily="34" charset="0"/>
              <a:ea typeface="幼圆" panose="02010509060101010101" pitchFamily="49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endParaRPr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32697\素材中国sccnn.com_2016090722_01000-(3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914775"/>
            <a:ext cx="9144000" cy="1228725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251520" y="627534"/>
            <a:ext cx="82089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+mj-ea"/>
                <a:ea typeface="+mj-ea"/>
              </a:rPr>
              <a:t>       通</a:t>
            </a:r>
            <a:r>
              <a:rPr lang="zh-CN" altLang="en-US" sz="2000" dirty="0" smtClean="0">
                <a:latin typeface="+mj-ea"/>
                <a:ea typeface="+mj-ea"/>
              </a:rPr>
              <a:t>过这次学习，使我对今后的教育教学工作有了一个全新的认识：作为一个教师，信息技术能力的应用，不能只是停留在</a:t>
            </a:r>
            <a:r>
              <a:rPr lang="en-US" altLang="zh-CN" sz="2000" dirty="0" err="1" smtClean="0">
                <a:latin typeface="+mj-ea"/>
                <a:ea typeface="+mj-ea"/>
              </a:rPr>
              <a:t>ppt</a:t>
            </a:r>
            <a:r>
              <a:rPr lang="zh-CN" altLang="en-US" sz="2000" dirty="0" smtClean="0">
                <a:latin typeface="+mj-ea"/>
                <a:ea typeface="+mj-ea"/>
              </a:rPr>
              <a:t>课件的制作和应用上。使我认识到做为一名教师应积极主动吸纳当今最新的技术</a:t>
            </a:r>
            <a:r>
              <a:rPr lang="en-US" altLang="zh-CN" sz="2000" dirty="0" smtClean="0">
                <a:latin typeface="+mj-ea"/>
                <a:ea typeface="+mj-ea"/>
              </a:rPr>
              <a:t>———</a:t>
            </a:r>
            <a:r>
              <a:rPr lang="zh-CN" altLang="en-US" sz="2000" dirty="0" smtClean="0">
                <a:latin typeface="+mj-ea"/>
                <a:ea typeface="+mj-ea"/>
              </a:rPr>
              <a:t>翻转课堂的设计，并致力于把它们应用于课堂内的教与学活动中。</a:t>
            </a:r>
          </a:p>
          <a:p>
            <a:r>
              <a:rPr lang="zh-CN" altLang="en-US" sz="2000" dirty="0" smtClean="0">
                <a:latin typeface="+mj-ea"/>
                <a:ea typeface="+mj-ea"/>
              </a:rPr>
              <a:t>为此，在今后的工作中，我要坚持做到以下几点：</a:t>
            </a:r>
          </a:p>
          <a:p>
            <a:r>
              <a:rPr lang="en-US" altLang="zh-CN" sz="2000" dirty="0" smtClean="0">
                <a:latin typeface="+mj-ea"/>
                <a:ea typeface="+mj-ea"/>
              </a:rPr>
              <a:t>1</a:t>
            </a:r>
            <a:r>
              <a:rPr lang="zh-CN" altLang="en-US" sz="2000" dirty="0" smtClean="0">
                <a:latin typeface="+mj-ea"/>
                <a:ea typeface="+mj-ea"/>
              </a:rPr>
              <a:t>、树立终身学习的理念、不断学习新的教育教学新技术来提高自身的业务能力。</a:t>
            </a:r>
          </a:p>
          <a:p>
            <a:r>
              <a:rPr lang="en-US" altLang="zh-CN" sz="2000" dirty="0" smtClean="0">
                <a:latin typeface="+mj-ea"/>
                <a:ea typeface="+mj-ea"/>
              </a:rPr>
              <a:t>2</a:t>
            </a:r>
            <a:r>
              <a:rPr lang="zh-CN" altLang="en-US" sz="2000" dirty="0" smtClean="0">
                <a:latin typeface="+mj-ea"/>
                <a:ea typeface="+mj-ea"/>
              </a:rPr>
              <a:t>、努力学习新的教育教学理念和思想，并有意识的运用到教学实践中。</a:t>
            </a:r>
          </a:p>
          <a:p>
            <a:r>
              <a:rPr lang="en-US" altLang="zh-CN" sz="2000" dirty="0" smtClean="0">
                <a:latin typeface="+mj-ea"/>
                <a:ea typeface="+mj-ea"/>
              </a:rPr>
              <a:t>3</a:t>
            </a:r>
            <a:r>
              <a:rPr lang="zh-CN" altLang="en-US" sz="2000" dirty="0" smtClean="0">
                <a:latin typeface="+mj-ea"/>
                <a:ea typeface="+mj-ea"/>
              </a:rPr>
              <a:t>、教师应具备良好的信息素养。关注时事，关注学生所关注的新动态，合理引导学生运用电脑、手机等来学习</a:t>
            </a:r>
            <a:r>
              <a:rPr lang="zh-CN" altLang="en-US" sz="2000" dirty="0" smtClean="0">
                <a:latin typeface="+mj-ea"/>
                <a:ea typeface="+mj-ea"/>
              </a:rPr>
              <a:t>。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zh-CN" altLang="en-US" sz="2000" dirty="0" smtClean="0">
                <a:latin typeface="+mj-ea"/>
                <a:ea typeface="+mj-ea"/>
              </a:rPr>
              <a:t>淮北</a:t>
            </a:r>
            <a:r>
              <a:rPr lang="zh-CN" altLang="en-US" sz="2000" dirty="0" smtClean="0">
                <a:latin typeface="+mj-ea"/>
                <a:ea typeface="+mj-ea"/>
              </a:rPr>
              <a:t>市二幼 孙维</a:t>
            </a:r>
            <a:endParaRPr lang="en-US" altLang="zh-CN" sz="2000" dirty="0" smtClean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>
            <p:custDataLst>
              <p:tags r:id="rId2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7" name="椭圆 2"/>
          <p:cNvSpPr/>
          <p:nvPr>
            <p:custDataLst>
              <p:tags r:id="rId3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822450" y="20669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优秀鉴定表</a:t>
            </a: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822450" y="2505075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   youxiujiandingbiao</a:t>
            </a: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indent="0"/>
            <a:r>
              <a:rPr lang="en-US" altLang="zh-CN" sz="5400" dirty="0">
                <a:solidFill>
                  <a:srgbClr val="3B5518"/>
                </a:solidFill>
                <a:latin typeface="Arial Rounded MT Bold" pitchFamily="34" charset="0"/>
                <a:ea typeface="幼圆" panose="02010509060101010101" pitchFamily="49" charset="-122"/>
              </a:rPr>
              <a:t>05</a:t>
            </a:r>
            <a:endParaRPr lang="zh-CN" altLang="en-US" sz="5400" dirty="0">
              <a:solidFill>
                <a:srgbClr val="3B5518"/>
              </a:solidFill>
              <a:latin typeface="Arial Rounded MT Bold" pitchFamily="34" charset="0"/>
              <a:ea typeface="幼圆" panose="02010509060101010101" pitchFamily="49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endParaRPr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b"/>
          <a:lstStyle/>
          <a:p>
            <a:endParaRPr lang="zh-CN" altLang="en-US"/>
          </a:p>
        </p:txBody>
      </p:sp>
      <p:pic>
        <p:nvPicPr>
          <p:cNvPr id="5123" name="Picture 3" descr="C:\Users\Administrator\Desktop\1205126979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7494"/>
            <a:ext cx="6120680" cy="4592804"/>
          </a:xfrm>
          <a:prstGeom prst="rect">
            <a:avLst/>
          </a:prstGeom>
          <a:noFill/>
        </p:spPr>
      </p:pic>
      <p:pic>
        <p:nvPicPr>
          <p:cNvPr id="5124" name="Picture 4" descr="C:\Users\Administrator\Desktop\32697\素材中国sccnn.com_2016090722_01000-(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2571750"/>
            <a:ext cx="2843808" cy="23793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b"/>
          <a:lstStyle/>
          <a:p>
            <a:endParaRPr lang="zh-CN" altLang="en-US"/>
          </a:p>
        </p:txBody>
      </p:sp>
      <p:pic>
        <p:nvPicPr>
          <p:cNvPr id="5124" name="Picture 4" descr="C:\Users\Administrator\Desktop\32697\素材中国sccnn.com_2016090722_01000-(6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2571750"/>
            <a:ext cx="2843808" cy="2379319"/>
          </a:xfrm>
          <a:prstGeom prst="rect">
            <a:avLst/>
          </a:prstGeom>
          <a:noFill/>
        </p:spPr>
      </p:pic>
      <p:pic>
        <p:nvPicPr>
          <p:cNvPr id="6146" name="Picture 2" descr="C:\Users\Administrator\Desktop\1.jpg"/>
          <p:cNvPicPr>
            <a:picLocks noChangeAspect="1" noChangeArrowheads="1"/>
          </p:cNvPicPr>
          <p:nvPr/>
        </p:nvPicPr>
        <p:blipFill>
          <a:blip r:embed="rId3" cstate="print"/>
          <a:srcRect l="8315"/>
          <a:stretch>
            <a:fillRect/>
          </a:stretch>
        </p:blipFill>
        <p:spPr bwMode="auto">
          <a:xfrm rot="5400000">
            <a:off x="2251241" y="1166557"/>
            <a:ext cx="4929550" cy="3024336"/>
          </a:xfrm>
          <a:prstGeom prst="rect">
            <a:avLst/>
          </a:prstGeom>
          <a:noFill/>
        </p:spPr>
      </p:pic>
      <p:pic>
        <p:nvPicPr>
          <p:cNvPr id="6147" name="Picture 3" descr="C:\Users\Administrator\Desktop\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796597" y="1315610"/>
            <a:ext cx="5120569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>
            <p:custDataLst>
              <p:tags r:id="rId2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7" name="椭圆 2"/>
          <p:cNvSpPr/>
          <p:nvPr>
            <p:custDataLst>
              <p:tags r:id="rId3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eaLnBrk="1" fontAlgn="base" hangingPunct="1"/>
            <a:endParaRPr lang="zh-CN" altLang="en-US" strike="noStrike" noProof="1">
              <a:solidFill>
                <a:srgbClr val="FFFFFF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841500" y="20669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研修小结</a:t>
            </a: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822450" y="2501900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宋体" panose="02010600030101010101" pitchFamily="2" charset="-122"/>
                <a:cs typeface="+mn-cs"/>
              </a:rPr>
              <a:t>yanxiuxiaojie</a:t>
            </a: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indent="0"/>
            <a:r>
              <a:rPr lang="en-US" altLang="zh-CN" sz="5400" dirty="0">
                <a:solidFill>
                  <a:srgbClr val="3B5518"/>
                </a:solidFill>
                <a:latin typeface="Arial Rounded MT Bold" pitchFamily="34" charset="0"/>
                <a:ea typeface="幼圆" panose="02010509060101010101" pitchFamily="49" charset="-122"/>
              </a:rPr>
              <a:t>06</a:t>
            </a:r>
            <a:endParaRPr lang="zh-CN" altLang="en-US" sz="5400" dirty="0">
              <a:solidFill>
                <a:srgbClr val="3B5518"/>
              </a:solidFill>
              <a:latin typeface="Arial Rounded MT Bold" pitchFamily="34" charset="0"/>
              <a:ea typeface="幼圆" panose="02010509060101010101" pitchFamily="49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endParaRPr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/>
          <p:nvPr/>
        </p:nvSpPr>
        <p:spPr>
          <a:xfrm>
            <a:off x="2915816" y="1203598"/>
            <a:ext cx="5000625" cy="285115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lvl="0" indent="457200" algn="ctr" eaLnBrk="0" hangingPunct="0">
              <a:lnSpc>
                <a:spcPct val="150000"/>
              </a:lnSpc>
              <a:spcBef>
                <a:spcPct val="50000"/>
              </a:spcBef>
            </a:pPr>
            <a:r>
              <a:rPr lang="zh-CN" altLang="zh-CN" sz="3200" u="sng" dirty="0">
                <a:solidFill>
                  <a:srgbClr val="3366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研修小结</a:t>
            </a:r>
          </a:p>
          <a:p>
            <a:pPr lvl="0" indent="457200" eaLnBrk="0" hangingPunct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rgbClr val="3366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为期一个月的安徽省中小学（幼儿园）教师全员远程培训已接近尾声了，在这一个月的研修学习中，各位老师认真学习，积极参与各项活动以极高的热情投入到学习中。付出就有回报，相信各位老师的信息技术应用能力，已经达到了相应的水平，希望各位老师学以致用，能将信息技术更好地应用到教育教学工作中。</a:t>
            </a:r>
          </a:p>
        </p:txBody>
      </p:sp>
      <p:sp>
        <p:nvSpPr>
          <p:cNvPr id="8" name="WordArt 12"/>
          <p:cNvSpPr>
            <a:spLocks noChangeArrowheads="1" noChangeShapeType="1" noTextEdit="1"/>
          </p:cNvSpPr>
          <p:nvPr/>
        </p:nvSpPr>
        <p:spPr bwMode="auto">
          <a:xfrm>
            <a:off x="1714480" y="641370"/>
            <a:ext cx="1928823" cy="47942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170" name="Picture 2" descr="C:\Users\Administrator\Desktop\32697\素材中国sccnn.com_2016090722_01000-(7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841" b="45169"/>
          <a:stretch>
            <a:fillRect/>
          </a:stretch>
        </p:blipFill>
        <p:spPr bwMode="auto">
          <a:xfrm>
            <a:off x="-180528" y="2427734"/>
            <a:ext cx="3038028" cy="2715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5"/>
          <p:cNvSpPr>
            <a:spLocks noTextEdit="1"/>
          </p:cNvSpPr>
          <p:nvPr/>
        </p:nvSpPr>
        <p:spPr>
          <a:xfrm>
            <a:off x="5632450" y="474663"/>
            <a:ext cx="1944688" cy="520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2500" lnSpcReduction="20000"/>
          </a:bodyPr>
          <a:lstStyle/>
          <a:p>
            <a:pPr algn="ctr"/>
            <a:endParaRPr lang="zh-CN" altLang="en-US" sz="3600" b="1">
              <a:ln w="9525" cap="flat" cmpd="sng">
                <a:solidFill>
                  <a:srgbClr val="993300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9933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819" name="Rectangle 6"/>
          <p:cNvSpPr/>
          <p:nvPr/>
        </p:nvSpPr>
        <p:spPr>
          <a:xfrm>
            <a:off x="2051720" y="1131590"/>
            <a:ext cx="5165725" cy="18288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lvl="0" indent="0" algn="ctr" fontAlgn="base">
              <a:lnSpc>
                <a:spcPct val="150000"/>
              </a:lnSpc>
            </a:pPr>
            <a:r>
              <a:rPr lang="zh-CN" altLang="en-US" sz="19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金桥简行楷" pitchFamily="2" charset="-122"/>
                <a:cs typeface="+mn-ea"/>
              </a:rPr>
              <a:t>感谢各位老师的支持和配合！</a:t>
            </a:r>
            <a:endParaRPr lang="zh-CN" altLang="en-US" sz="1900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金桥简行楷" pitchFamily="2" charset="-122"/>
            </a:endParaRPr>
          </a:p>
          <a:p>
            <a:pPr lvl="0" indent="0" algn="ctr" fontAlgn="base">
              <a:lnSpc>
                <a:spcPct val="150000"/>
              </a:lnSpc>
            </a:pPr>
            <a:r>
              <a:rPr lang="zh-CN" altLang="en-US" sz="19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金桥简行楷" pitchFamily="2" charset="-122"/>
                <a:cs typeface="+mn-ea"/>
              </a:rPr>
              <a:t>祝各位老师工作顺利！阖家幸福！</a:t>
            </a:r>
            <a:r>
              <a:rPr lang="zh-CN" altLang="en-US" sz="1900" strike="noStrike" noProof="1">
                <a:latin typeface="Arial" panose="020B0604020202020204" pitchFamily="34" charset="0"/>
                <a:ea typeface="金桥简行楷" pitchFamily="2" charset="-122"/>
                <a:cs typeface="+mn-ea"/>
              </a:rPr>
              <a:t>　</a:t>
            </a:r>
            <a:endParaRPr lang="zh-CN" altLang="en-US" sz="1900" strike="noStrike" noProof="1">
              <a:latin typeface="Arial" panose="020B0604020202020204" pitchFamily="34" charset="0"/>
              <a:ea typeface="金桥简行楷" pitchFamily="2" charset="-122"/>
            </a:endParaRPr>
          </a:p>
          <a:p>
            <a:pPr lvl="0" indent="0" algn="ctr" fontAlgn="base">
              <a:lnSpc>
                <a:spcPct val="150000"/>
              </a:lnSpc>
            </a:pPr>
            <a:r>
              <a:rPr lang="zh-CN" altLang="en-US" sz="1900" strike="noStrike" noProof="1">
                <a:latin typeface="Arial" panose="020B0604020202020204" pitchFamily="34" charset="0"/>
                <a:ea typeface="金桥简行楷" pitchFamily="2" charset="-122"/>
                <a:cs typeface="+mn-ea"/>
              </a:rPr>
              <a:t>                                                </a:t>
            </a:r>
            <a:endParaRPr lang="zh-CN" altLang="en-US" sz="1900" strike="noStrike" noProof="1">
              <a:latin typeface="Arial" panose="020B0604020202020204" pitchFamily="34" charset="0"/>
              <a:ea typeface="金桥简行楷" pitchFamily="2" charset="-122"/>
            </a:endParaRPr>
          </a:p>
          <a:p>
            <a:pPr lvl="0" indent="0" algn="ctr" fontAlgn="base">
              <a:lnSpc>
                <a:spcPct val="150000"/>
              </a:lnSpc>
            </a:pPr>
            <a:r>
              <a:rPr lang="zh-CN" altLang="en-US" sz="1900" strike="noStrike" noProof="1">
                <a:latin typeface="Arial" panose="020B0604020202020204" pitchFamily="34" charset="0"/>
                <a:ea typeface="金桥简行楷" pitchFamily="2" charset="-122"/>
                <a:cs typeface="+mn-ea"/>
              </a:rPr>
              <a:t>                                              </a:t>
            </a:r>
            <a:r>
              <a:rPr lang="en-US" altLang="zh-CN" sz="1900" strike="noStrike" noProof="1">
                <a:latin typeface="Arial" panose="020B0604020202020204" pitchFamily="34" charset="0"/>
                <a:ea typeface="金桥简行楷" pitchFamily="2" charset="-122"/>
                <a:cs typeface="+mn-ea"/>
              </a:rPr>
              <a:t>2016</a:t>
            </a:r>
            <a:r>
              <a:rPr lang="zh-CN" altLang="en-US" sz="1900" strike="noStrike" noProof="1">
                <a:latin typeface="Arial" panose="020B0604020202020204" pitchFamily="34" charset="0"/>
                <a:ea typeface="金桥简行楷" pitchFamily="2" charset="-122"/>
                <a:cs typeface="+mn-ea"/>
              </a:rPr>
              <a:t>年</a:t>
            </a:r>
            <a:r>
              <a:rPr lang="en-US" altLang="zh-CN" sz="1900" strike="noStrike" noProof="1">
                <a:latin typeface="Arial" panose="020B0604020202020204" pitchFamily="34" charset="0"/>
                <a:ea typeface="金桥简行楷" pitchFamily="2" charset="-122"/>
                <a:cs typeface="+mn-ea"/>
              </a:rPr>
              <a:t>12</a:t>
            </a:r>
            <a:r>
              <a:rPr lang="zh-CN" altLang="en-US" sz="1900" strike="noStrike" noProof="1">
                <a:latin typeface="Arial" panose="020B0604020202020204" pitchFamily="34" charset="0"/>
                <a:ea typeface="金桥简行楷" pitchFamily="2" charset="-122"/>
                <a:cs typeface="+mn-ea"/>
              </a:rPr>
              <a:t>月</a:t>
            </a:r>
            <a:r>
              <a:rPr lang="en-US" altLang="zh-CN" sz="1900" strike="noStrike" noProof="1" smtClean="0">
                <a:latin typeface="Arial" panose="020B0604020202020204" pitchFamily="34" charset="0"/>
                <a:ea typeface="金桥简行楷" pitchFamily="2" charset="-122"/>
                <a:cs typeface="+mn-ea"/>
              </a:rPr>
              <a:t>31</a:t>
            </a:r>
            <a:r>
              <a:rPr lang="zh-CN" altLang="en-US" sz="1900" strike="noStrike" noProof="1" smtClean="0">
                <a:latin typeface="Arial" panose="020B0604020202020204" pitchFamily="34" charset="0"/>
                <a:ea typeface="金桥简行楷" pitchFamily="2" charset="-122"/>
                <a:cs typeface="+mn-ea"/>
              </a:rPr>
              <a:t>日</a:t>
            </a:r>
            <a:r>
              <a:rPr lang="zh-CN" altLang="en-US" sz="1900" b="0" strike="noStrike" noProof="1" smtClean="0">
                <a:latin typeface="Arial" panose="020B0604020202020204" pitchFamily="34" charset="0"/>
                <a:ea typeface="金桥简行楷" pitchFamily="2" charset="-122"/>
                <a:cs typeface="+mn-ea"/>
              </a:rPr>
              <a:t> </a:t>
            </a:r>
            <a:endParaRPr lang="zh-CN" altLang="en-US" sz="1900" b="0" strike="noStrike" noProof="1">
              <a:latin typeface="Arial" panose="020B0604020202020204" pitchFamily="34" charset="0"/>
              <a:ea typeface="金桥简行楷" pitchFamily="2" charset="-122"/>
            </a:endParaRPr>
          </a:p>
        </p:txBody>
      </p:sp>
      <p:pic>
        <p:nvPicPr>
          <p:cNvPr id="7" name="Picture 4" descr="C:\Users\Administrator\Desktop\32697\素材中国sccnn.com_2016090722_01000-(6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2764181"/>
            <a:ext cx="2843808" cy="23793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AUTOCOLOR" val="FALSE"/>
  <p:tag name="MH_TYPE" val="CONTENTS"/>
  <p:tag name="ID" val="5458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NUMBER"/>
  <p:tag name="ID" val="545826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ENTRY"/>
  <p:tag name="ID" val="545826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NUMBER"/>
  <p:tag name="ID" val="545826"/>
  <p:tag name="MH_ORDER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ENTRY"/>
  <p:tag name="ID" val="545826"/>
  <p:tag name="MH_ORDER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NUMBER"/>
  <p:tag name="ID" val="545826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ENTRY"/>
  <p:tag name="ID" val="545826"/>
  <p:tag name="MH_ORDER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OTHERS"/>
  <p:tag name="ID" val="54582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NUMBER"/>
  <p:tag name="ID" val="545826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ENTRY"/>
  <p:tag name="ID" val="545826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NUMBER"/>
  <p:tag name="ID" val="545826"/>
  <p:tag name="MH_ORDER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ENTRY"/>
  <p:tag name="ID" val="545826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OTHERS"/>
  <p:tag name="ID" val="54582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OTHERS"/>
  <p:tag name="ID" val="5458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OTHERS"/>
  <p:tag name="ID" val="54582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OTHERS"/>
  <p:tag name="ID" val="54582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ENTRY"/>
  <p:tag name="ID" val="545826"/>
  <p:tag name="MH_ORDER" val="HIGHLIGH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NUMBER"/>
  <p:tag name="ID" val="545826"/>
  <p:tag name="MH_ORDER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348"/>
  <p:tag name="MH_LIBRARY" val="CONTENTS"/>
  <p:tag name="MH_TYPE" val="ENTRY"/>
  <p:tag name="ID" val="545826"/>
  <p:tag name="MH_ORDER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椭圆 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椭圆 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文本框 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直接连接符 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文本框 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任意多边形 1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任意多边形 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任意多边形 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椭圆 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椭圆 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文本框 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直接连接符 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文本框 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任意多边形 1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椭圆 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椭圆 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文本框 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直接连接符 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文本框 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任意多边形 1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任意多边形 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椭圆 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椭圆 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文本框 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直接连接符 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文本框 1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任意多边形 1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任意多边形 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椭圆 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椭圆 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文本框 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直接连接符 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文本框 1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任意多边形 1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任意多边形 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椭圆 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椭圆 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文本框 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直接连接符 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文本框 1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1824"/>
  <p:tag name="MH_LIBRARY" val="GRAPHIC"/>
  <p:tag name="MH_ORDER" val="任意多边形 1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9162151"/>
  <p:tag name="MH_LIBRARY" val="GRAPHIC"/>
  <p:tag name="MH_ORDER" val="任意多边形 5"/>
</p:tagLst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000120140530A99PPBG">
  <a:themeElements>
    <a:clrScheme name="自定义 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76AA30"/>
      </a:accent1>
      <a:accent2>
        <a:srgbClr val="BED15D"/>
      </a:accent2>
      <a:accent3>
        <a:srgbClr val="38A68C"/>
      </a:accent3>
      <a:accent4>
        <a:srgbClr val="C5BE27"/>
      </a:accent4>
      <a:accent5>
        <a:srgbClr val="555835"/>
      </a:accent5>
      <a:accent6>
        <a:srgbClr val="3AA5BA"/>
      </a:accent6>
      <a:hlink>
        <a:srgbClr val="0070C0"/>
      </a:hlink>
      <a:folHlink>
        <a:srgbClr val="7F7F7F"/>
      </a:folHlink>
    </a:clrScheme>
    <a:fontScheme name="自定义 2">
      <a:majorFont>
        <a:latin typeface="Baskerville Old Face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1711</Words>
  <Application>Microsoft Office PowerPoint</Application>
  <PresentationFormat>全屏显示(16:9)</PresentationFormat>
  <Paragraphs>123</Paragraphs>
  <Slides>18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0" baseType="lpstr">
      <vt:lpstr>自定义设计方案</vt:lpstr>
      <vt:lpstr>A000120140530A99PPBG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未知用户</dc:creator>
  <cp:lastModifiedBy>Administrator</cp:lastModifiedBy>
  <cp:revision>726</cp:revision>
  <dcterms:created xsi:type="dcterms:W3CDTF">2014-09-23T01:41:59Z</dcterms:created>
  <dcterms:modified xsi:type="dcterms:W3CDTF">2016-12-31T07:10:57Z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